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96" y="-7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869048" y="1969134"/>
            <a:ext cx="4028440" cy="3573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FFC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1096" y="161671"/>
            <a:ext cx="10909807" cy="1074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75562" y="1686890"/>
            <a:ext cx="9040875" cy="38665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26" Type="http://schemas.openxmlformats.org/officeDocument/2006/relationships/image" Target="../media/image41.png"/><Relationship Id="rId39" Type="http://schemas.openxmlformats.org/officeDocument/2006/relationships/image" Target="../media/image54.png"/><Relationship Id="rId3" Type="http://schemas.openxmlformats.org/officeDocument/2006/relationships/image" Target="../media/image18.png"/><Relationship Id="rId21" Type="http://schemas.openxmlformats.org/officeDocument/2006/relationships/image" Target="../media/image36.png"/><Relationship Id="rId34" Type="http://schemas.openxmlformats.org/officeDocument/2006/relationships/image" Target="../media/image49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5" Type="http://schemas.openxmlformats.org/officeDocument/2006/relationships/image" Target="../media/image40.png"/><Relationship Id="rId33" Type="http://schemas.openxmlformats.org/officeDocument/2006/relationships/image" Target="../media/image48.png"/><Relationship Id="rId38" Type="http://schemas.openxmlformats.org/officeDocument/2006/relationships/image" Target="../media/image53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29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24" Type="http://schemas.openxmlformats.org/officeDocument/2006/relationships/image" Target="../media/image39.png"/><Relationship Id="rId32" Type="http://schemas.openxmlformats.org/officeDocument/2006/relationships/image" Target="../media/image47.png"/><Relationship Id="rId37" Type="http://schemas.openxmlformats.org/officeDocument/2006/relationships/image" Target="../media/image52.png"/><Relationship Id="rId40" Type="http://schemas.openxmlformats.org/officeDocument/2006/relationships/image" Target="../media/image55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28" Type="http://schemas.openxmlformats.org/officeDocument/2006/relationships/image" Target="../media/image43.png"/><Relationship Id="rId36" Type="http://schemas.openxmlformats.org/officeDocument/2006/relationships/image" Target="../media/image51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31" Type="http://schemas.openxmlformats.org/officeDocument/2006/relationships/image" Target="../media/image46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Relationship Id="rId22" Type="http://schemas.openxmlformats.org/officeDocument/2006/relationships/image" Target="../media/image37.png"/><Relationship Id="rId27" Type="http://schemas.openxmlformats.org/officeDocument/2006/relationships/image" Target="../media/image42.png"/><Relationship Id="rId30" Type="http://schemas.openxmlformats.org/officeDocument/2006/relationships/image" Target="../media/image45.png"/><Relationship Id="rId35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eg"/><Relationship Id="rId4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jpeg"/><Relationship Id="rId4" Type="http://schemas.openxmlformats.org/officeDocument/2006/relationships/image" Target="../media/image7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1.png"/><Relationship Id="rId5" Type="http://schemas.openxmlformats.org/officeDocument/2006/relationships/image" Target="../media/image69.png"/><Relationship Id="rId4" Type="http://schemas.openxmlformats.org/officeDocument/2006/relationships/image" Target="../media/image8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76.jpe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09800" y="3124200"/>
            <a:ext cx="8354059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5400" dirty="0">
                <a:solidFill>
                  <a:srgbClr val="002060"/>
                </a:solidFill>
              </a:rPr>
              <a:t>Общественное</a:t>
            </a:r>
            <a:r>
              <a:rPr sz="5400" spc="-114" dirty="0">
                <a:solidFill>
                  <a:srgbClr val="002060"/>
                </a:solidFill>
              </a:rPr>
              <a:t> </a:t>
            </a:r>
            <a:r>
              <a:rPr sz="5400" spc="-30" dirty="0">
                <a:solidFill>
                  <a:srgbClr val="002060"/>
                </a:solidFill>
              </a:rPr>
              <a:t>наблюдение </a:t>
            </a:r>
            <a:r>
              <a:rPr sz="5400" dirty="0">
                <a:solidFill>
                  <a:srgbClr val="002060"/>
                </a:solidFill>
              </a:rPr>
              <a:t>при</a:t>
            </a:r>
            <a:r>
              <a:rPr sz="5400" spc="-85" dirty="0">
                <a:solidFill>
                  <a:srgbClr val="002060"/>
                </a:solidFill>
              </a:rPr>
              <a:t> </a:t>
            </a:r>
            <a:r>
              <a:rPr sz="5400" dirty="0" err="1">
                <a:solidFill>
                  <a:srgbClr val="002060"/>
                </a:solidFill>
              </a:rPr>
              <a:t>проведении</a:t>
            </a:r>
            <a:r>
              <a:rPr sz="5400" spc="-55" dirty="0">
                <a:solidFill>
                  <a:srgbClr val="002060"/>
                </a:solidFill>
              </a:rPr>
              <a:t> </a:t>
            </a:r>
            <a:r>
              <a:rPr sz="5400" spc="-30" dirty="0" smtClean="0">
                <a:solidFill>
                  <a:srgbClr val="002060"/>
                </a:solidFill>
              </a:rPr>
              <a:t>ГИА</a:t>
            </a:r>
            <a:endParaRPr sz="5400" dirty="0">
              <a:solidFill>
                <a:srgbClr val="002060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89E1B6C6-45EF-4232-A0F3-DF9E42F8DC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98" y="-10358"/>
            <a:ext cx="12192000" cy="23326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41550" y="179959"/>
            <a:ext cx="793305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06780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solidFill>
                  <a:srgbClr val="002060"/>
                </a:solidFill>
              </a:rPr>
              <a:t>Нормативные</a:t>
            </a:r>
            <a:r>
              <a:rPr sz="3000" spc="-105" dirty="0">
                <a:solidFill>
                  <a:srgbClr val="002060"/>
                </a:solidFill>
              </a:rPr>
              <a:t> </a:t>
            </a:r>
            <a:r>
              <a:rPr sz="3000" spc="-10" dirty="0">
                <a:solidFill>
                  <a:srgbClr val="002060"/>
                </a:solidFill>
              </a:rPr>
              <a:t>правовые</a:t>
            </a:r>
            <a:r>
              <a:rPr sz="3000" spc="-85" dirty="0">
                <a:solidFill>
                  <a:srgbClr val="002060"/>
                </a:solidFill>
              </a:rPr>
              <a:t> </a:t>
            </a:r>
            <a:r>
              <a:rPr sz="3000" spc="-10" dirty="0">
                <a:solidFill>
                  <a:srgbClr val="002060"/>
                </a:solidFill>
              </a:rPr>
              <a:t>документы, </a:t>
            </a:r>
            <a:r>
              <a:rPr sz="3000" spc="-30" dirty="0">
                <a:solidFill>
                  <a:srgbClr val="002060"/>
                </a:solidFill>
              </a:rPr>
              <a:t>регламентирующие</a:t>
            </a:r>
            <a:r>
              <a:rPr sz="3000" spc="-125" dirty="0">
                <a:solidFill>
                  <a:srgbClr val="002060"/>
                </a:solidFill>
              </a:rPr>
              <a:t> </a:t>
            </a:r>
            <a:r>
              <a:rPr sz="3000" spc="-10" dirty="0">
                <a:solidFill>
                  <a:srgbClr val="002060"/>
                </a:solidFill>
              </a:rPr>
              <a:t>общественное</a:t>
            </a:r>
            <a:r>
              <a:rPr sz="3000" spc="-105" dirty="0">
                <a:solidFill>
                  <a:srgbClr val="002060"/>
                </a:solidFill>
              </a:rPr>
              <a:t> </a:t>
            </a:r>
            <a:r>
              <a:rPr sz="3000" spc="-10" dirty="0">
                <a:solidFill>
                  <a:srgbClr val="002060"/>
                </a:solidFill>
              </a:rPr>
              <a:t>наблюдение</a:t>
            </a:r>
            <a:endParaRPr sz="3000" dirty="0">
              <a:solidFill>
                <a:srgbClr val="00206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0212" y="1504569"/>
            <a:ext cx="11428730" cy="44088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336699"/>
                </a:solidFill>
                <a:latin typeface="Calibri"/>
                <a:cs typeface="Calibri"/>
              </a:rPr>
              <a:t>Федеральные</a:t>
            </a:r>
            <a:r>
              <a:rPr sz="2400" b="1" spc="-40" dirty="0">
                <a:solidFill>
                  <a:srgbClr val="336699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36699"/>
                </a:solidFill>
                <a:latin typeface="Calibri"/>
                <a:cs typeface="Calibri"/>
              </a:rPr>
              <a:t>документы:</a:t>
            </a:r>
            <a:endParaRPr sz="2400" dirty="0">
              <a:latin typeface="Calibri"/>
              <a:cs typeface="Calibri"/>
            </a:endParaRPr>
          </a:p>
          <a:p>
            <a:pPr marL="442595" indent="-342265" algn="just">
              <a:lnSpc>
                <a:spcPct val="100000"/>
              </a:lnSpc>
              <a:spcBef>
                <a:spcPts val="1705"/>
              </a:spcBef>
              <a:buFont typeface="Wingdings"/>
              <a:buChar char=""/>
              <a:tabLst>
                <a:tab pos="442595" algn="l"/>
              </a:tabLst>
            </a:pPr>
            <a:r>
              <a:rPr lang="ru-RU" sz="2400" b="1" dirty="0">
                <a:latin typeface="Calibri"/>
                <a:cs typeface="Calibri"/>
              </a:rPr>
              <a:t>Письмо Федеральной службы по надзору в сфере образования и науки от 22 января 2025 г. № 04-15 </a:t>
            </a:r>
            <a:r>
              <a:rPr sz="2400" dirty="0">
                <a:latin typeface="Calibri"/>
                <a:cs typeface="Calibri"/>
              </a:rPr>
              <a:t>«</a:t>
            </a:r>
            <a:r>
              <a:rPr lang="ru-RU" sz="2400" dirty="0">
                <a:latin typeface="Calibri"/>
                <a:cs typeface="Calibri"/>
              </a:rPr>
              <a:t>О направлении методических документов, рекомендуемых для использования в работе при организации и проведении государственной итоговой аттестации по образовательным программам основного общего образования и среднего общего образования в 2025 г.</a:t>
            </a:r>
            <a:r>
              <a:rPr sz="2400" spc="-10" dirty="0">
                <a:latin typeface="Calibri"/>
                <a:cs typeface="Calibri"/>
              </a:rPr>
              <a:t>»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94"/>
              </a:spcBef>
            </a:pPr>
            <a:endParaRPr sz="2400" dirty="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buFont typeface="Wingdings"/>
              <a:buChar char=""/>
              <a:tabLst>
                <a:tab pos="355600" algn="l"/>
                <a:tab pos="1510665" algn="l"/>
                <a:tab pos="3591560" algn="l"/>
                <a:tab pos="5593715" algn="l"/>
                <a:tab pos="7503795" algn="l"/>
                <a:tab pos="9223375" algn="l"/>
                <a:tab pos="9596755" algn="l"/>
              </a:tabLst>
            </a:pPr>
            <a:r>
              <a:rPr lang="ru-RU" sz="2400" b="1" spc="-10" dirty="0">
                <a:solidFill>
                  <a:srgbClr val="0D0D0D"/>
                </a:solidFill>
                <a:latin typeface="Calibri"/>
                <a:cs typeface="Calibri"/>
              </a:rPr>
              <a:t>Приложение № 6 к письму Рособрнадзора от 22 января 2025 г. № 04-15 </a:t>
            </a:r>
            <a:r>
              <a:rPr sz="2400" dirty="0">
                <a:latin typeface="Calibri"/>
                <a:cs typeface="Calibri"/>
              </a:rPr>
              <a:t>«</a:t>
            </a:r>
            <a:r>
              <a:rPr lang="ru-RU" sz="2400" dirty="0">
                <a:latin typeface="Calibri"/>
                <a:cs typeface="Calibri"/>
              </a:rPr>
              <a:t>Методические рекомендации по осуществлению общественного наблюдения при проведении государственной итоговой аттестации по образовательным программам среднего общего образования в 2025 году</a:t>
            </a:r>
            <a:r>
              <a:rPr sz="2400" spc="-10" dirty="0">
                <a:latin typeface="Calibri"/>
                <a:cs typeface="Calibri"/>
              </a:rPr>
              <a:t>»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80491" y="1275969"/>
            <a:ext cx="11365865" cy="5102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 algn="just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Общественное</a:t>
            </a:r>
            <a:r>
              <a:rPr sz="2400" b="1" spc="295" dirty="0">
                <a:latin typeface="Calibri"/>
                <a:cs typeface="Calibri"/>
              </a:rPr>
              <a:t>  </a:t>
            </a:r>
            <a:r>
              <a:rPr sz="2400" b="1" dirty="0">
                <a:latin typeface="Calibri"/>
                <a:cs typeface="Calibri"/>
              </a:rPr>
              <a:t>наблюдение</a:t>
            </a:r>
            <a:r>
              <a:rPr sz="2400" b="1" spc="300" dirty="0">
                <a:latin typeface="Calibri"/>
                <a:cs typeface="Calibri"/>
              </a:rPr>
              <a:t>  </a:t>
            </a:r>
            <a:r>
              <a:rPr sz="2400" b="1" dirty="0">
                <a:latin typeface="Calibri"/>
                <a:cs typeface="Calibri"/>
              </a:rPr>
              <a:t>организуется</a:t>
            </a:r>
            <a:r>
              <a:rPr sz="2400" b="1" spc="295" dirty="0">
                <a:latin typeface="Calibri"/>
                <a:cs typeface="Calibri"/>
              </a:rPr>
              <a:t>  </a:t>
            </a:r>
            <a:r>
              <a:rPr sz="2400" b="1" dirty="0">
                <a:latin typeface="Calibri"/>
                <a:cs typeface="Calibri"/>
              </a:rPr>
              <a:t>с</a:t>
            </a:r>
            <a:r>
              <a:rPr sz="2400" b="1" spc="560" dirty="0">
                <a:latin typeface="Calibri"/>
                <a:cs typeface="Calibri"/>
              </a:rPr>
              <a:t>   </a:t>
            </a:r>
            <a:r>
              <a:rPr sz="2400" b="1" dirty="0">
                <a:latin typeface="Calibri"/>
                <a:cs typeface="Calibri"/>
              </a:rPr>
              <a:t>целью</a:t>
            </a:r>
            <a:r>
              <a:rPr sz="2400" b="1" spc="295" dirty="0">
                <a:latin typeface="Calibri"/>
                <a:cs typeface="Calibri"/>
              </a:rPr>
              <a:t>  </a:t>
            </a:r>
            <a:r>
              <a:rPr sz="2400" b="1" dirty="0">
                <a:latin typeface="Calibri"/>
                <a:cs typeface="Calibri"/>
              </a:rPr>
              <a:t>обеспечения</a:t>
            </a:r>
            <a:r>
              <a:rPr sz="2400" b="1" spc="295" dirty="0">
                <a:latin typeface="Calibri"/>
                <a:cs typeface="Calibri"/>
              </a:rPr>
              <a:t>  </a:t>
            </a:r>
            <a:r>
              <a:rPr sz="2400" b="1" spc="-10" dirty="0">
                <a:latin typeface="Calibri"/>
                <a:cs typeface="Calibri"/>
              </a:rPr>
              <a:t>соблюдения </a:t>
            </a:r>
            <a:r>
              <a:rPr sz="2400" b="1" dirty="0">
                <a:latin typeface="Calibri"/>
                <a:cs typeface="Calibri"/>
              </a:rPr>
              <a:t>порядка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проведения</a:t>
            </a:r>
            <a:r>
              <a:rPr sz="2400" b="1" spc="50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государственной </a:t>
            </a:r>
            <a:r>
              <a:rPr sz="2400" b="1" dirty="0">
                <a:latin typeface="Calibri"/>
                <a:cs typeface="Calibri"/>
              </a:rPr>
              <a:t>итоговой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аттестации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(ГИА),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соблюдения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прав </a:t>
            </a:r>
            <a:r>
              <a:rPr sz="2400" b="1" dirty="0">
                <a:latin typeface="Calibri"/>
                <a:cs typeface="Calibri"/>
              </a:rPr>
              <a:t>участников</a:t>
            </a:r>
            <a:r>
              <a:rPr sz="2400" b="1" spc="-1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экзамена,</a:t>
            </a:r>
            <a:r>
              <a:rPr sz="2400" b="1" spc="-1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обеспечения</a:t>
            </a:r>
            <a:r>
              <a:rPr sz="2400" b="1" spc="-1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объективности</a:t>
            </a:r>
            <a:r>
              <a:rPr sz="2400" b="1" spc="-12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результатов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5"/>
              </a:spcBef>
            </a:pPr>
            <a:endParaRPr sz="2400" dirty="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Общественным</a:t>
            </a:r>
            <a:r>
              <a:rPr sz="2400" b="1" spc="225" dirty="0">
                <a:latin typeface="Calibri"/>
                <a:cs typeface="Calibri"/>
              </a:rPr>
              <a:t>   </a:t>
            </a:r>
            <a:r>
              <a:rPr sz="2400" b="1" dirty="0">
                <a:latin typeface="Calibri"/>
                <a:cs typeface="Calibri"/>
              </a:rPr>
              <a:t>наблюдателем</a:t>
            </a:r>
            <a:r>
              <a:rPr sz="2400" b="1" spc="22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при</a:t>
            </a:r>
            <a:r>
              <a:rPr sz="2400" spc="22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проведении</a:t>
            </a:r>
            <a:r>
              <a:rPr sz="2400" spc="22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имеет</a:t>
            </a:r>
            <a:r>
              <a:rPr sz="2400" spc="22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право</a:t>
            </a:r>
            <a:r>
              <a:rPr sz="2400" spc="22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быть</a:t>
            </a:r>
            <a:r>
              <a:rPr sz="2400" spc="225" dirty="0">
                <a:latin typeface="Calibri"/>
                <a:cs typeface="Calibri"/>
              </a:rPr>
              <a:t>   </a:t>
            </a:r>
            <a:r>
              <a:rPr sz="2400" spc="-10" dirty="0">
                <a:latin typeface="Calibri"/>
                <a:cs typeface="Calibri"/>
              </a:rPr>
              <a:t>любой </a:t>
            </a:r>
            <a:r>
              <a:rPr sz="2400" dirty="0">
                <a:latin typeface="Calibri"/>
                <a:cs typeface="Calibri"/>
              </a:rPr>
              <a:t>совершеннолетний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гражданин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Российской</a:t>
            </a:r>
            <a:r>
              <a:rPr sz="2400" spc="5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Федерации,</a:t>
            </a:r>
            <a:r>
              <a:rPr sz="2400" spc="5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получивший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аккредитацию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в </a:t>
            </a:r>
            <a:r>
              <a:rPr sz="2400" spc="-10" dirty="0">
                <a:latin typeface="Calibri"/>
                <a:cs typeface="Calibri"/>
              </a:rPr>
              <a:t>установленном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порядке,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не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имеющий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конфликта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интересов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5"/>
              </a:spcBef>
            </a:pPr>
            <a:endParaRPr sz="2400" dirty="0">
              <a:latin typeface="Calibri"/>
              <a:cs typeface="Calibri"/>
            </a:endParaRPr>
          </a:p>
          <a:p>
            <a:pPr marL="12700" marR="10160" algn="just">
              <a:lnSpc>
                <a:spcPct val="100000"/>
              </a:lnSpc>
            </a:pP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Заявление</a:t>
            </a:r>
            <a:r>
              <a:rPr sz="2400" b="1" spc="55" dirty="0">
                <a:solidFill>
                  <a:srgbClr val="FF0000"/>
                </a:solidFill>
                <a:latin typeface="Calibri"/>
                <a:cs typeface="Calibri"/>
              </a:rPr>
              <a:t> 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об</a:t>
            </a:r>
            <a:r>
              <a:rPr sz="2400" b="1" spc="55" dirty="0">
                <a:solidFill>
                  <a:srgbClr val="FF0000"/>
                </a:solidFill>
                <a:latin typeface="Calibri"/>
                <a:cs typeface="Calibri"/>
              </a:rPr>
              <a:t> 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аккредитации</a:t>
            </a:r>
            <a:r>
              <a:rPr sz="2400" b="1" spc="65" dirty="0">
                <a:solidFill>
                  <a:srgbClr val="FF0000"/>
                </a:solidFill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гражданина</a:t>
            </a:r>
            <a:r>
              <a:rPr sz="2400" spc="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в</a:t>
            </a:r>
            <a:r>
              <a:rPr sz="2400" spc="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качестве</a:t>
            </a:r>
            <a:r>
              <a:rPr sz="2400" spc="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общественного</a:t>
            </a:r>
            <a:r>
              <a:rPr sz="2400" spc="60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наблюдателя подается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не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позднее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чем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за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три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рабочих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дня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до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даты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проведения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экзамена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65"/>
              </a:spcBef>
            </a:pPr>
            <a:endParaRPr sz="2400" dirty="0">
              <a:latin typeface="Calibri"/>
              <a:cs typeface="Calibri"/>
            </a:endParaRPr>
          </a:p>
          <a:p>
            <a:pPr marR="249554" algn="ctr">
              <a:lnSpc>
                <a:spcPct val="100000"/>
              </a:lnSpc>
            </a:pPr>
            <a:r>
              <a:rPr sz="2400" b="1" spc="-20" dirty="0">
                <a:solidFill>
                  <a:srgbClr val="2D5395"/>
                </a:solidFill>
                <a:latin typeface="Calibri"/>
                <a:cs typeface="Calibri"/>
              </a:rPr>
              <a:t>Деятельность</a:t>
            </a:r>
            <a:r>
              <a:rPr sz="2400" b="1" spc="-7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2D5395"/>
                </a:solidFill>
                <a:latin typeface="Calibri"/>
                <a:cs typeface="Calibri"/>
              </a:rPr>
              <a:t>общественных</a:t>
            </a:r>
            <a:r>
              <a:rPr sz="2400" b="1" spc="-2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2D5395"/>
                </a:solidFill>
                <a:latin typeface="Calibri"/>
                <a:cs typeface="Calibri"/>
              </a:rPr>
              <a:t>наблюдателей</a:t>
            </a:r>
            <a:r>
              <a:rPr sz="2400" b="1" spc="-2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D5395"/>
                </a:solidFill>
                <a:latin typeface="Calibri"/>
                <a:cs typeface="Calibri"/>
              </a:rPr>
              <a:t>осуществляется</a:t>
            </a:r>
            <a:endParaRPr sz="2400" dirty="0">
              <a:latin typeface="Calibri"/>
              <a:cs typeface="Calibri"/>
            </a:endParaRPr>
          </a:p>
          <a:p>
            <a:pPr marR="184150" algn="ctr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solidFill>
                  <a:srgbClr val="2D5395"/>
                </a:solidFill>
                <a:latin typeface="Calibri"/>
                <a:cs typeface="Calibri"/>
              </a:rPr>
              <a:t>на</a:t>
            </a:r>
            <a:r>
              <a:rPr sz="2400" b="1" spc="-8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D5395"/>
                </a:solidFill>
                <a:latin typeface="Calibri"/>
                <a:cs typeface="Calibri"/>
              </a:rPr>
              <a:t>безвозмездной</a:t>
            </a:r>
            <a:r>
              <a:rPr sz="2400" b="1" spc="-4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D5395"/>
                </a:solidFill>
                <a:latin typeface="Calibri"/>
                <a:cs typeface="Calibri"/>
              </a:rPr>
              <a:t>основе.</a:t>
            </a:r>
            <a:r>
              <a:rPr sz="2400" b="1" spc="-9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D5395"/>
                </a:solidFill>
                <a:latin typeface="Calibri"/>
                <a:cs typeface="Calibri"/>
              </a:rPr>
              <a:t>Понесенные</a:t>
            </a:r>
            <a:r>
              <a:rPr sz="2400" b="1" spc="-7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D5395"/>
                </a:solidFill>
                <a:latin typeface="Calibri"/>
                <a:cs typeface="Calibri"/>
              </a:rPr>
              <a:t>расходы</a:t>
            </a:r>
            <a:r>
              <a:rPr sz="2400" b="1" spc="-95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D5395"/>
                </a:solidFill>
                <a:latin typeface="Calibri"/>
                <a:cs typeface="Calibri"/>
              </a:rPr>
              <a:t>не</a:t>
            </a:r>
            <a:r>
              <a:rPr sz="2400" b="1" spc="-70" dirty="0">
                <a:solidFill>
                  <a:srgbClr val="2D539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D5395"/>
                </a:solidFill>
                <a:latin typeface="Calibri"/>
                <a:cs typeface="Calibri"/>
              </a:rPr>
              <a:t>возмещаются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0632" rIns="0" bIns="0" rtlCol="0">
            <a:spAutoFit/>
          </a:bodyPr>
          <a:lstStyle/>
          <a:p>
            <a:pPr marL="2602230">
              <a:lnSpc>
                <a:spcPct val="100000"/>
              </a:lnSpc>
              <a:spcBef>
                <a:spcPts val="100"/>
              </a:spcBef>
            </a:pPr>
            <a:r>
              <a:rPr sz="3000" spc="-10" dirty="0"/>
              <a:t>Общественный</a:t>
            </a:r>
            <a:r>
              <a:rPr sz="3000" spc="-155" dirty="0"/>
              <a:t> </a:t>
            </a:r>
            <a:r>
              <a:rPr sz="3000" spc="-25" dirty="0"/>
              <a:t>наблюдатель</a:t>
            </a:r>
            <a:endParaRPr sz="30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58200" y="3505200"/>
            <a:ext cx="793915" cy="7939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7137" rIns="0" bIns="0" rtlCol="0">
            <a:spAutoFit/>
          </a:bodyPr>
          <a:lstStyle/>
          <a:p>
            <a:pPr marL="2983230">
              <a:lnSpc>
                <a:spcPct val="100000"/>
              </a:lnSpc>
              <a:spcBef>
                <a:spcPts val="100"/>
              </a:spcBef>
            </a:pPr>
            <a:r>
              <a:rPr sz="3000" spc="-20" dirty="0"/>
              <a:t>Общественный</a:t>
            </a:r>
            <a:r>
              <a:rPr sz="3000" spc="-100" dirty="0"/>
              <a:t> </a:t>
            </a:r>
            <a:r>
              <a:rPr sz="3000" spc="-20" dirty="0"/>
              <a:t>наблюдатель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297891" y="1279016"/>
            <a:ext cx="9950589" cy="42107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0045" indent="-34734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360045" algn="l"/>
              </a:tabLst>
            </a:pPr>
            <a:r>
              <a:rPr lang="ru-RU" sz="2200" spc="-25" dirty="0">
                <a:latin typeface="Calibri"/>
                <a:cs typeface="Calibri"/>
              </a:rPr>
              <a:t>В день проведения экзамена общественный наблюдатель не позднее чем за один час до начала проведения экзамена должен прибыть в ППЭ </a:t>
            </a:r>
          </a:p>
          <a:p>
            <a:pPr marL="360045" indent="-34734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360045" algn="l"/>
              </a:tabLst>
            </a:pPr>
            <a:r>
              <a:rPr lang="ru-RU" sz="2200" dirty="0">
                <a:latin typeface="Calibri"/>
                <a:cs typeface="Calibri"/>
              </a:rPr>
              <a:t>При</a:t>
            </a:r>
            <a:r>
              <a:rPr lang="ru-RU" sz="2200" spc="-70" dirty="0">
                <a:latin typeface="Calibri"/>
                <a:cs typeface="Calibri"/>
              </a:rPr>
              <a:t> </a:t>
            </a:r>
            <a:r>
              <a:rPr lang="ru-RU" sz="2200" spc="-20" dirty="0">
                <a:latin typeface="Calibri"/>
                <a:cs typeface="Calibri"/>
              </a:rPr>
              <a:t>входе</a:t>
            </a:r>
            <a:r>
              <a:rPr lang="ru-RU" sz="2200" spc="-55" dirty="0">
                <a:latin typeface="Calibri"/>
                <a:cs typeface="Calibri"/>
              </a:rPr>
              <a:t> </a:t>
            </a:r>
            <a:r>
              <a:rPr lang="ru-RU" sz="2200" spc="-10" dirty="0">
                <a:latin typeface="Calibri"/>
                <a:cs typeface="Calibri"/>
              </a:rPr>
              <a:t>предъявить</a:t>
            </a:r>
            <a:r>
              <a:rPr lang="ru-RU" sz="2200" spc="-80" dirty="0">
                <a:latin typeface="Calibri"/>
                <a:cs typeface="Calibri"/>
              </a:rPr>
              <a:t> </a:t>
            </a:r>
            <a:r>
              <a:rPr lang="ru-RU" sz="2200" b="1" spc="-30" dirty="0">
                <a:latin typeface="Calibri"/>
                <a:cs typeface="Calibri"/>
              </a:rPr>
              <a:t>документ,</a:t>
            </a:r>
            <a:r>
              <a:rPr lang="ru-RU" sz="2200" b="1" spc="-65" dirty="0">
                <a:latin typeface="Calibri"/>
                <a:cs typeface="Calibri"/>
              </a:rPr>
              <a:t> </a:t>
            </a:r>
            <a:r>
              <a:rPr lang="ru-RU" sz="2200" b="1" spc="-30" dirty="0">
                <a:latin typeface="Calibri"/>
                <a:cs typeface="Calibri"/>
              </a:rPr>
              <a:t>удостоверяющий</a:t>
            </a:r>
            <a:r>
              <a:rPr lang="ru-RU" sz="2200" b="1" spc="-45" dirty="0">
                <a:latin typeface="Calibri"/>
                <a:cs typeface="Calibri"/>
              </a:rPr>
              <a:t> </a:t>
            </a:r>
            <a:r>
              <a:rPr lang="ru-RU" sz="2200" b="1" dirty="0">
                <a:latin typeface="Calibri"/>
                <a:cs typeface="Calibri"/>
              </a:rPr>
              <a:t>личность,</a:t>
            </a:r>
            <a:r>
              <a:rPr lang="ru-RU" sz="2200" b="1" spc="-60" dirty="0">
                <a:latin typeface="Calibri"/>
                <a:cs typeface="Calibri"/>
              </a:rPr>
              <a:t> </a:t>
            </a:r>
            <a:r>
              <a:rPr lang="ru-RU" sz="2200" b="1" spc="-50" dirty="0">
                <a:latin typeface="Calibri"/>
                <a:cs typeface="Calibri"/>
              </a:rPr>
              <a:t>и </a:t>
            </a:r>
            <a:r>
              <a:rPr lang="ru-RU" sz="2200" b="1" spc="-20" dirty="0">
                <a:latin typeface="Calibri"/>
                <a:cs typeface="Calibri"/>
              </a:rPr>
              <a:t>удостоверение</a:t>
            </a:r>
            <a:r>
              <a:rPr lang="ru-RU" sz="2200" b="1" spc="-90" dirty="0">
                <a:latin typeface="Calibri"/>
                <a:cs typeface="Calibri"/>
              </a:rPr>
              <a:t> </a:t>
            </a:r>
            <a:r>
              <a:rPr lang="ru-RU" sz="2200" b="1" spc="-10" dirty="0">
                <a:latin typeface="Calibri"/>
                <a:cs typeface="Calibri"/>
              </a:rPr>
              <a:t>общественного</a:t>
            </a:r>
            <a:r>
              <a:rPr lang="ru-RU" sz="2200" b="1" spc="-65" dirty="0">
                <a:latin typeface="Calibri"/>
                <a:cs typeface="Calibri"/>
              </a:rPr>
              <a:t> </a:t>
            </a:r>
            <a:r>
              <a:rPr lang="ru-RU" sz="2200" b="1" spc="-10" dirty="0">
                <a:latin typeface="Calibri"/>
                <a:cs typeface="Calibri"/>
              </a:rPr>
              <a:t>наблюдателя</a:t>
            </a:r>
            <a:endParaRPr lang="ru-RU" sz="2200" dirty="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1200"/>
              </a:spcBef>
              <a:buFont typeface="Wingdings"/>
              <a:buChar char=""/>
              <a:tabLst>
                <a:tab pos="355600" algn="l"/>
              </a:tabLst>
            </a:pPr>
            <a:r>
              <a:rPr lang="ru-RU" sz="2200" dirty="0">
                <a:latin typeface="Calibri"/>
                <a:cs typeface="Calibri"/>
              </a:rPr>
              <a:t>Пройти</a:t>
            </a:r>
            <a:r>
              <a:rPr lang="ru-RU" sz="2200" spc="-35" dirty="0">
                <a:latin typeface="Calibri"/>
                <a:cs typeface="Calibri"/>
              </a:rPr>
              <a:t> </a:t>
            </a:r>
            <a:r>
              <a:rPr lang="ru-RU" sz="2200" spc="-10" dirty="0">
                <a:latin typeface="Calibri"/>
                <a:cs typeface="Calibri"/>
              </a:rPr>
              <a:t>регистрацию</a:t>
            </a:r>
            <a:r>
              <a:rPr lang="ru-RU" sz="2200" spc="-65" dirty="0">
                <a:latin typeface="Calibri"/>
                <a:cs typeface="Calibri"/>
              </a:rPr>
              <a:t> </a:t>
            </a:r>
            <a:r>
              <a:rPr lang="ru-RU" sz="2200" dirty="0">
                <a:latin typeface="Calibri"/>
                <a:cs typeface="Calibri"/>
              </a:rPr>
              <a:t>у</a:t>
            </a:r>
            <a:r>
              <a:rPr lang="ru-RU" sz="2200" spc="-25" dirty="0">
                <a:latin typeface="Calibri"/>
                <a:cs typeface="Calibri"/>
              </a:rPr>
              <a:t> </a:t>
            </a:r>
            <a:r>
              <a:rPr lang="ru-RU" sz="2200" spc="-10" dirty="0">
                <a:latin typeface="Calibri"/>
                <a:cs typeface="Calibri"/>
              </a:rPr>
              <a:t>ответственного</a:t>
            </a:r>
            <a:r>
              <a:rPr lang="ru-RU" sz="2200" spc="-35" dirty="0">
                <a:latin typeface="Calibri"/>
                <a:cs typeface="Calibri"/>
              </a:rPr>
              <a:t> </a:t>
            </a:r>
            <a:r>
              <a:rPr lang="ru-RU" sz="2200" spc="-10" dirty="0">
                <a:latin typeface="Calibri"/>
                <a:cs typeface="Calibri"/>
              </a:rPr>
              <a:t>организатора,</a:t>
            </a:r>
            <a:r>
              <a:rPr lang="ru-RU" sz="2200" spc="-70" dirty="0">
                <a:latin typeface="Calibri"/>
                <a:cs typeface="Calibri"/>
              </a:rPr>
              <a:t> </a:t>
            </a:r>
            <a:r>
              <a:rPr lang="ru-RU" sz="2200" spc="-20" dirty="0">
                <a:latin typeface="Calibri"/>
                <a:cs typeface="Calibri"/>
              </a:rPr>
              <a:t>уполномоченного</a:t>
            </a:r>
            <a:r>
              <a:rPr lang="ru-RU" sz="2200" spc="-35" dirty="0">
                <a:latin typeface="Calibri"/>
                <a:cs typeface="Calibri"/>
              </a:rPr>
              <a:t> </a:t>
            </a:r>
            <a:r>
              <a:rPr lang="ru-RU" sz="2200" spc="-10" dirty="0">
                <a:latin typeface="Calibri"/>
                <a:cs typeface="Calibri"/>
              </a:rPr>
              <a:t>руководителем </a:t>
            </a:r>
            <a:r>
              <a:rPr lang="ru-RU" sz="2200" dirty="0">
                <a:latin typeface="Calibri"/>
                <a:cs typeface="Calibri"/>
              </a:rPr>
              <a:t>ППЭ,</a:t>
            </a:r>
            <a:r>
              <a:rPr lang="ru-RU" sz="2200" spc="-55" dirty="0">
                <a:latin typeface="Calibri"/>
                <a:cs typeface="Calibri"/>
              </a:rPr>
              <a:t> </a:t>
            </a:r>
            <a:r>
              <a:rPr lang="ru-RU" sz="2200" spc="-25" dirty="0">
                <a:latin typeface="Calibri"/>
                <a:cs typeface="Calibri"/>
              </a:rPr>
              <a:t>удостоверив</a:t>
            </a:r>
            <a:r>
              <a:rPr lang="ru-RU" sz="2200" spc="-75" dirty="0">
                <a:latin typeface="Calibri"/>
                <a:cs typeface="Calibri"/>
              </a:rPr>
              <a:t> </a:t>
            </a:r>
            <a:r>
              <a:rPr lang="ru-RU" sz="2200" dirty="0">
                <a:latin typeface="Calibri"/>
                <a:cs typeface="Calibri"/>
              </a:rPr>
              <a:t>факт</a:t>
            </a:r>
            <a:r>
              <a:rPr lang="ru-RU" sz="2200" spc="-40" dirty="0">
                <a:latin typeface="Calibri"/>
                <a:cs typeface="Calibri"/>
              </a:rPr>
              <a:t> </a:t>
            </a:r>
            <a:r>
              <a:rPr lang="ru-RU" sz="2200" dirty="0">
                <a:latin typeface="Calibri"/>
                <a:cs typeface="Calibri"/>
              </a:rPr>
              <a:t>своего</a:t>
            </a:r>
            <a:r>
              <a:rPr lang="ru-RU" sz="2200" spc="-55" dirty="0">
                <a:latin typeface="Calibri"/>
                <a:cs typeface="Calibri"/>
              </a:rPr>
              <a:t> </a:t>
            </a:r>
            <a:r>
              <a:rPr lang="ru-RU" sz="2200" spc="-10" dirty="0">
                <a:latin typeface="Calibri"/>
                <a:cs typeface="Calibri"/>
              </a:rPr>
              <a:t>присутствия</a:t>
            </a:r>
            <a:r>
              <a:rPr lang="ru-RU" sz="2200" spc="-75" dirty="0">
                <a:latin typeface="Calibri"/>
                <a:cs typeface="Calibri"/>
              </a:rPr>
              <a:t> </a:t>
            </a:r>
            <a:r>
              <a:rPr lang="ru-RU" sz="2200" dirty="0">
                <a:latin typeface="Calibri"/>
                <a:cs typeface="Calibri"/>
              </a:rPr>
              <a:t>в</a:t>
            </a:r>
            <a:r>
              <a:rPr lang="ru-RU" sz="2200" spc="-40" dirty="0">
                <a:latin typeface="Calibri"/>
                <a:cs typeface="Calibri"/>
              </a:rPr>
              <a:t> </a:t>
            </a:r>
            <a:r>
              <a:rPr lang="ru-RU" sz="2200" dirty="0">
                <a:latin typeface="Calibri"/>
                <a:cs typeface="Calibri"/>
              </a:rPr>
              <a:t>ППЭ</a:t>
            </a:r>
            <a:r>
              <a:rPr lang="ru-RU" sz="2200" spc="-55" dirty="0">
                <a:latin typeface="Calibri"/>
                <a:cs typeface="Calibri"/>
              </a:rPr>
              <a:t> </a:t>
            </a:r>
            <a:r>
              <a:rPr lang="ru-RU" sz="2200" spc="-10" dirty="0">
                <a:latin typeface="Calibri"/>
                <a:cs typeface="Calibri"/>
              </a:rPr>
              <a:t>подписью</a:t>
            </a:r>
            <a:r>
              <a:rPr lang="ru-RU" sz="2200" spc="-30" dirty="0">
                <a:latin typeface="Calibri"/>
                <a:cs typeface="Calibri"/>
              </a:rPr>
              <a:t> </a:t>
            </a:r>
            <a:r>
              <a:rPr lang="ru-RU" sz="2200" dirty="0">
                <a:latin typeface="Calibri"/>
                <a:cs typeface="Calibri"/>
              </a:rPr>
              <a:t>в</a:t>
            </a:r>
            <a:r>
              <a:rPr lang="ru-RU" sz="2200" spc="-20" dirty="0">
                <a:latin typeface="Calibri"/>
                <a:cs typeface="Calibri"/>
              </a:rPr>
              <a:t> </a:t>
            </a:r>
            <a:r>
              <a:rPr lang="ru-RU" sz="2200" dirty="0">
                <a:latin typeface="Calibri"/>
                <a:cs typeface="Calibri"/>
              </a:rPr>
              <a:t>форме</a:t>
            </a:r>
            <a:r>
              <a:rPr lang="ru-RU" sz="2200" spc="-10" dirty="0">
                <a:latin typeface="Calibri"/>
                <a:cs typeface="Calibri"/>
              </a:rPr>
              <a:t> ППЭ-</a:t>
            </a:r>
            <a:r>
              <a:rPr lang="ru-RU" sz="2200" dirty="0">
                <a:latin typeface="Calibri"/>
                <a:cs typeface="Calibri"/>
              </a:rPr>
              <a:t>07</a:t>
            </a:r>
            <a:r>
              <a:rPr lang="ru-RU" sz="2200" spc="-40" dirty="0">
                <a:latin typeface="Calibri"/>
                <a:cs typeface="Calibri"/>
              </a:rPr>
              <a:t> </a:t>
            </a:r>
            <a:r>
              <a:rPr lang="ru-RU" sz="2200" spc="-10" dirty="0">
                <a:latin typeface="Calibri"/>
                <a:cs typeface="Calibri"/>
              </a:rPr>
              <a:t>«Список работников</a:t>
            </a:r>
            <a:r>
              <a:rPr lang="ru-RU" sz="2200" spc="-50" dirty="0">
                <a:latin typeface="Calibri"/>
                <a:cs typeface="Calibri"/>
              </a:rPr>
              <a:t> </a:t>
            </a:r>
            <a:r>
              <a:rPr lang="ru-RU" sz="2200" dirty="0">
                <a:latin typeface="Calibri"/>
                <a:cs typeface="Calibri"/>
              </a:rPr>
              <a:t>ППЭ</a:t>
            </a:r>
            <a:r>
              <a:rPr lang="ru-RU" sz="2200" spc="-45" dirty="0">
                <a:latin typeface="Calibri"/>
                <a:cs typeface="Calibri"/>
              </a:rPr>
              <a:t> </a:t>
            </a:r>
            <a:r>
              <a:rPr lang="ru-RU" sz="2200" dirty="0">
                <a:latin typeface="Calibri"/>
                <a:cs typeface="Calibri"/>
              </a:rPr>
              <a:t>и</a:t>
            </a:r>
            <a:r>
              <a:rPr lang="ru-RU" sz="2200" spc="-40" dirty="0">
                <a:latin typeface="Calibri"/>
                <a:cs typeface="Calibri"/>
              </a:rPr>
              <a:t> </a:t>
            </a:r>
            <a:r>
              <a:rPr lang="ru-RU" sz="2200" spc="-10" dirty="0">
                <a:latin typeface="Calibri"/>
                <a:cs typeface="Calibri"/>
              </a:rPr>
              <a:t>общественных</a:t>
            </a:r>
            <a:r>
              <a:rPr lang="ru-RU" sz="2200" spc="-15" dirty="0">
                <a:latin typeface="Calibri"/>
                <a:cs typeface="Calibri"/>
              </a:rPr>
              <a:t> </a:t>
            </a:r>
            <a:r>
              <a:rPr lang="ru-RU" sz="2200" spc="-10" dirty="0">
                <a:latin typeface="Calibri"/>
                <a:cs typeface="Calibri"/>
              </a:rPr>
              <a:t>наблюдателей»</a:t>
            </a:r>
            <a:endParaRPr lang="ru-RU" sz="2200" dirty="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200"/>
              </a:spcBef>
              <a:buFont typeface="Wingdings"/>
              <a:buChar char=""/>
              <a:tabLst>
                <a:tab pos="354965" algn="l"/>
              </a:tabLst>
            </a:pPr>
            <a:r>
              <a:rPr sz="2200" dirty="0" err="1">
                <a:latin typeface="Calibri"/>
                <a:cs typeface="Calibri"/>
              </a:rPr>
              <a:t>Оставить</a:t>
            </a:r>
            <a:r>
              <a:rPr sz="2200" spc="-9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личные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вещи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в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месте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хранения</a:t>
            </a:r>
            <a:r>
              <a:rPr sz="2200" spc="-1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вещей,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организованном</a:t>
            </a:r>
            <a:r>
              <a:rPr sz="2200" spc="-9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в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Штабе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ППЭ</a:t>
            </a:r>
            <a:endParaRPr sz="2200" dirty="0">
              <a:latin typeface="Calibri"/>
              <a:cs typeface="Calibri"/>
            </a:endParaRPr>
          </a:p>
          <a:p>
            <a:pPr marL="355600" marR="402590" indent="-342900">
              <a:lnSpc>
                <a:spcPct val="100000"/>
              </a:lnSpc>
              <a:spcBef>
                <a:spcPts val="1200"/>
              </a:spcBef>
              <a:buFont typeface="Wingdings"/>
              <a:buChar char=""/>
              <a:tabLst>
                <a:tab pos="355600" algn="l"/>
              </a:tabLst>
            </a:pPr>
            <a:r>
              <a:rPr sz="2200" spc="-20" dirty="0">
                <a:latin typeface="Calibri"/>
                <a:cs typeface="Calibri"/>
              </a:rPr>
              <a:t>Обсудить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с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руководителем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ППЭ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и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членами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ГЭК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порядок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взаимодействия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во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время экзамена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и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по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окончании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и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получить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у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руководителя</a:t>
            </a:r>
            <a:r>
              <a:rPr sz="2200" spc="3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ППЭ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форму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ППЭ-18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МАШ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«Акт общественного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наблюдения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за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проведением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экзамена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в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ППЭ»</a:t>
            </a:r>
            <a:endParaRPr sz="220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982200" y="1354160"/>
            <a:ext cx="2118360" cy="2269490"/>
            <a:chOff x="9486265" y="191515"/>
            <a:chExt cx="2118360" cy="22694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82200" y="191515"/>
              <a:ext cx="1301044" cy="158483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82200" y="1618360"/>
              <a:ext cx="1622298" cy="84213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86265" y="1198549"/>
              <a:ext cx="914400" cy="116530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1330" y="920076"/>
              <a:ext cx="1260005" cy="126000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09545" y="296926"/>
            <a:ext cx="74377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20" dirty="0"/>
              <a:t>Общественным</a:t>
            </a:r>
            <a:r>
              <a:rPr sz="3000" spc="-40" dirty="0"/>
              <a:t> </a:t>
            </a:r>
            <a:r>
              <a:rPr sz="3000" spc="-45" dirty="0"/>
              <a:t>наблюдателям</a:t>
            </a:r>
            <a:r>
              <a:rPr sz="3000" spc="-50" dirty="0"/>
              <a:t> </a:t>
            </a:r>
            <a:r>
              <a:rPr sz="3000" spc="-10" dirty="0"/>
              <a:t>запрещается:</a:t>
            </a:r>
            <a:endParaRPr sz="3000"/>
          </a:p>
        </p:txBody>
      </p:sp>
      <p:sp>
        <p:nvSpPr>
          <p:cNvPr id="6" name="object 6"/>
          <p:cNvSpPr txBox="1"/>
          <p:nvPr/>
        </p:nvSpPr>
        <p:spPr>
          <a:xfrm>
            <a:off x="1046403" y="5429275"/>
            <a:ext cx="11014710" cy="70929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5875" rIns="0" bIns="0" rtlCol="0">
            <a:spAutoFit/>
          </a:bodyPr>
          <a:lstStyle/>
          <a:p>
            <a:pPr marL="777240" marR="1459865" indent="-342900">
              <a:lnSpc>
                <a:spcPct val="100000"/>
              </a:lnSpc>
              <a:spcBef>
                <a:spcPts val="125"/>
              </a:spcBef>
              <a:buFont typeface="Wingdings"/>
              <a:buChar char=""/>
              <a:tabLst>
                <a:tab pos="777240" algn="l"/>
              </a:tabLst>
            </a:pP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За</a:t>
            </a:r>
            <a:r>
              <a:rPr sz="22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0000"/>
                </a:solidFill>
                <a:latin typeface="Calibri"/>
                <a:cs typeface="Calibri"/>
              </a:rPr>
              <a:t>нарушение</a:t>
            </a:r>
            <a:r>
              <a:rPr sz="22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0000"/>
                </a:solidFill>
                <a:latin typeface="Calibri"/>
                <a:cs typeface="Calibri"/>
              </a:rPr>
              <a:t>Порядка</a:t>
            </a:r>
            <a:r>
              <a:rPr sz="22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FF0000"/>
                </a:solidFill>
                <a:latin typeface="Calibri"/>
                <a:cs typeface="Calibri"/>
              </a:rPr>
              <a:t>проведения</a:t>
            </a:r>
            <a:r>
              <a:rPr sz="22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FF0000"/>
                </a:solidFill>
                <a:latin typeface="Calibri"/>
                <a:cs typeface="Calibri"/>
              </a:rPr>
              <a:t>ГИА-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11</a:t>
            </a:r>
            <a:r>
              <a:rPr sz="22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0000"/>
                </a:solidFill>
                <a:latin typeface="Calibri"/>
                <a:cs typeface="Calibri"/>
              </a:rPr>
              <a:t>общественный</a:t>
            </a:r>
            <a:r>
              <a:rPr sz="22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0000"/>
                </a:solidFill>
                <a:latin typeface="Calibri"/>
                <a:cs typeface="Calibri"/>
              </a:rPr>
              <a:t>наблюдатель </a:t>
            </a:r>
            <a:r>
              <a:rPr sz="2200" b="1" spc="-25" dirty="0">
                <a:solidFill>
                  <a:srgbClr val="FF0000"/>
                </a:solidFill>
                <a:latin typeface="Calibri"/>
                <a:cs typeface="Calibri"/>
              </a:rPr>
              <a:t>удаляется</a:t>
            </a:r>
            <a:r>
              <a:rPr sz="22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из</a:t>
            </a:r>
            <a:r>
              <a:rPr sz="22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ППЭ</a:t>
            </a:r>
            <a:r>
              <a:rPr sz="22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членами</a:t>
            </a:r>
            <a:r>
              <a:rPr sz="22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25" dirty="0">
                <a:solidFill>
                  <a:srgbClr val="FF0000"/>
                </a:solidFill>
                <a:latin typeface="Calibri"/>
                <a:cs typeface="Calibri"/>
              </a:rPr>
              <a:t>ГЭК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01495" y="1126616"/>
            <a:ext cx="9558020" cy="40157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использовать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средства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связи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пределами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Штаба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ППЭ;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Calibri"/>
                <a:cs typeface="Calibri"/>
              </a:rPr>
              <a:t>использовать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средства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связи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не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служебной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необходимости;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00">
              <a:latin typeface="Calibri"/>
              <a:cs typeface="Calibri"/>
            </a:endParaRPr>
          </a:p>
          <a:p>
            <a:pPr marL="12700" marR="492125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оказывать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содействие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участникам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ГИА,</a:t>
            </a:r>
            <a:r>
              <a:rPr sz="2000" spc="3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том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числе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передавать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им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средства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связи, </a:t>
            </a:r>
            <a:r>
              <a:rPr sz="2000" spc="-20" dirty="0">
                <a:latin typeface="Calibri"/>
                <a:cs typeface="Calibri"/>
              </a:rPr>
              <a:t>электронно-</a:t>
            </a:r>
            <a:r>
              <a:rPr sz="2000" spc="-10" dirty="0">
                <a:latin typeface="Calibri"/>
                <a:cs typeface="Calibri"/>
              </a:rPr>
              <a:t>вычислительную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технику,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фото,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аудио</a:t>
            </a:r>
            <a:r>
              <a:rPr sz="2000" spc="3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видеоаппаратуру,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справочные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материалы,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письменные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заметки,</a:t>
            </a:r>
            <a:r>
              <a:rPr sz="2000" spc="3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иные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средства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хранения</a:t>
            </a:r>
            <a:r>
              <a:rPr sz="2000" spc="3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передачи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информации, </a:t>
            </a:r>
            <a:r>
              <a:rPr sz="2000" dirty="0">
                <a:latin typeface="Calibri"/>
                <a:cs typeface="Calibri"/>
              </a:rPr>
              <a:t>выносить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из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аудиторий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ППЭ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черновики,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ЭМ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бумажном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(или)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электронном носителях,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фотографировать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ЭМ,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черновики;</a:t>
            </a:r>
            <a:endParaRPr sz="2000">
              <a:latin typeface="Calibri"/>
              <a:cs typeface="Calibri"/>
            </a:endParaRPr>
          </a:p>
          <a:p>
            <a:pPr marL="12700" marR="34290">
              <a:lnSpc>
                <a:spcPct val="100000"/>
              </a:lnSpc>
              <a:spcBef>
                <a:spcPts val="2405"/>
              </a:spcBef>
            </a:pPr>
            <a:r>
              <a:rPr sz="2000" dirty="0">
                <a:latin typeface="Calibri"/>
                <a:cs typeface="Calibri"/>
              </a:rPr>
              <a:t>вмешиваться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работу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руководителя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ППЭ,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организаторов,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членов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ГЭК,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иных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работников </a:t>
            </a:r>
            <a:r>
              <a:rPr sz="2000" dirty="0">
                <a:latin typeface="Calibri"/>
                <a:cs typeface="Calibri"/>
              </a:rPr>
              <a:t>ППЭ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(при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выполнении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ими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своих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обязанностей),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а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также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участников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экзаменов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(при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выполнении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экзаменационной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работы)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81330" y="1217256"/>
            <a:ext cx="1320800" cy="4018279"/>
            <a:chOff x="481330" y="1217256"/>
            <a:chExt cx="1320800" cy="4018279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1332" y="1217256"/>
              <a:ext cx="720001" cy="72000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8903" y="2577211"/>
              <a:ext cx="914400" cy="9144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1330" y="2337015"/>
              <a:ext cx="1260005" cy="126000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1705" y="3975188"/>
              <a:ext cx="1260005" cy="126000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4163" y="4333951"/>
              <a:ext cx="639140" cy="6480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2830" y="338454"/>
            <a:ext cx="61004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Общественный</a:t>
            </a:r>
            <a:r>
              <a:rPr sz="3000" spc="-140" dirty="0"/>
              <a:t> </a:t>
            </a:r>
            <a:r>
              <a:rPr sz="3000" spc="-20" dirty="0"/>
              <a:t>наблюдатель</a:t>
            </a:r>
            <a:r>
              <a:rPr sz="3000" spc="-125" dirty="0"/>
              <a:t> </a:t>
            </a:r>
            <a:r>
              <a:rPr sz="3000" spc="-10" dirty="0"/>
              <a:t>вправе</a:t>
            </a:r>
            <a:endParaRPr sz="3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0" y="477519"/>
            <a:ext cx="1407032" cy="158483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65200" y="987043"/>
            <a:ext cx="8591550" cy="156781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54965" marR="5080" indent="-342265">
              <a:lnSpc>
                <a:spcPts val="2380"/>
              </a:lnSpc>
              <a:spcBef>
                <a:spcPts val="390"/>
              </a:spcBef>
              <a:buFont typeface="Wingdings"/>
              <a:buChar char=""/>
              <a:tabLst>
                <a:tab pos="393700" algn="l"/>
              </a:tabLst>
            </a:pPr>
            <a:r>
              <a:rPr sz="2200" spc="-10" dirty="0">
                <a:latin typeface="Calibri"/>
                <a:cs typeface="Calibri"/>
              </a:rPr>
              <a:t>свободно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перемещаться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по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ППЭ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(при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этом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в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одной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аудитории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может 	находиться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только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один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общественный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наблюдатель);</a:t>
            </a:r>
            <a:endParaRPr sz="2200">
              <a:latin typeface="Calibri"/>
              <a:cs typeface="Calibri"/>
            </a:endParaRPr>
          </a:p>
          <a:p>
            <a:pPr marL="354965" indent="-342265">
              <a:lnSpc>
                <a:spcPts val="2510"/>
              </a:lnSpc>
              <a:spcBef>
                <a:spcPts val="2075"/>
              </a:spcBef>
              <a:buFont typeface="Wingdings"/>
              <a:buChar char=""/>
              <a:tabLst>
                <a:tab pos="354965" algn="l"/>
              </a:tabLst>
            </a:pPr>
            <a:r>
              <a:rPr sz="2200" spc="-10" dirty="0">
                <a:latin typeface="Calibri"/>
                <a:cs typeface="Calibri"/>
              </a:rPr>
              <a:t>использовать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средства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связи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только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для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связи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по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служебной</a:t>
            </a:r>
            <a:endParaRPr sz="2200">
              <a:latin typeface="Calibri"/>
              <a:cs typeface="Calibri"/>
            </a:endParaRPr>
          </a:p>
          <a:p>
            <a:pPr marL="393700">
              <a:lnSpc>
                <a:spcPts val="2510"/>
              </a:lnSpc>
            </a:pPr>
            <a:r>
              <a:rPr sz="2200" spc="-10" dirty="0">
                <a:latin typeface="Calibri"/>
                <a:cs typeface="Calibri"/>
              </a:rPr>
              <a:t>необходимости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в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Штабе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ППЭ;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5200" y="2797810"/>
            <a:ext cx="8678545" cy="662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2265" marR="5080" indent="-342265" algn="r">
              <a:lnSpc>
                <a:spcPts val="2510"/>
              </a:lnSpc>
              <a:spcBef>
                <a:spcPts val="95"/>
              </a:spcBef>
              <a:buFont typeface="Wingdings"/>
              <a:buChar char=""/>
              <a:tabLst>
                <a:tab pos="342265" algn="l"/>
                <a:tab pos="1938655" algn="l"/>
                <a:tab pos="3775075" algn="l"/>
                <a:tab pos="4165600" algn="l"/>
                <a:tab pos="5857240" algn="l"/>
                <a:tab pos="7185025" algn="l"/>
              </a:tabLst>
            </a:pPr>
            <a:r>
              <a:rPr sz="2200" spc="-10" dirty="0">
                <a:latin typeface="Calibri"/>
                <a:cs typeface="Calibri"/>
              </a:rPr>
              <a:t>направлять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информацию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50" dirty="0">
                <a:latin typeface="Calibri"/>
                <a:cs typeface="Calibri"/>
              </a:rPr>
              <a:t>о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нарушениях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Порядка,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выявленных</a:t>
            </a:r>
            <a:endParaRPr sz="2200">
              <a:latin typeface="Calibri"/>
              <a:cs typeface="Calibri"/>
            </a:endParaRPr>
          </a:p>
          <a:p>
            <a:pPr marR="13970" algn="r">
              <a:lnSpc>
                <a:spcPts val="2510"/>
              </a:lnSpc>
              <a:tabLst>
                <a:tab pos="1671955" algn="l"/>
                <a:tab pos="2144395" algn="l"/>
                <a:tab pos="4250690" algn="l"/>
                <a:tab pos="5175885" algn="l"/>
                <a:tab pos="6011545" algn="l"/>
                <a:tab pos="7209155" algn="l"/>
              </a:tabLst>
            </a:pPr>
            <a:r>
              <a:rPr sz="2200" spc="-10" dirty="0">
                <a:latin typeface="Calibri"/>
                <a:cs typeface="Calibri"/>
              </a:rPr>
              <a:t>экзаменов,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50" dirty="0">
                <a:latin typeface="Calibri"/>
                <a:cs typeface="Calibri"/>
              </a:rPr>
              <a:t>в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Рособрнадзор,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0" dirty="0">
                <a:latin typeface="Calibri"/>
                <a:cs typeface="Calibri"/>
              </a:rPr>
              <a:t>ОИВ,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0" dirty="0">
                <a:latin typeface="Calibri"/>
                <a:cs typeface="Calibri"/>
              </a:rPr>
              <a:t>ГЭК,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органы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местного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62007" y="2797810"/>
            <a:ext cx="216471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97865" algn="l"/>
              </a:tabLst>
            </a:pPr>
            <a:r>
              <a:rPr sz="2200" spc="-25" dirty="0">
                <a:latin typeface="Calibri"/>
                <a:cs typeface="Calibri"/>
              </a:rPr>
              <a:t>при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проведении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47352" y="3099638"/>
            <a:ext cx="208153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latin typeface="Calibri"/>
                <a:cs typeface="Calibri"/>
              </a:rPr>
              <a:t>самоуправления,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5200" y="3401695"/>
            <a:ext cx="6569075" cy="96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latin typeface="Calibri"/>
                <a:cs typeface="Calibri"/>
              </a:rPr>
              <a:t>осуществляющие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управление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в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сфере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образования;</a:t>
            </a:r>
            <a:endParaRPr sz="2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2110"/>
              </a:spcBef>
              <a:buFont typeface="Wingdings"/>
              <a:buChar char=""/>
              <a:tabLst>
                <a:tab pos="354965" algn="l"/>
              </a:tabLst>
            </a:pPr>
            <a:r>
              <a:rPr sz="2200" dirty="0">
                <a:latin typeface="Calibri"/>
                <a:cs typeface="Calibri"/>
              </a:rPr>
              <a:t>оставлять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личные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вещи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в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Штабе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ППЭ;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5200" y="4608957"/>
            <a:ext cx="6981190" cy="1265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354965" algn="l"/>
              </a:tabLst>
            </a:pPr>
            <a:r>
              <a:rPr sz="2200" dirty="0">
                <a:latin typeface="Calibri"/>
                <a:cs typeface="Calibri"/>
              </a:rPr>
              <a:t>присутствовать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при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печати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ЭМ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в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аудитории;</a:t>
            </a:r>
            <a:endParaRPr sz="2200">
              <a:latin typeface="Calibri"/>
              <a:cs typeface="Calibri"/>
            </a:endParaRPr>
          </a:p>
          <a:p>
            <a:pPr marL="355600" marR="5080" indent="-342900">
              <a:lnSpc>
                <a:spcPts val="2380"/>
              </a:lnSpc>
              <a:spcBef>
                <a:spcPts val="2410"/>
              </a:spcBef>
              <a:buFont typeface="Wingdings"/>
              <a:buChar char=""/>
              <a:tabLst>
                <a:tab pos="355600" algn="l"/>
                <a:tab pos="2329180" algn="l"/>
                <a:tab pos="2940050" algn="l"/>
                <a:tab pos="4798060" algn="l"/>
              </a:tabLst>
            </a:pPr>
            <a:r>
              <a:rPr sz="2200" spc="-10" dirty="0">
                <a:latin typeface="Calibri"/>
                <a:cs typeface="Calibri"/>
              </a:rPr>
              <a:t>присутствовать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при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сканировании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экзаменационных аудитории;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89342" y="5212460"/>
            <a:ext cx="393636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62965" algn="l"/>
                <a:tab pos="2356485" algn="l"/>
                <a:tab pos="3789045" algn="l"/>
              </a:tabLst>
            </a:pPr>
            <a:r>
              <a:rPr sz="2200" spc="-10" dirty="0">
                <a:latin typeface="Calibri"/>
                <a:cs typeface="Calibri"/>
              </a:rPr>
              <a:t>работ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участников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экзаменов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50" dirty="0">
                <a:latin typeface="Calibri"/>
                <a:cs typeface="Calibri"/>
              </a:rPr>
              <a:t>в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5200" y="6118047"/>
            <a:ext cx="10819765" cy="66230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55600" marR="5080" indent="-342900">
              <a:lnSpc>
                <a:spcPts val="2380"/>
              </a:lnSpc>
              <a:spcBef>
                <a:spcPts val="390"/>
              </a:spcBef>
              <a:buFont typeface="Wingdings"/>
              <a:buChar char=""/>
              <a:tabLst>
                <a:tab pos="355600" algn="l"/>
              </a:tabLst>
            </a:pPr>
            <a:r>
              <a:rPr sz="2200" dirty="0">
                <a:latin typeface="Calibri"/>
                <a:cs typeface="Calibri"/>
              </a:rPr>
              <a:t>присутствовать</a:t>
            </a:r>
            <a:r>
              <a:rPr sz="2200" spc="-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при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проверке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сведений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о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нарушении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Порядка,</a:t>
            </a:r>
            <a:r>
              <a:rPr sz="2200" spc="-9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изложенных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участником </a:t>
            </a:r>
            <a:r>
              <a:rPr sz="2200" dirty="0">
                <a:latin typeface="Calibri"/>
                <a:cs typeface="Calibri"/>
              </a:rPr>
              <a:t>экзамена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в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апелляции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о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нарушении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Порядка,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организованной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членом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ГЭК.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4540" y="3758310"/>
            <a:ext cx="1078420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355" dirty="0">
                <a:latin typeface="Wingdings"/>
                <a:cs typeface="Wingdings"/>
              </a:rPr>
              <a:t></a:t>
            </a:r>
            <a:r>
              <a:rPr sz="2400" spc="-355" dirty="0">
                <a:latin typeface="Calibri"/>
                <a:cs typeface="Calibri"/>
              </a:rPr>
              <a:t>В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случае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присутствия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ППЭ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нескольких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общественных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наблюдателей</a:t>
            </a:r>
            <a:r>
              <a:rPr sz="2400" spc="-25" dirty="0">
                <a:latin typeface="Calibri"/>
                <a:cs typeface="Calibri"/>
              </a:rPr>
              <a:t> им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400" spc="-10" dirty="0">
                <a:latin typeface="Calibri"/>
                <a:cs typeface="Calibri"/>
              </a:rPr>
              <a:t>рекомендуется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до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начала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экзамена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распределиться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учетом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оптимального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охвата </a:t>
            </a:r>
            <a:r>
              <a:rPr sz="2400" dirty="0">
                <a:latin typeface="Calibri"/>
                <a:cs typeface="Calibri"/>
              </a:rPr>
              <a:t>ППЭ/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общественным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наблюдением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(присутствие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аудиториях,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Штабе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ППЭ,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latin typeface="Calibri"/>
                <a:cs typeface="Calibri"/>
              </a:rPr>
              <a:t>коридорах)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880"/>
              </a:spcBef>
            </a:pPr>
            <a:r>
              <a:rPr sz="2400" spc="-50" dirty="0">
                <a:latin typeface="Wingdings"/>
                <a:cs typeface="Wingdings"/>
              </a:rPr>
              <a:t></a:t>
            </a:r>
            <a:r>
              <a:rPr sz="2400" spc="-50" dirty="0">
                <a:latin typeface="Calibri"/>
                <a:cs typeface="Calibri"/>
              </a:rPr>
              <a:t>В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аудитории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не</a:t>
            </a:r>
            <a:r>
              <a:rPr sz="24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более</a:t>
            </a:r>
            <a:r>
              <a:rPr sz="24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r>
              <a:rPr sz="24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наблюдателя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68070" rIns="0" bIns="0" rtlCol="0">
            <a:spAutoFit/>
          </a:bodyPr>
          <a:lstStyle/>
          <a:p>
            <a:pPr marL="3044825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Общественный</a:t>
            </a:r>
            <a:r>
              <a:rPr sz="3000" spc="-155" dirty="0"/>
              <a:t> </a:t>
            </a:r>
            <a:r>
              <a:rPr sz="3000" spc="-10" dirty="0"/>
              <a:t>наблюдатель</a:t>
            </a:r>
            <a:endParaRPr sz="30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0" y="1752600"/>
            <a:ext cx="3218930" cy="190207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17383" y="307975"/>
            <a:ext cx="4033520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280"/>
              </a:lnSpc>
              <a:spcBef>
                <a:spcPts val="100"/>
              </a:spcBef>
            </a:pPr>
            <a:r>
              <a:rPr sz="2000" dirty="0"/>
              <a:t>Форма </a:t>
            </a:r>
            <a:r>
              <a:rPr sz="2000" spc="-10" dirty="0"/>
              <a:t>ППЭ-</a:t>
            </a:r>
            <a:r>
              <a:rPr sz="2000" dirty="0"/>
              <a:t>18 </a:t>
            </a:r>
            <a:r>
              <a:rPr sz="2000" spc="-25" dirty="0"/>
              <a:t>МАШ</a:t>
            </a:r>
            <a:endParaRPr sz="2000"/>
          </a:p>
          <a:p>
            <a:pPr marL="12700" marR="5080" algn="ctr">
              <a:lnSpc>
                <a:spcPts val="2160"/>
              </a:lnSpc>
              <a:spcBef>
                <a:spcPts val="155"/>
              </a:spcBef>
            </a:pPr>
            <a:r>
              <a:rPr sz="2000" dirty="0"/>
              <a:t>«Акт</a:t>
            </a:r>
            <a:r>
              <a:rPr sz="2000" spc="-40" dirty="0"/>
              <a:t> </a:t>
            </a:r>
            <a:r>
              <a:rPr sz="2000" dirty="0"/>
              <a:t>общественного</a:t>
            </a:r>
            <a:r>
              <a:rPr sz="2000" spc="-65" dirty="0"/>
              <a:t> </a:t>
            </a:r>
            <a:r>
              <a:rPr sz="2000" spc="-10" dirty="0"/>
              <a:t>наблюдения</a:t>
            </a:r>
            <a:r>
              <a:rPr sz="2000" spc="-60" dirty="0"/>
              <a:t> </a:t>
            </a:r>
            <a:r>
              <a:rPr sz="2000" spc="-25" dirty="0"/>
              <a:t>за </a:t>
            </a:r>
            <a:r>
              <a:rPr sz="2000" dirty="0"/>
              <a:t>проведением</a:t>
            </a:r>
            <a:r>
              <a:rPr sz="2000" spc="-70" dirty="0"/>
              <a:t> </a:t>
            </a:r>
            <a:r>
              <a:rPr sz="2000" dirty="0"/>
              <a:t>экзамена</a:t>
            </a:r>
            <a:r>
              <a:rPr sz="2000" spc="-50" dirty="0"/>
              <a:t> </a:t>
            </a:r>
            <a:r>
              <a:rPr sz="2000" dirty="0"/>
              <a:t>в</a:t>
            </a:r>
            <a:r>
              <a:rPr sz="2000" spc="-55" dirty="0"/>
              <a:t> </a:t>
            </a:r>
            <a:r>
              <a:rPr sz="2000" spc="-20" dirty="0"/>
              <a:t>ППЭ»</a:t>
            </a:r>
            <a:endParaRPr sz="2000"/>
          </a:p>
        </p:txBody>
      </p:sp>
      <p:grpSp>
        <p:nvGrpSpPr>
          <p:cNvPr id="3" name="object 3"/>
          <p:cNvGrpSpPr/>
          <p:nvPr/>
        </p:nvGrpSpPr>
        <p:grpSpPr>
          <a:xfrm>
            <a:off x="389721" y="12890"/>
            <a:ext cx="6619875" cy="6845300"/>
            <a:chOff x="389721" y="12890"/>
            <a:chExt cx="6619875" cy="68453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9721" y="12890"/>
              <a:ext cx="6619789" cy="684510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60514" y="1663801"/>
              <a:ext cx="310921" cy="29263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38289" y="5257774"/>
              <a:ext cx="310921" cy="29263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52513" y="6252400"/>
              <a:ext cx="310921" cy="29263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7424039" y="1725650"/>
            <a:ext cx="4177029" cy="462280"/>
          </a:xfrm>
          <a:prstGeom prst="rect">
            <a:avLst/>
          </a:prstGeom>
          <a:solidFill>
            <a:srgbClr val="FFD966"/>
          </a:solidFill>
        </p:spPr>
        <p:txBody>
          <a:bodyPr vert="horz" wrap="square" lIns="0" tIns="3683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0"/>
              </a:spcBef>
            </a:pP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В</a:t>
            </a:r>
            <a:r>
              <a:rPr sz="12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случае, если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 нарушений</a:t>
            </a:r>
            <a:r>
              <a:rPr sz="12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не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 выявлено.</a:t>
            </a: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При</a:t>
            </a:r>
            <a:r>
              <a:rPr sz="12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этом</a:t>
            </a:r>
            <a:r>
              <a:rPr sz="12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все</a:t>
            </a:r>
            <a:r>
              <a:rPr sz="12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остальные</a:t>
            </a:r>
            <a:r>
              <a:rPr sz="1200" b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поля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остаются</a:t>
            </a:r>
            <a:r>
              <a:rPr sz="12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незаполненными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03668" y="5033264"/>
            <a:ext cx="40347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В случае,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если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общественный</a:t>
            </a:r>
            <a:r>
              <a:rPr sz="12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наблюдатель</a:t>
            </a:r>
            <a:r>
              <a:rPr sz="12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не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явился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в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Calibri"/>
                <a:cs typeface="Calibri"/>
              </a:rPr>
              <a:t>ППЭ.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При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этом</a:t>
            </a:r>
            <a:r>
              <a:rPr sz="12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руководитель</a:t>
            </a:r>
            <a:r>
              <a:rPr sz="12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ППЭ</a:t>
            </a:r>
            <a:r>
              <a:rPr sz="12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член</a:t>
            </a:r>
            <a:r>
              <a:rPr sz="12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ГЭК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ставят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подпись</a:t>
            </a:r>
            <a:r>
              <a:rPr sz="12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C00000"/>
                </a:solidFill>
                <a:latin typeface="Calibri"/>
                <a:cs typeface="Calibri"/>
              </a:rPr>
              <a:t>в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специально</a:t>
            </a:r>
            <a:r>
              <a:rPr sz="12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отведенном</a:t>
            </a:r>
            <a:r>
              <a:rPr sz="12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Calibri"/>
                <a:cs typeface="Calibri"/>
              </a:rPr>
              <a:t>месте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81138" y="6131458"/>
            <a:ext cx="38925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В случае, если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общественный</a:t>
            </a:r>
            <a:r>
              <a:rPr sz="12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наблюдатель</a:t>
            </a:r>
            <a:r>
              <a:rPr sz="12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удален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 из </a:t>
            </a:r>
            <a:r>
              <a:rPr sz="1200" b="1" spc="-25" dirty="0">
                <a:solidFill>
                  <a:srgbClr val="C00000"/>
                </a:solidFill>
                <a:latin typeface="Calibri"/>
                <a:cs typeface="Calibri"/>
              </a:rPr>
              <a:t>ППЭ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26806" y="3003041"/>
            <a:ext cx="327596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Акт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выдается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 1-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ом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 экземпляре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на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дату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проведения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независимо </a:t>
            </a:r>
            <a:r>
              <a:rPr sz="1800" dirty="0">
                <a:latin typeface="Calibri"/>
                <a:cs typeface="Calibri"/>
              </a:rPr>
              <a:t>от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количества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предметов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ППЭ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эту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дату!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009511" y="1890140"/>
            <a:ext cx="492125" cy="4429125"/>
          </a:xfrm>
          <a:custGeom>
            <a:avLst/>
            <a:gdLst/>
            <a:ahLst/>
            <a:cxnLst/>
            <a:rect l="l" t="t" r="r" b="b"/>
            <a:pathLst>
              <a:path w="492125" h="4429125">
                <a:moveTo>
                  <a:pt x="414528" y="51943"/>
                </a:moveTo>
                <a:lnTo>
                  <a:pt x="81241" y="51943"/>
                </a:lnTo>
                <a:lnTo>
                  <a:pt x="128143" y="24638"/>
                </a:lnTo>
                <a:lnTo>
                  <a:pt x="130429" y="15875"/>
                </a:lnTo>
                <a:lnTo>
                  <a:pt x="126365" y="9144"/>
                </a:lnTo>
                <a:lnTo>
                  <a:pt x="122428" y="2286"/>
                </a:lnTo>
                <a:lnTo>
                  <a:pt x="113665" y="0"/>
                </a:lnTo>
                <a:lnTo>
                  <a:pt x="0" y="66294"/>
                </a:lnTo>
                <a:lnTo>
                  <a:pt x="113665" y="132588"/>
                </a:lnTo>
                <a:lnTo>
                  <a:pt x="122428" y="130302"/>
                </a:lnTo>
                <a:lnTo>
                  <a:pt x="126365" y="123444"/>
                </a:lnTo>
                <a:lnTo>
                  <a:pt x="130429" y="116713"/>
                </a:lnTo>
                <a:lnTo>
                  <a:pt x="128143" y="107950"/>
                </a:lnTo>
                <a:lnTo>
                  <a:pt x="81026" y="80518"/>
                </a:lnTo>
                <a:lnTo>
                  <a:pt x="414528" y="80518"/>
                </a:lnTo>
                <a:lnTo>
                  <a:pt x="414528" y="51943"/>
                </a:lnTo>
                <a:close/>
              </a:path>
              <a:path w="492125" h="4429125">
                <a:moveTo>
                  <a:pt x="436626" y="3426841"/>
                </a:moveTo>
                <a:lnTo>
                  <a:pt x="103339" y="3426841"/>
                </a:lnTo>
                <a:lnTo>
                  <a:pt x="150241" y="3399536"/>
                </a:lnTo>
                <a:lnTo>
                  <a:pt x="152527" y="3390773"/>
                </a:lnTo>
                <a:lnTo>
                  <a:pt x="148590" y="3383915"/>
                </a:lnTo>
                <a:lnTo>
                  <a:pt x="144653" y="3377184"/>
                </a:lnTo>
                <a:lnTo>
                  <a:pt x="135890" y="3374898"/>
                </a:lnTo>
                <a:lnTo>
                  <a:pt x="78816" y="3408159"/>
                </a:lnTo>
                <a:lnTo>
                  <a:pt x="78816" y="3441192"/>
                </a:lnTo>
                <a:lnTo>
                  <a:pt x="57658" y="3453511"/>
                </a:lnTo>
                <a:lnTo>
                  <a:pt x="78752" y="3441192"/>
                </a:lnTo>
                <a:lnTo>
                  <a:pt x="57658" y="3428873"/>
                </a:lnTo>
                <a:lnTo>
                  <a:pt x="78816" y="3441192"/>
                </a:lnTo>
                <a:lnTo>
                  <a:pt x="78816" y="3408159"/>
                </a:lnTo>
                <a:lnTo>
                  <a:pt x="22098" y="3441192"/>
                </a:lnTo>
                <a:lnTo>
                  <a:pt x="135890" y="3507486"/>
                </a:lnTo>
                <a:lnTo>
                  <a:pt x="144653" y="3505200"/>
                </a:lnTo>
                <a:lnTo>
                  <a:pt x="148590" y="3498342"/>
                </a:lnTo>
                <a:lnTo>
                  <a:pt x="152527" y="3491611"/>
                </a:lnTo>
                <a:lnTo>
                  <a:pt x="150241" y="3482848"/>
                </a:lnTo>
                <a:lnTo>
                  <a:pt x="143383" y="3478784"/>
                </a:lnTo>
                <a:lnTo>
                  <a:pt x="103238" y="3455416"/>
                </a:lnTo>
                <a:lnTo>
                  <a:pt x="436626" y="3455416"/>
                </a:lnTo>
                <a:lnTo>
                  <a:pt x="436626" y="3426841"/>
                </a:lnTo>
                <a:close/>
              </a:path>
              <a:path w="492125" h="4429125">
                <a:moveTo>
                  <a:pt x="491871" y="4347972"/>
                </a:moveTo>
                <a:lnTo>
                  <a:pt x="158546" y="4347972"/>
                </a:lnTo>
                <a:lnTo>
                  <a:pt x="205486" y="4320616"/>
                </a:lnTo>
                <a:lnTo>
                  <a:pt x="207772" y="4311866"/>
                </a:lnTo>
                <a:lnTo>
                  <a:pt x="203708" y="4305058"/>
                </a:lnTo>
                <a:lnTo>
                  <a:pt x="199771" y="4298239"/>
                </a:lnTo>
                <a:lnTo>
                  <a:pt x="191008" y="4295940"/>
                </a:lnTo>
                <a:lnTo>
                  <a:pt x="77343" y="4362259"/>
                </a:lnTo>
                <a:lnTo>
                  <a:pt x="191008" y="4428579"/>
                </a:lnTo>
                <a:lnTo>
                  <a:pt x="199771" y="4426280"/>
                </a:lnTo>
                <a:lnTo>
                  <a:pt x="203708" y="4419473"/>
                </a:lnTo>
                <a:lnTo>
                  <a:pt x="207772" y="4412653"/>
                </a:lnTo>
                <a:lnTo>
                  <a:pt x="205486" y="4403903"/>
                </a:lnTo>
                <a:lnTo>
                  <a:pt x="158546" y="4376547"/>
                </a:lnTo>
                <a:lnTo>
                  <a:pt x="491871" y="4376547"/>
                </a:lnTo>
                <a:lnTo>
                  <a:pt x="491871" y="4347972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7051" y="523748"/>
            <a:ext cx="6076315" cy="6182360"/>
            <a:chOff x="437051" y="523748"/>
            <a:chExt cx="6076315" cy="6182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7051" y="523748"/>
              <a:ext cx="5574887" cy="618185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92902" y="640435"/>
              <a:ext cx="310921" cy="29263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92648" y="4630394"/>
              <a:ext cx="310921" cy="29263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90799" y="6011494"/>
              <a:ext cx="685800" cy="64545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011951" y="789431"/>
              <a:ext cx="501650" cy="4064000"/>
            </a:xfrm>
            <a:custGeom>
              <a:avLst/>
              <a:gdLst/>
              <a:ahLst/>
              <a:cxnLst/>
              <a:rect l="l" t="t" r="r" b="b"/>
              <a:pathLst>
                <a:path w="501650" h="4064000">
                  <a:moveTo>
                    <a:pt x="414375" y="52070"/>
                  </a:moveTo>
                  <a:lnTo>
                    <a:pt x="80987" y="52070"/>
                  </a:lnTo>
                  <a:lnTo>
                    <a:pt x="121132" y="28702"/>
                  </a:lnTo>
                  <a:lnTo>
                    <a:pt x="127990" y="24638"/>
                  </a:lnTo>
                  <a:lnTo>
                    <a:pt x="130276" y="15875"/>
                  </a:lnTo>
                  <a:lnTo>
                    <a:pt x="126339" y="9144"/>
                  </a:lnTo>
                  <a:lnTo>
                    <a:pt x="122402" y="2286"/>
                  </a:lnTo>
                  <a:lnTo>
                    <a:pt x="113639" y="0"/>
                  </a:lnTo>
                  <a:lnTo>
                    <a:pt x="106781" y="3937"/>
                  </a:lnTo>
                  <a:lnTo>
                    <a:pt x="0" y="66319"/>
                  </a:lnTo>
                  <a:lnTo>
                    <a:pt x="113639" y="132588"/>
                  </a:lnTo>
                  <a:lnTo>
                    <a:pt x="122402" y="130302"/>
                  </a:lnTo>
                  <a:lnTo>
                    <a:pt x="126339" y="123571"/>
                  </a:lnTo>
                  <a:lnTo>
                    <a:pt x="130276" y="116713"/>
                  </a:lnTo>
                  <a:lnTo>
                    <a:pt x="127990" y="107950"/>
                  </a:lnTo>
                  <a:lnTo>
                    <a:pt x="81089" y="80645"/>
                  </a:lnTo>
                  <a:lnTo>
                    <a:pt x="414375" y="80645"/>
                  </a:lnTo>
                  <a:lnTo>
                    <a:pt x="414375" y="52070"/>
                  </a:lnTo>
                  <a:close/>
                </a:path>
                <a:path w="501650" h="4064000">
                  <a:moveTo>
                    <a:pt x="501243" y="3983355"/>
                  </a:moveTo>
                  <a:lnTo>
                    <a:pt x="167957" y="3983355"/>
                  </a:lnTo>
                  <a:lnTo>
                    <a:pt x="214858" y="3956050"/>
                  </a:lnTo>
                  <a:lnTo>
                    <a:pt x="217144" y="3947287"/>
                  </a:lnTo>
                  <a:lnTo>
                    <a:pt x="213207" y="3940429"/>
                  </a:lnTo>
                  <a:lnTo>
                    <a:pt x="209270" y="3933698"/>
                  </a:lnTo>
                  <a:lnTo>
                    <a:pt x="200507" y="3931412"/>
                  </a:lnTo>
                  <a:lnTo>
                    <a:pt x="143433" y="3964673"/>
                  </a:lnTo>
                  <a:lnTo>
                    <a:pt x="143433" y="3997706"/>
                  </a:lnTo>
                  <a:lnTo>
                    <a:pt x="122275" y="4010025"/>
                  </a:lnTo>
                  <a:lnTo>
                    <a:pt x="143370" y="3997706"/>
                  </a:lnTo>
                  <a:lnTo>
                    <a:pt x="122275" y="3985387"/>
                  </a:lnTo>
                  <a:lnTo>
                    <a:pt x="143433" y="3997706"/>
                  </a:lnTo>
                  <a:lnTo>
                    <a:pt x="143433" y="3964673"/>
                  </a:lnTo>
                  <a:lnTo>
                    <a:pt x="86715" y="3997706"/>
                  </a:lnTo>
                  <a:lnTo>
                    <a:pt x="200507" y="4064000"/>
                  </a:lnTo>
                  <a:lnTo>
                    <a:pt x="209270" y="4061714"/>
                  </a:lnTo>
                  <a:lnTo>
                    <a:pt x="213207" y="4054856"/>
                  </a:lnTo>
                  <a:lnTo>
                    <a:pt x="217144" y="4048125"/>
                  </a:lnTo>
                  <a:lnTo>
                    <a:pt x="214858" y="4039362"/>
                  </a:lnTo>
                  <a:lnTo>
                    <a:pt x="208000" y="4035298"/>
                  </a:lnTo>
                  <a:lnTo>
                    <a:pt x="167855" y="4011930"/>
                  </a:lnTo>
                  <a:lnTo>
                    <a:pt x="501243" y="4011930"/>
                  </a:lnTo>
                  <a:lnTo>
                    <a:pt x="501243" y="3983355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489700" y="640435"/>
            <a:ext cx="3979545" cy="462280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3683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0"/>
              </a:spcBef>
            </a:pP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В</a:t>
            </a:r>
            <a:r>
              <a:rPr sz="12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случае, если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 нарушений</a:t>
            </a:r>
            <a:r>
              <a:rPr sz="12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не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 выявлено.</a:t>
            </a: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При</a:t>
            </a:r>
            <a:r>
              <a:rPr sz="12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этом</a:t>
            </a:r>
            <a:r>
              <a:rPr sz="12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все</a:t>
            </a:r>
            <a:r>
              <a:rPr sz="12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остальные</a:t>
            </a:r>
            <a:r>
              <a:rPr sz="1200" b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поля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остаются</a:t>
            </a:r>
            <a:r>
              <a:rPr sz="12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незаполненными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90741" y="1692605"/>
            <a:ext cx="3533775" cy="1856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6200" marR="70485" indent="1270"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Форма </a:t>
            </a:r>
            <a:r>
              <a:rPr sz="2000" b="1" spc="-10" dirty="0">
                <a:latin typeface="Calibri"/>
                <a:cs typeface="Calibri"/>
              </a:rPr>
              <a:t>ППЭ-18-</a:t>
            </a:r>
            <a:r>
              <a:rPr sz="2000" b="1" dirty="0">
                <a:latin typeface="Calibri"/>
                <a:cs typeface="Calibri"/>
              </a:rPr>
              <a:t>МАШ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«Акт </a:t>
            </a:r>
            <a:r>
              <a:rPr sz="2000" spc="-10" dirty="0">
                <a:latin typeface="Calibri"/>
                <a:cs typeface="Calibri"/>
              </a:rPr>
              <a:t>общественного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наблюдения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за </a:t>
            </a:r>
            <a:r>
              <a:rPr sz="2000" spc="-10" dirty="0">
                <a:latin typeface="Calibri"/>
                <a:cs typeface="Calibri"/>
              </a:rPr>
              <a:t>проведением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экзамена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ППЭ»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заполняется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latin typeface="Calibri"/>
                <a:cs typeface="Calibri"/>
              </a:rPr>
              <a:t>общественным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наблюдателем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и</a:t>
            </a:r>
            <a:endParaRPr sz="20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передается</a:t>
            </a:r>
            <a:r>
              <a:rPr sz="2000" b="1" spc="-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руководителю</a:t>
            </a:r>
            <a:r>
              <a:rPr sz="2000" b="1" spc="-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ППЭ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96582" y="4581270"/>
            <a:ext cx="39947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В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случае,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если</a:t>
            </a:r>
            <a:r>
              <a:rPr sz="12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выявлены</a:t>
            </a:r>
            <a:r>
              <a:rPr sz="12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иные</a:t>
            </a:r>
            <a:r>
              <a:rPr sz="12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нарушения.</a:t>
            </a:r>
            <a:r>
              <a:rPr sz="12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При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Calibri"/>
                <a:cs typeface="Calibri"/>
              </a:rPr>
              <a:t>этом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общественный</a:t>
            </a:r>
            <a:r>
              <a:rPr sz="12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наблюдатель</a:t>
            </a:r>
            <a:r>
              <a:rPr sz="12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перечисляет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иные</a:t>
            </a:r>
            <a:r>
              <a:rPr sz="12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нарушения.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8715" y="1801371"/>
            <a:ext cx="2883624" cy="18106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18795" marR="508000" indent="3810" algn="ctr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Кодексом</a:t>
            </a:r>
            <a:r>
              <a:rPr spc="-60" dirty="0"/>
              <a:t> </a:t>
            </a:r>
            <a:r>
              <a:rPr dirty="0"/>
              <a:t>РФ</a:t>
            </a:r>
            <a:r>
              <a:rPr spc="-40" dirty="0"/>
              <a:t> </a:t>
            </a:r>
            <a:r>
              <a:rPr dirty="0"/>
              <a:t>«Об</a:t>
            </a:r>
            <a:r>
              <a:rPr spc="-30" dirty="0"/>
              <a:t> </a:t>
            </a:r>
            <a:r>
              <a:rPr spc="-10" dirty="0"/>
              <a:t>административных</a:t>
            </a:r>
            <a:r>
              <a:rPr spc="-45" dirty="0"/>
              <a:t> </a:t>
            </a:r>
            <a:r>
              <a:rPr spc="-10" dirty="0"/>
              <a:t>нарушениях» предусмотрены</a:t>
            </a:r>
            <a:r>
              <a:rPr spc="-114" dirty="0"/>
              <a:t> </a:t>
            </a:r>
            <a:r>
              <a:rPr b="1" spc="-10" dirty="0">
                <a:latin typeface="Calibri"/>
                <a:cs typeface="Calibri"/>
              </a:rPr>
              <a:t>административная</a:t>
            </a:r>
            <a:r>
              <a:rPr b="1" spc="-9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ответственность </a:t>
            </a:r>
            <a:r>
              <a:rPr b="1" dirty="0">
                <a:latin typeface="Calibri"/>
                <a:cs typeface="Calibri"/>
              </a:rPr>
              <a:t>граждан</a:t>
            </a:r>
            <a:r>
              <a:rPr b="1" spc="-7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и</a:t>
            </a:r>
            <a:r>
              <a:rPr b="1" spc="-6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должностных</a:t>
            </a:r>
            <a:r>
              <a:rPr b="1" spc="-9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лиц</a:t>
            </a:r>
            <a:r>
              <a:rPr dirty="0"/>
              <a:t>,</a:t>
            </a:r>
            <a:r>
              <a:rPr spc="-65" dirty="0"/>
              <a:t> </a:t>
            </a:r>
            <a:r>
              <a:rPr dirty="0"/>
              <a:t>привлекаемых</a:t>
            </a:r>
            <a:r>
              <a:rPr spc="-75" dirty="0"/>
              <a:t> </a:t>
            </a:r>
            <a:r>
              <a:rPr spc="-50" dirty="0"/>
              <a:t>к</a:t>
            </a:r>
          </a:p>
          <a:p>
            <a:pPr marL="307975" marR="298450" indent="3810" algn="ctr">
              <a:lnSpc>
                <a:spcPct val="100000"/>
              </a:lnSpc>
              <a:spcBef>
                <a:spcPts val="5"/>
              </a:spcBef>
            </a:pPr>
            <a:r>
              <a:rPr spc="-10" dirty="0"/>
              <a:t>проведению</a:t>
            </a:r>
            <a:r>
              <a:rPr spc="-20" dirty="0"/>
              <a:t> </a:t>
            </a:r>
            <a:r>
              <a:rPr dirty="0"/>
              <a:t>ГИА,</a:t>
            </a:r>
            <a:r>
              <a:rPr spc="-30" dirty="0"/>
              <a:t> </a:t>
            </a:r>
            <a:r>
              <a:rPr dirty="0"/>
              <a:t>а</a:t>
            </a:r>
            <a:r>
              <a:rPr spc="-35" dirty="0"/>
              <a:t> </a:t>
            </a:r>
            <a:r>
              <a:rPr dirty="0"/>
              <a:t>также</a:t>
            </a:r>
            <a:r>
              <a:rPr spc="-70" dirty="0"/>
              <a:t> </a:t>
            </a:r>
            <a:r>
              <a:rPr b="1" dirty="0">
                <a:latin typeface="Calibri"/>
                <a:cs typeface="Calibri"/>
              </a:rPr>
              <a:t>формы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административного </a:t>
            </a:r>
            <a:r>
              <a:rPr b="1" dirty="0">
                <a:latin typeface="Calibri"/>
                <a:cs typeface="Calibri"/>
              </a:rPr>
              <a:t>наказания,</a:t>
            </a:r>
            <a:r>
              <a:rPr b="1" spc="-5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административные</a:t>
            </a:r>
            <a:r>
              <a:rPr b="1" spc="-6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штрафы</a:t>
            </a:r>
            <a:r>
              <a:rPr b="1" spc="-114" dirty="0">
                <a:latin typeface="Calibri"/>
                <a:cs typeface="Calibri"/>
              </a:rPr>
              <a:t> </a:t>
            </a:r>
            <a:r>
              <a:rPr dirty="0"/>
              <a:t>для</a:t>
            </a:r>
            <a:r>
              <a:rPr spc="-80" dirty="0"/>
              <a:t> </a:t>
            </a:r>
            <a:r>
              <a:rPr dirty="0"/>
              <a:t>граждан</a:t>
            </a:r>
            <a:r>
              <a:rPr spc="-85" dirty="0"/>
              <a:t> </a:t>
            </a:r>
            <a:r>
              <a:rPr spc="-50" dirty="0"/>
              <a:t>и</a:t>
            </a:r>
          </a:p>
          <a:p>
            <a:pPr marL="6350" algn="ctr">
              <a:lnSpc>
                <a:spcPct val="100000"/>
              </a:lnSpc>
            </a:pPr>
            <a:r>
              <a:rPr spc="-10" dirty="0"/>
              <a:t>должностных</a:t>
            </a:r>
            <a:r>
              <a:rPr spc="-45" dirty="0"/>
              <a:t> </a:t>
            </a:r>
            <a:r>
              <a:rPr dirty="0"/>
              <a:t>лиц,</a:t>
            </a:r>
            <a:r>
              <a:rPr spc="-40" dirty="0"/>
              <a:t> </a:t>
            </a:r>
            <a:r>
              <a:rPr dirty="0"/>
              <a:t>дисквалификация</a:t>
            </a:r>
            <a:r>
              <a:rPr spc="-40" dirty="0"/>
              <a:t> </a:t>
            </a:r>
            <a:r>
              <a:rPr dirty="0"/>
              <a:t>для</a:t>
            </a:r>
            <a:r>
              <a:rPr spc="-45" dirty="0"/>
              <a:t> </a:t>
            </a:r>
            <a:r>
              <a:rPr spc="-10" dirty="0"/>
              <a:t>должностных</a:t>
            </a:r>
            <a:r>
              <a:rPr spc="-45" dirty="0"/>
              <a:t> </a:t>
            </a:r>
            <a:r>
              <a:rPr spc="-25" dirty="0"/>
              <a:t>лиц</a:t>
            </a:r>
          </a:p>
          <a:p>
            <a:pPr marL="6350" algn="ctr">
              <a:lnSpc>
                <a:spcPct val="100000"/>
              </a:lnSpc>
              <a:spcBef>
                <a:spcPts val="3360"/>
              </a:spcBef>
            </a:pP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Статья</a:t>
            </a:r>
            <a:r>
              <a:rPr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13.14</a:t>
            </a:r>
            <a:r>
              <a:rPr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и</a:t>
            </a:r>
            <a:r>
              <a:rPr b="1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п.4</a:t>
            </a:r>
            <a:r>
              <a:rPr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ст.19.30</a:t>
            </a:r>
            <a:r>
              <a:rPr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20" dirty="0">
                <a:solidFill>
                  <a:srgbClr val="FF0000"/>
                </a:solidFill>
                <a:latin typeface="Calibri"/>
                <a:cs typeface="Calibri"/>
              </a:rPr>
              <a:t>Кодекса</a:t>
            </a:r>
            <a:r>
              <a:rPr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rgbClr val="FF0000"/>
                </a:solidFill>
                <a:latin typeface="Calibri"/>
                <a:cs typeface="Calibri"/>
              </a:rPr>
              <a:t>РФ</a:t>
            </a:r>
          </a:p>
          <a:p>
            <a:pPr marL="6350" algn="ctr">
              <a:lnSpc>
                <a:spcPct val="100000"/>
              </a:lnSpc>
            </a:pP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«Об</a:t>
            </a:r>
            <a:r>
              <a:rPr b="1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0000"/>
                </a:solidFill>
                <a:latin typeface="Calibri"/>
                <a:cs typeface="Calibri"/>
              </a:rPr>
              <a:t>административных</a:t>
            </a:r>
            <a:r>
              <a:rPr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0000"/>
                </a:solidFill>
                <a:latin typeface="Calibri"/>
                <a:cs typeface="Calibri"/>
              </a:rPr>
              <a:t>правонарушениях».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43505" y="328117"/>
            <a:ext cx="7906384" cy="88836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3662679" marR="5080" indent="-3650615">
              <a:lnSpc>
                <a:spcPct val="91300"/>
              </a:lnSpc>
              <a:spcBef>
                <a:spcPts val="440"/>
              </a:spcBef>
            </a:pPr>
            <a:r>
              <a:rPr dirty="0"/>
              <a:t>О</a:t>
            </a:r>
            <a:r>
              <a:rPr sz="2700" dirty="0"/>
              <a:t>тветственность</a:t>
            </a:r>
            <a:r>
              <a:rPr sz="2700" spc="-65" dirty="0"/>
              <a:t> </a:t>
            </a:r>
            <a:r>
              <a:rPr sz="2700" dirty="0"/>
              <a:t>за</a:t>
            </a:r>
            <a:r>
              <a:rPr sz="2700" spc="-60" dirty="0"/>
              <a:t> </a:t>
            </a:r>
            <a:r>
              <a:rPr sz="2700" dirty="0"/>
              <a:t>нарушения</a:t>
            </a:r>
            <a:r>
              <a:rPr sz="2700" spc="-60" dirty="0"/>
              <a:t> </a:t>
            </a:r>
            <a:r>
              <a:rPr sz="2700" dirty="0"/>
              <a:t>порядка</a:t>
            </a:r>
            <a:r>
              <a:rPr sz="2700" spc="-55" dirty="0"/>
              <a:t> </a:t>
            </a:r>
            <a:r>
              <a:rPr sz="2700" spc="-10" dirty="0"/>
              <a:t>проведения </a:t>
            </a:r>
            <a:r>
              <a:rPr sz="2700" spc="-25" dirty="0"/>
              <a:t>ГИА</a:t>
            </a:r>
            <a:endParaRPr sz="27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5800" y="1002411"/>
            <a:ext cx="10668000" cy="5260975"/>
            <a:chOff x="685800" y="1002411"/>
            <a:chExt cx="10668000" cy="52609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92799" y="1209950"/>
              <a:ext cx="3011645" cy="28165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703066" y="3864737"/>
              <a:ext cx="3168015" cy="2397760"/>
            </a:xfrm>
            <a:custGeom>
              <a:avLst/>
              <a:gdLst/>
              <a:ahLst/>
              <a:cxnLst/>
              <a:rect l="l" t="t" r="r" b="b"/>
              <a:pathLst>
                <a:path w="3168015" h="2397760">
                  <a:moveTo>
                    <a:pt x="0" y="0"/>
                  </a:moveTo>
                  <a:lnTo>
                    <a:pt x="9906" y="737869"/>
                  </a:lnTo>
                  <a:lnTo>
                    <a:pt x="1463294" y="1518793"/>
                  </a:lnTo>
                  <a:lnTo>
                    <a:pt x="1463167" y="1513713"/>
                  </a:lnTo>
                  <a:lnTo>
                    <a:pt x="2915285" y="2293988"/>
                  </a:lnTo>
                  <a:lnTo>
                    <a:pt x="2915285" y="2288311"/>
                  </a:lnTo>
                  <a:lnTo>
                    <a:pt x="3118612" y="2397594"/>
                  </a:lnTo>
                  <a:lnTo>
                    <a:pt x="3167888" y="2397594"/>
                  </a:lnTo>
                  <a:lnTo>
                    <a:pt x="3158490" y="1686306"/>
                  </a:lnTo>
                  <a:lnTo>
                    <a:pt x="2164080" y="1152017"/>
                  </a:lnTo>
                  <a:lnTo>
                    <a:pt x="2164207" y="1157732"/>
                  </a:lnTo>
                  <a:lnTo>
                    <a:pt x="1451991" y="775081"/>
                  </a:lnTo>
                  <a:lnTo>
                    <a:pt x="1452118" y="780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58215" y="3072384"/>
              <a:ext cx="6208395" cy="3185160"/>
            </a:xfrm>
            <a:custGeom>
              <a:avLst/>
              <a:gdLst/>
              <a:ahLst/>
              <a:cxnLst/>
              <a:rect l="l" t="t" r="r" b="b"/>
              <a:pathLst>
                <a:path w="6208395" h="3185160">
                  <a:moveTo>
                    <a:pt x="0" y="0"/>
                  </a:moveTo>
                  <a:lnTo>
                    <a:pt x="6207810" y="3184880"/>
                  </a:lnTo>
                </a:path>
              </a:pathLst>
            </a:custGeom>
            <a:ln w="1219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48385" y="2331974"/>
              <a:ext cx="2915920" cy="2294255"/>
            </a:xfrm>
            <a:custGeom>
              <a:avLst/>
              <a:gdLst/>
              <a:ahLst/>
              <a:cxnLst/>
              <a:rect l="l" t="t" r="r" b="b"/>
              <a:pathLst>
                <a:path w="2915920" h="2294254">
                  <a:moveTo>
                    <a:pt x="0" y="0"/>
                  </a:moveTo>
                  <a:lnTo>
                    <a:pt x="9829" y="737870"/>
                  </a:lnTo>
                  <a:lnTo>
                    <a:pt x="1463268" y="1518920"/>
                  </a:lnTo>
                  <a:lnTo>
                    <a:pt x="1463141" y="1513839"/>
                  </a:lnTo>
                  <a:lnTo>
                    <a:pt x="2915386" y="2294128"/>
                  </a:lnTo>
                  <a:lnTo>
                    <a:pt x="2905607" y="1556003"/>
                  </a:lnTo>
                  <a:lnTo>
                    <a:pt x="1451965" y="775080"/>
                  </a:lnTo>
                  <a:lnTo>
                    <a:pt x="1452092" y="780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63997" y="3596347"/>
              <a:ext cx="441528" cy="43234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05860" y="2056498"/>
              <a:ext cx="1107147" cy="85726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36848" y="2744038"/>
              <a:ext cx="313474" cy="23538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02353" y="2485110"/>
              <a:ext cx="521563" cy="80647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60876" y="2844431"/>
              <a:ext cx="293458" cy="25767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790442" y="3910075"/>
              <a:ext cx="2871470" cy="2247900"/>
            </a:xfrm>
            <a:custGeom>
              <a:avLst/>
              <a:gdLst/>
              <a:ahLst/>
              <a:cxnLst/>
              <a:rect l="l" t="t" r="r" b="b"/>
              <a:pathLst>
                <a:path w="2871470" h="2247900">
                  <a:moveTo>
                    <a:pt x="0" y="0"/>
                  </a:moveTo>
                  <a:lnTo>
                    <a:pt x="9906" y="737997"/>
                  </a:lnTo>
                  <a:lnTo>
                    <a:pt x="1463421" y="1518920"/>
                  </a:lnTo>
                  <a:lnTo>
                    <a:pt x="1463040" y="1490980"/>
                  </a:lnTo>
                  <a:lnTo>
                    <a:pt x="2871469" y="2247734"/>
                  </a:lnTo>
                  <a:lnTo>
                    <a:pt x="2861564" y="1509776"/>
                  </a:lnTo>
                  <a:lnTo>
                    <a:pt x="1408176" y="728853"/>
                  </a:lnTo>
                  <a:lnTo>
                    <a:pt x="1408430" y="7567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642353" y="5420614"/>
              <a:ext cx="236220" cy="842010"/>
            </a:xfrm>
            <a:custGeom>
              <a:avLst/>
              <a:gdLst/>
              <a:ahLst/>
              <a:cxnLst/>
              <a:rect l="l" t="t" r="r" b="b"/>
              <a:pathLst>
                <a:path w="236220" h="842010">
                  <a:moveTo>
                    <a:pt x="10414" y="0"/>
                  </a:moveTo>
                  <a:lnTo>
                    <a:pt x="0" y="727125"/>
                  </a:lnTo>
                  <a:lnTo>
                    <a:pt x="213360" y="841717"/>
                  </a:lnTo>
                  <a:lnTo>
                    <a:pt x="225678" y="841717"/>
                  </a:lnTo>
                  <a:lnTo>
                    <a:pt x="235966" y="121158"/>
                  </a:lnTo>
                  <a:lnTo>
                    <a:pt x="10414" y="0"/>
                  </a:lnTo>
                  <a:close/>
                </a:path>
              </a:pathLst>
            </a:custGeom>
            <a:solidFill>
              <a:srgbClr val="FF0000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00899" y="3072384"/>
              <a:ext cx="5814695" cy="3120390"/>
            </a:xfrm>
            <a:custGeom>
              <a:avLst/>
              <a:gdLst/>
              <a:ahLst/>
              <a:cxnLst/>
              <a:rect l="l" t="t" r="r" b="b"/>
              <a:pathLst>
                <a:path w="5814695" h="3120390">
                  <a:moveTo>
                    <a:pt x="0" y="0"/>
                  </a:moveTo>
                  <a:lnTo>
                    <a:pt x="5814606" y="3120212"/>
                  </a:lnTo>
                </a:path>
              </a:pathLst>
            </a:custGeom>
            <a:ln w="12191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85800" y="2220341"/>
              <a:ext cx="3121660" cy="2404745"/>
            </a:xfrm>
            <a:custGeom>
              <a:avLst/>
              <a:gdLst/>
              <a:ahLst/>
              <a:cxnLst/>
              <a:rect l="l" t="t" r="r" b="b"/>
              <a:pathLst>
                <a:path w="3121660" h="2404745">
                  <a:moveTo>
                    <a:pt x="0" y="0"/>
                  </a:moveTo>
                  <a:lnTo>
                    <a:pt x="9842" y="737997"/>
                  </a:lnTo>
                  <a:lnTo>
                    <a:pt x="1669288" y="1629537"/>
                  </a:lnTo>
                  <a:lnTo>
                    <a:pt x="1669161" y="1624457"/>
                  </a:lnTo>
                  <a:lnTo>
                    <a:pt x="3121405" y="2404745"/>
                  </a:lnTo>
                  <a:lnTo>
                    <a:pt x="3111627" y="1666875"/>
                  </a:lnTo>
                  <a:lnTo>
                    <a:pt x="1658112" y="885825"/>
                  </a:lnTo>
                  <a:lnTo>
                    <a:pt x="1658112" y="8909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96150" y="5091049"/>
              <a:ext cx="2174240" cy="1153160"/>
            </a:xfrm>
            <a:custGeom>
              <a:avLst/>
              <a:gdLst/>
              <a:ahLst/>
              <a:cxnLst/>
              <a:rect l="l" t="t" r="r" b="b"/>
              <a:pathLst>
                <a:path w="2174240" h="1153160">
                  <a:moveTo>
                    <a:pt x="0" y="0"/>
                  </a:moveTo>
                  <a:lnTo>
                    <a:pt x="2174049" y="1152588"/>
                  </a:lnTo>
                </a:path>
              </a:pathLst>
            </a:custGeom>
            <a:ln w="19811">
              <a:solidFill>
                <a:srgbClr val="A6A6A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78553" y="4717579"/>
              <a:ext cx="596264" cy="75319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03902" y="4793081"/>
              <a:ext cx="509549" cy="75072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85561" y="3353549"/>
              <a:ext cx="217424" cy="72099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98448" y="3317595"/>
              <a:ext cx="538899" cy="68011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73048" y="3375875"/>
              <a:ext cx="472211" cy="69498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58354" y="3436581"/>
              <a:ext cx="472211" cy="69498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39634" y="3500970"/>
              <a:ext cx="470877" cy="69498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16914" y="3564216"/>
              <a:ext cx="472211" cy="69498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03807" y="3420465"/>
              <a:ext cx="324142" cy="69001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337050" y="4520564"/>
              <a:ext cx="510882" cy="76187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84140" y="4788103"/>
              <a:ext cx="1991487" cy="145440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129909" y="5401347"/>
              <a:ext cx="156070" cy="35058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863082" y="5458332"/>
              <a:ext cx="312140" cy="49800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672328" y="5577255"/>
              <a:ext cx="352158" cy="61569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312661" y="5491784"/>
              <a:ext cx="393509" cy="51906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646036" y="5751944"/>
              <a:ext cx="418846" cy="51038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456173" y="5859716"/>
              <a:ext cx="382828" cy="39766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662551" y="2818460"/>
              <a:ext cx="262775" cy="58844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959991" y="2849435"/>
              <a:ext cx="414845" cy="40633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873371" y="1120013"/>
              <a:ext cx="3085338" cy="286410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5131" y="2618905"/>
              <a:ext cx="353491" cy="34438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566532" y="2626385"/>
              <a:ext cx="241439" cy="21308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825744" y="2071344"/>
              <a:ext cx="305460" cy="41252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533644" y="2351417"/>
              <a:ext cx="213423" cy="17219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427081" y="3818509"/>
              <a:ext cx="383882" cy="39433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238743" y="1002411"/>
              <a:ext cx="3114675" cy="302514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768333" y="1923922"/>
              <a:ext cx="256108" cy="26263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413110" y="2330272"/>
              <a:ext cx="286791" cy="81018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023986" y="2558224"/>
              <a:ext cx="250774" cy="562419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006708" y="2844482"/>
              <a:ext cx="250774" cy="56241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715879" y="3574148"/>
              <a:ext cx="217424" cy="72099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731886" y="2605303"/>
              <a:ext cx="412178" cy="636752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567423" y="3992765"/>
              <a:ext cx="586917" cy="943978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461508" y="3819309"/>
              <a:ext cx="1356614" cy="108644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917319" y="3466363"/>
              <a:ext cx="650951" cy="899388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735072" y="3679393"/>
              <a:ext cx="313474" cy="79532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732404" y="3393186"/>
              <a:ext cx="1171181" cy="1362709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609595" y="4314875"/>
              <a:ext cx="460197" cy="864692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41954" y="4390479"/>
              <a:ext cx="440194" cy="432346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550030" y="4105579"/>
              <a:ext cx="590918" cy="930351"/>
            </a:xfrm>
            <a:prstGeom prst="rect">
              <a:avLst/>
            </a:prstGeom>
          </p:spPr>
        </p:pic>
      </p:grpSp>
      <p:sp>
        <p:nvSpPr>
          <p:cNvPr id="57" name="object 57"/>
          <p:cNvSpPr txBox="1">
            <a:spLocks noGrp="1"/>
          </p:cNvSpPr>
          <p:nvPr>
            <p:ph type="title"/>
          </p:nvPr>
        </p:nvSpPr>
        <p:spPr>
          <a:xfrm>
            <a:off x="3302889" y="339928"/>
            <a:ext cx="56775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Пункт</a:t>
            </a:r>
            <a:r>
              <a:rPr sz="3600" spc="-130" dirty="0"/>
              <a:t> </a:t>
            </a:r>
            <a:r>
              <a:rPr sz="3600" dirty="0"/>
              <a:t>проведения</a:t>
            </a:r>
            <a:r>
              <a:rPr sz="3600" spc="-100" dirty="0"/>
              <a:t> </a:t>
            </a:r>
            <a:r>
              <a:rPr sz="3600" spc="-10" dirty="0"/>
              <a:t>экзамена</a:t>
            </a:r>
            <a:endParaRPr sz="3600"/>
          </a:p>
        </p:txBody>
      </p:sp>
      <p:sp>
        <p:nvSpPr>
          <p:cNvPr id="58" name="object 58"/>
          <p:cNvSpPr txBox="1"/>
          <p:nvPr/>
        </p:nvSpPr>
        <p:spPr>
          <a:xfrm>
            <a:off x="235407" y="4319777"/>
            <a:ext cx="132524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0039A6"/>
                </a:solidFill>
                <a:latin typeface="Tahoma"/>
                <a:cs typeface="Tahoma"/>
              </a:rPr>
              <a:t>места</a:t>
            </a:r>
            <a:r>
              <a:rPr sz="1100" spc="60" dirty="0">
                <a:solidFill>
                  <a:srgbClr val="0039A6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0039A6"/>
                </a:solidFill>
                <a:latin typeface="Tahoma"/>
                <a:cs typeface="Tahoma"/>
              </a:rPr>
              <a:t>для </a:t>
            </a:r>
            <a:r>
              <a:rPr sz="1100" spc="-10" dirty="0">
                <a:solidFill>
                  <a:srgbClr val="0039A6"/>
                </a:solidFill>
                <a:latin typeface="Tahoma"/>
                <a:cs typeface="Tahoma"/>
              </a:rPr>
              <a:t>хранения личных</a:t>
            </a:r>
            <a:r>
              <a:rPr sz="1100" spc="-45" dirty="0">
                <a:solidFill>
                  <a:srgbClr val="0039A6"/>
                </a:solidFill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0039A6"/>
                </a:solidFill>
                <a:latin typeface="Tahoma"/>
                <a:cs typeface="Tahoma"/>
              </a:rPr>
              <a:t>вещей участников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0039A6"/>
                </a:solidFill>
                <a:latin typeface="Tahoma"/>
                <a:cs typeface="Tahoma"/>
              </a:rPr>
              <a:t>и</a:t>
            </a:r>
            <a:r>
              <a:rPr sz="1100" spc="-50" dirty="0">
                <a:solidFill>
                  <a:srgbClr val="0039A6"/>
                </a:solidFill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0039A6"/>
                </a:solidFill>
                <a:latin typeface="Tahoma"/>
                <a:cs typeface="Tahoma"/>
              </a:rPr>
              <a:t>работников</a:t>
            </a:r>
            <a:r>
              <a:rPr sz="1100" spc="-80" dirty="0">
                <a:solidFill>
                  <a:srgbClr val="0039A6"/>
                </a:solidFill>
                <a:latin typeface="Tahoma"/>
                <a:cs typeface="Tahoma"/>
              </a:rPr>
              <a:t> </a:t>
            </a:r>
            <a:r>
              <a:rPr sz="1100" spc="45" dirty="0">
                <a:solidFill>
                  <a:srgbClr val="0039A6"/>
                </a:solidFill>
                <a:latin typeface="Tahoma"/>
                <a:cs typeface="Tahoma"/>
              </a:rPr>
              <a:t>ППЭ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913635" y="1214374"/>
            <a:ext cx="702945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0979" marR="5080" indent="-208915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solidFill>
                  <a:srgbClr val="0039A6"/>
                </a:solidFill>
                <a:latin typeface="Tahoma"/>
                <a:cs typeface="Tahoma"/>
              </a:rPr>
              <a:t>аудитории </a:t>
            </a:r>
            <a:r>
              <a:rPr sz="1100" spc="45" dirty="0">
                <a:solidFill>
                  <a:srgbClr val="0039A6"/>
                </a:solidFill>
                <a:latin typeface="Tahoma"/>
                <a:cs typeface="Tahoma"/>
              </a:rPr>
              <a:t>ППЭ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8591804" y="3478784"/>
            <a:ext cx="1052195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5410" marR="5080" indent="-93345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0039A6"/>
                </a:solidFill>
                <a:latin typeface="Tahoma"/>
                <a:cs typeface="Tahoma"/>
              </a:rPr>
              <a:t>помещение</a:t>
            </a:r>
            <a:r>
              <a:rPr sz="1100" spc="30" dirty="0">
                <a:solidFill>
                  <a:srgbClr val="0039A6"/>
                </a:solidFill>
                <a:latin typeface="Tahoma"/>
                <a:cs typeface="Tahoma"/>
              </a:rPr>
              <a:t> </a:t>
            </a:r>
            <a:r>
              <a:rPr sz="1100" spc="-25" dirty="0">
                <a:solidFill>
                  <a:srgbClr val="0039A6"/>
                </a:solidFill>
                <a:latin typeface="Tahoma"/>
                <a:cs typeface="Tahoma"/>
              </a:rPr>
              <a:t>для </a:t>
            </a:r>
            <a:r>
              <a:rPr sz="1100" spc="-10" dirty="0">
                <a:solidFill>
                  <a:srgbClr val="0039A6"/>
                </a:solidFill>
                <a:latin typeface="Tahoma"/>
                <a:cs typeface="Tahoma"/>
              </a:rPr>
              <a:t>медицинских работников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102856" y="5047234"/>
            <a:ext cx="4503420" cy="1176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32479" indent="59055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0039A6"/>
                </a:solidFill>
                <a:latin typeface="Tahoma"/>
                <a:cs typeface="Tahoma"/>
              </a:rPr>
              <a:t>помещение</a:t>
            </a:r>
            <a:r>
              <a:rPr sz="1100" spc="105" dirty="0">
                <a:solidFill>
                  <a:srgbClr val="0039A6"/>
                </a:solidFill>
                <a:latin typeface="Tahoma"/>
                <a:cs typeface="Tahoma"/>
              </a:rPr>
              <a:t> </a:t>
            </a:r>
            <a:r>
              <a:rPr sz="1100" spc="-25" dirty="0">
                <a:solidFill>
                  <a:srgbClr val="0039A6"/>
                </a:solidFill>
                <a:latin typeface="Tahoma"/>
                <a:cs typeface="Tahoma"/>
              </a:rPr>
              <a:t>для </a:t>
            </a:r>
            <a:r>
              <a:rPr sz="1100" spc="-10" dirty="0">
                <a:solidFill>
                  <a:srgbClr val="0039A6"/>
                </a:solidFill>
                <a:latin typeface="Tahoma"/>
                <a:cs typeface="Tahoma"/>
              </a:rPr>
              <a:t>сопровождающих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sz="1100">
              <a:latin typeface="Tahoma"/>
              <a:cs typeface="Tahoma"/>
            </a:endParaRPr>
          </a:p>
          <a:p>
            <a:pPr marL="1489075" marR="5080" indent="-546100">
              <a:lnSpc>
                <a:spcPct val="100000"/>
              </a:lnSpc>
            </a:pPr>
            <a:r>
              <a:rPr sz="1400" dirty="0">
                <a:solidFill>
                  <a:srgbClr val="2D5395"/>
                </a:solidFill>
                <a:latin typeface="Tahoma"/>
                <a:cs typeface="Tahoma"/>
              </a:rPr>
              <a:t>Неиспользуемые помещения</a:t>
            </a:r>
            <a:r>
              <a:rPr sz="1400" spc="30" dirty="0">
                <a:solidFill>
                  <a:srgbClr val="2D539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2D5395"/>
                </a:solidFill>
                <a:latin typeface="Tahoma"/>
                <a:cs typeface="Tahoma"/>
              </a:rPr>
              <a:t>должны</a:t>
            </a:r>
            <a:r>
              <a:rPr sz="1400" spc="-45" dirty="0">
                <a:solidFill>
                  <a:srgbClr val="2D5395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2D5395"/>
                </a:solidFill>
                <a:latin typeface="Tahoma"/>
                <a:cs typeface="Tahoma"/>
              </a:rPr>
              <a:t>быть </a:t>
            </a:r>
            <a:r>
              <a:rPr sz="1400" dirty="0">
                <a:solidFill>
                  <a:srgbClr val="C00000"/>
                </a:solidFill>
                <a:latin typeface="Tahoma"/>
                <a:cs typeface="Tahoma"/>
              </a:rPr>
              <a:t>закрыты</a:t>
            </a:r>
            <a:r>
              <a:rPr sz="1400" spc="-9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00000"/>
                </a:solidFill>
                <a:latin typeface="Tahoma"/>
                <a:cs typeface="Tahoma"/>
              </a:rPr>
              <a:t>на</a:t>
            </a:r>
            <a:r>
              <a:rPr sz="1400" spc="-4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400" spc="-40" dirty="0">
                <a:solidFill>
                  <a:srgbClr val="C00000"/>
                </a:solidFill>
                <a:latin typeface="Tahoma"/>
                <a:cs typeface="Tahoma"/>
              </a:rPr>
              <a:t>ключ</a:t>
            </a:r>
            <a:r>
              <a:rPr sz="1400" spc="-10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1400" spc="-6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C00000"/>
                </a:solidFill>
                <a:latin typeface="Tahoma"/>
                <a:cs typeface="Tahoma"/>
              </a:rPr>
              <a:t>опечатаны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012685" y="3472434"/>
            <a:ext cx="69469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0039A6"/>
                </a:solidFill>
                <a:latin typeface="Tahoma"/>
                <a:cs typeface="Tahoma"/>
              </a:rPr>
              <a:t>Штаб</a:t>
            </a:r>
            <a:r>
              <a:rPr sz="1100" spc="-70" dirty="0">
                <a:solidFill>
                  <a:srgbClr val="0039A6"/>
                </a:solidFill>
                <a:latin typeface="Tahoma"/>
                <a:cs typeface="Tahoma"/>
              </a:rPr>
              <a:t> </a:t>
            </a:r>
            <a:r>
              <a:rPr sz="1100" spc="-25" dirty="0">
                <a:solidFill>
                  <a:srgbClr val="0039A6"/>
                </a:solidFill>
                <a:latin typeface="Tahoma"/>
                <a:cs typeface="Tahoma"/>
              </a:rPr>
              <a:t>ППЭ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50055" y="1489709"/>
            <a:ext cx="5019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5" dirty="0">
                <a:solidFill>
                  <a:srgbClr val="2E5496"/>
                </a:solidFill>
                <a:latin typeface="Calibri"/>
                <a:cs typeface="Calibri"/>
              </a:rPr>
              <a:t>Аудитории</a:t>
            </a:r>
            <a:r>
              <a:rPr sz="2400" b="1" spc="-8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для</a:t>
            </a:r>
            <a:r>
              <a:rPr sz="2400" b="1" spc="-5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E5496"/>
                </a:solidFill>
                <a:latin typeface="Calibri"/>
                <a:cs typeface="Calibri"/>
              </a:rPr>
              <a:t>участников</a:t>
            </a:r>
            <a:r>
              <a:rPr sz="2400" b="1" spc="-9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E5496"/>
                </a:solidFill>
                <a:latin typeface="Calibri"/>
                <a:cs typeface="Calibri"/>
              </a:rPr>
              <a:t>экзаменов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8025" rIns="0" bIns="0" rtlCol="0">
            <a:spAutoFit/>
          </a:bodyPr>
          <a:lstStyle/>
          <a:p>
            <a:pPr marL="1061720" algn="ctr">
              <a:lnSpc>
                <a:spcPct val="100000"/>
              </a:lnSpc>
              <a:spcBef>
                <a:spcPts val="95"/>
              </a:spcBef>
            </a:pPr>
            <a:r>
              <a:rPr sz="2800" spc="-20" dirty="0"/>
              <a:t>Общественному</a:t>
            </a:r>
            <a:r>
              <a:rPr sz="2800" spc="-80" dirty="0"/>
              <a:t> </a:t>
            </a:r>
            <a:r>
              <a:rPr sz="2800" spc="-35" dirty="0"/>
              <a:t>наблюдателю</a:t>
            </a:r>
            <a:r>
              <a:rPr sz="2800" spc="-60" dirty="0"/>
              <a:t> </a:t>
            </a:r>
            <a:r>
              <a:rPr sz="2800" spc="-10" dirty="0"/>
              <a:t>необходимо</a:t>
            </a:r>
            <a:endParaRPr sz="2800"/>
          </a:p>
          <a:p>
            <a:pPr marL="1061085" algn="ctr">
              <a:lnSpc>
                <a:spcPct val="100000"/>
              </a:lnSpc>
            </a:pPr>
            <a:r>
              <a:rPr sz="2800" dirty="0"/>
              <a:t>обратить</a:t>
            </a:r>
            <a:r>
              <a:rPr sz="2800" spc="-120" dirty="0"/>
              <a:t> </a:t>
            </a:r>
            <a:r>
              <a:rPr sz="2800" dirty="0"/>
              <a:t>внимание</a:t>
            </a:r>
            <a:r>
              <a:rPr sz="2800" spc="-75" dirty="0"/>
              <a:t> </a:t>
            </a:r>
            <a:r>
              <a:rPr sz="2800" dirty="0"/>
              <a:t>на</a:t>
            </a:r>
            <a:r>
              <a:rPr sz="2800" spc="-90" dirty="0"/>
              <a:t> </a:t>
            </a:r>
            <a:r>
              <a:rPr sz="2800" spc="-10" dirty="0"/>
              <a:t>организацию</a:t>
            </a:r>
            <a:r>
              <a:rPr sz="2800" spc="-95" dirty="0"/>
              <a:t> </a:t>
            </a:r>
            <a:r>
              <a:rPr sz="2800" spc="-10" dirty="0"/>
              <a:t>помещений</a:t>
            </a:r>
            <a:r>
              <a:rPr sz="2800" spc="-75" dirty="0"/>
              <a:t> </a:t>
            </a:r>
            <a:r>
              <a:rPr sz="2800" dirty="0"/>
              <a:t>в</a:t>
            </a:r>
            <a:r>
              <a:rPr sz="2800" spc="-75" dirty="0"/>
              <a:t> </a:t>
            </a:r>
            <a:r>
              <a:rPr sz="2800" spc="-25" dirty="0"/>
              <a:t>ППЭ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7729855" y="2038604"/>
            <a:ext cx="3576954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Размещена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информация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для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заполнения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20" dirty="0">
                <a:latin typeface="Calibri"/>
                <a:cs typeface="Calibri"/>
              </a:rPr>
              <a:t>бланков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регистрации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на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доске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(информационном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стенде)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42046" y="4680584"/>
            <a:ext cx="333311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libri"/>
                <a:cs typeface="Calibri"/>
              </a:rPr>
              <a:t>Наличие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часов,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показывающих</a:t>
            </a:r>
            <a:r>
              <a:rPr sz="1600" spc="-8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точное </a:t>
            </a:r>
            <a:r>
              <a:rPr sz="1600" dirty="0">
                <a:latin typeface="Calibri"/>
                <a:cs typeface="Calibri"/>
              </a:rPr>
              <a:t>время,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находящихся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в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поле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зрения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участников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74358" y="4696308"/>
            <a:ext cx="630280" cy="63028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56582" y="2136832"/>
            <a:ext cx="876992" cy="53617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39912" y="3313391"/>
            <a:ext cx="545203" cy="72000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738364" y="3486658"/>
            <a:ext cx="39344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Черновики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со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штампом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ОО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на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месте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каждого участника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**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57398" y="2805175"/>
            <a:ext cx="330835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Место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для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организаторов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в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аудитории </a:t>
            </a:r>
            <a:r>
              <a:rPr sz="1600" dirty="0">
                <a:latin typeface="Calibri"/>
                <a:cs typeface="Calibri"/>
              </a:rPr>
              <a:t>с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компьютером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,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подключенным принтером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и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сканером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50040" y="3028118"/>
            <a:ext cx="876992" cy="53617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10832" y="1986029"/>
            <a:ext cx="731581" cy="692485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2557398" y="2145537"/>
            <a:ext cx="24282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latin typeface="Calibri"/>
                <a:cs typeface="Calibri"/>
              </a:rPr>
              <a:t>Онлайн-видеонаблюдение</a:t>
            </a:r>
            <a:r>
              <a:rPr sz="1600" spc="-20" dirty="0">
                <a:solidFill>
                  <a:srgbClr val="FF0000"/>
                </a:solidFill>
                <a:latin typeface="Calibri"/>
                <a:cs typeface="Calibri"/>
              </a:rPr>
              <a:t>*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08707" y="5652008"/>
            <a:ext cx="868997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*</a:t>
            </a:r>
            <a:r>
              <a:rPr sz="16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16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FF0000"/>
                </a:solidFill>
                <a:latin typeface="Calibri"/>
                <a:cs typeface="Calibri"/>
              </a:rPr>
              <a:t>аудитории </a:t>
            </a:r>
            <a:r>
              <a:rPr sz="1600" spc="-20" dirty="0">
                <a:solidFill>
                  <a:srgbClr val="FF0000"/>
                </a:solidFill>
                <a:latin typeface="Calibri"/>
                <a:cs typeface="Calibri"/>
              </a:rPr>
              <a:t>должна</a:t>
            </a:r>
            <a:r>
              <a:rPr sz="16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быть</a:t>
            </a:r>
            <a:r>
              <a:rPr sz="16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0000"/>
                </a:solidFill>
                <a:latin typeface="Calibri"/>
                <a:cs typeface="Calibri"/>
              </a:rPr>
              <a:t>табличка,</a:t>
            </a:r>
            <a:r>
              <a:rPr sz="16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Calibri"/>
                <a:cs typeface="Calibri"/>
              </a:rPr>
              <a:t>оповещающая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о</a:t>
            </a:r>
            <a:r>
              <a:rPr sz="16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Calibri"/>
                <a:cs typeface="Calibri"/>
              </a:rPr>
              <a:t>ведении</a:t>
            </a:r>
            <a:r>
              <a:rPr sz="16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0000"/>
                </a:solidFill>
                <a:latin typeface="Calibri"/>
                <a:cs typeface="Calibri"/>
              </a:rPr>
              <a:t>видеонаблюдения.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 В</a:t>
            </a:r>
            <a:r>
              <a:rPr sz="1600" spc="-20" dirty="0">
                <a:solidFill>
                  <a:srgbClr val="FF0000"/>
                </a:solidFill>
                <a:latin typeface="Calibri"/>
                <a:cs typeface="Calibri"/>
              </a:rPr>
              <a:t> аудиториях </a:t>
            </a:r>
            <a:r>
              <a:rPr sz="1600" spc="-25" dirty="0">
                <a:solidFill>
                  <a:srgbClr val="FF0000"/>
                </a:solidFill>
                <a:latin typeface="Calibri"/>
                <a:cs typeface="Calibri"/>
              </a:rPr>
              <a:t>для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участников</a:t>
            </a:r>
            <a:r>
              <a:rPr sz="16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с</a:t>
            </a:r>
            <a:r>
              <a:rPr sz="16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ОВЗ,</a:t>
            </a:r>
            <a:r>
              <a:rPr sz="16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0000"/>
                </a:solidFill>
                <a:latin typeface="Calibri"/>
                <a:cs typeface="Calibri"/>
              </a:rPr>
              <a:t>детей-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инвалидов</a:t>
            </a:r>
            <a:r>
              <a:rPr sz="16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и</a:t>
            </a:r>
            <a:r>
              <a:rPr sz="16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инвалидов</a:t>
            </a:r>
            <a:r>
              <a:rPr sz="16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Calibri"/>
                <a:cs typeface="Calibri"/>
              </a:rPr>
              <a:t>видеонаблюдение</a:t>
            </a:r>
            <a:r>
              <a:rPr sz="16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16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режиме</a:t>
            </a:r>
            <a:r>
              <a:rPr sz="16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Calibri"/>
                <a:cs typeface="Calibri"/>
              </a:rPr>
              <a:t>«офлайн»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**</a:t>
            </a:r>
            <a:r>
              <a:rPr sz="1600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Черновики</a:t>
            </a:r>
            <a:r>
              <a:rPr sz="16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в </a:t>
            </a:r>
            <a:r>
              <a:rPr sz="1600" b="1" spc="-20" dirty="0">
                <a:solidFill>
                  <a:srgbClr val="FF0000"/>
                </a:solidFill>
                <a:latin typeface="Calibri"/>
                <a:cs typeface="Calibri"/>
              </a:rPr>
              <a:t>количестве</a:t>
            </a:r>
            <a:r>
              <a:rPr sz="16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2-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х 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листов.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При</a:t>
            </a:r>
            <a:r>
              <a:rPr sz="16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проведении</a:t>
            </a:r>
            <a:r>
              <a:rPr sz="16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устной</a:t>
            </a:r>
            <a:r>
              <a:rPr sz="16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части</a:t>
            </a:r>
            <a:r>
              <a:rPr sz="16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16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иностранным</a:t>
            </a:r>
            <a:r>
              <a:rPr sz="16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языкам</a:t>
            </a:r>
            <a:r>
              <a:rPr sz="16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черновики</a:t>
            </a:r>
            <a:r>
              <a:rPr sz="16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не</a:t>
            </a:r>
            <a:r>
              <a:rPr sz="16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выдаются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57398" y="4595266"/>
            <a:ext cx="2897505" cy="102552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165"/>
              </a:spcBef>
            </a:pPr>
            <a:r>
              <a:rPr sz="1600" dirty="0">
                <a:latin typeface="Calibri"/>
                <a:cs typeface="Calibri"/>
              </a:rPr>
              <a:t>Не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более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25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мест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для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участников. </a:t>
            </a:r>
            <a:r>
              <a:rPr sz="1600" dirty="0">
                <a:latin typeface="Calibri"/>
                <a:cs typeface="Calibri"/>
              </a:rPr>
              <a:t>Для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каждого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участника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выделено </a:t>
            </a:r>
            <a:r>
              <a:rPr sz="1600" spc="-30" dirty="0">
                <a:latin typeface="Calibri"/>
                <a:cs typeface="Calibri"/>
              </a:rPr>
              <a:t>отдельное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место,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обозначенное заметным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номером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33269" y="3718686"/>
            <a:ext cx="22726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Место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для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общественного </a:t>
            </a:r>
            <a:r>
              <a:rPr sz="1600" spc="-10" dirty="0">
                <a:latin typeface="Calibri"/>
                <a:cs typeface="Calibri"/>
              </a:rPr>
              <a:t>наблюдателя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63829" y="4527074"/>
            <a:ext cx="856916" cy="67414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26994" y="1489709"/>
            <a:ext cx="8457565" cy="5001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Для</a:t>
            </a:r>
            <a:r>
              <a:rPr sz="2400" b="1" spc="-5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E5496"/>
                </a:solidFill>
                <a:latin typeface="Calibri"/>
                <a:cs typeface="Calibri"/>
              </a:rPr>
              <a:t>участников</a:t>
            </a:r>
            <a:r>
              <a:rPr sz="2400" b="1" spc="-7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с</a:t>
            </a:r>
            <a:r>
              <a:rPr sz="2400" b="1" spc="-6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ОВЗ</a:t>
            </a:r>
            <a:r>
              <a:rPr sz="2400" b="1" spc="-3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2E5496"/>
                </a:solidFill>
                <a:latin typeface="Calibri"/>
                <a:cs typeface="Calibri"/>
              </a:rPr>
              <a:t>аудитории</a:t>
            </a:r>
            <a:r>
              <a:rPr sz="2400" b="1" spc="-6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E5496"/>
                </a:solidFill>
                <a:latin typeface="Calibri"/>
                <a:cs typeface="Calibri"/>
              </a:rPr>
              <a:t>оборудуются</a:t>
            </a:r>
            <a:endParaRPr sz="2400">
              <a:latin typeface="Calibri"/>
              <a:cs typeface="Calibri"/>
            </a:endParaRPr>
          </a:p>
          <a:p>
            <a:pPr marL="12700" marR="1024255">
              <a:lnSpc>
                <a:spcPct val="100000"/>
              </a:lnSpc>
              <a:spcBef>
                <a:spcPts val="1735"/>
              </a:spcBef>
            </a:pPr>
            <a:r>
              <a:rPr sz="1800" spc="-10" dirty="0">
                <a:latin typeface="Calibri"/>
                <a:cs typeface="Calibri"/>
              </a:rPr>
              <a:t>звукоусиливающей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аппаратурой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как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коллективного,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так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индивидуального пользования;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компьютером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со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специализированным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ПО;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оборудованием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копирования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ЭМ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увеличенном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размере;</a:t>
            </a:r>
            <a:endParaRPr sz="1800">
              <a:latin typeface="Calibri"/>
              <a:cs typeface="Calibri"/>
            </a:endParaRPr>
          </a:p>
          <a:p>
            <a:pPr marL="12700" marR="86995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увеличительными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устройствами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индивидуальным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освещением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не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менее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300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люкс; </a:t>
            </a:r>
            <a:r>
              <a:rPr sz="1800" dirty="0">
                <a:latin typeface="Calibri"/>
                <a:cs typeface="Calibri"/>
              </a:rPr>
              <a:t>иными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техническими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средствами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оборудованием,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необходимым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проведения </a:t>
            </a:r>
            <a:r>
              <a:rPr sz="1800" dirty="0">
                <a:latin typeface="Calibri"/>
                <a:cs typeface="Calibri"/>
              </a:rPr>
              <a:t>экзамена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участников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ОВЗ.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2160"/>
              </a:spcBef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При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проведении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экзамена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допускается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присутствие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ассистентов,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которые</a:t>
            </a:r>
            <a:endParaRPr sz="1800">
              <a:latin typeface="Calibri"/>
              <a:cs typeface="Calibri"/>
            </a:endParaRPr>
          </a:p>
          <a:p>
            <a:pPr marL="299085" marR="685165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оказывают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участникам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ОВЗ,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детям-</a:t>
            </a:r>
            <a:r>
              <a:rPr sz="1800" dirty="0">
                <a:latin typeface="Calibri"/>
                <a:cs typeface="Calibri"/>
              </a:rPr>
              <a:t>инвалидам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инвалидам,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необходимую помощь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Перерывы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проведения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необходимых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медико-профилактических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процедур</a:t>
            </a:r>
            <a:endParaRPr sz="18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Возможность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беспрепятственного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доступа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участников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ППЭ,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аудитории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иные </a:t>
            </a:r>
            <a:r>
              <a:rPr sz="1800" dirty="0">
                <a:latin typeface="Calibri"/>
                <a:cs typeface="Calibri"/>
              </a:rPr>
              <a:t>помещения: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наличие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пандусов,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поручней,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расширенных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дверных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проемов,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лифтов </a:t>
            </a:r>
            <a:r>
              <a:rPr sz="1800" dirty="0">
                <a:latin typeface="Calibri"/>
                <a:cs typeface="Calibri"/>
              </a:rPr>
              <a:t>(при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отсутствии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лифтов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расположение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аудиторий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первом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этаже),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наличие специальных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кресел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других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приспособлений)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8025" rIns="0" bIns="0" rtlCol="0">
            <a:spAutoFit/>
          </a:bodyPr>
          <a:lstStyle/>
          <a:p>
            <a:pPr marL="1061720" algn="ctr">
              <a:lnSpc>
                <a:spcPct val="100000"/>
              </a:lnSpc>
              <a:spcBef>
                <a:spcPts val="95"/>
              </a:spcBef>
            </a:pPr>
            <a:r>
              <a:rPr sz="2800" spc="-20" dirty="0"/>
              <a:t>Общественному</a:t>
            </a:r>
            <a:r>
              <a:rPr sz="2800" spc="-80" dirty="0"/>
              <a:t> </a:t>
            </a:r>
            <a:r>
              <a:rPr sz="2800" spc="-35" dirty="0"/>
              <a:t>наблюдателю</a:t>
            </a:r>
            <a:r>
              <a:rPr sz="2800" spc="-60" dirty="0"/>
              <a:t> </a:t>
            </a:r>
            <a:r>
              <a:rPr sz="2800" spc="-10" dirty="0"/>
              <a:t>необходимо</a:t>
            </a:r>
            <a:endParaRPr sz="2800"/>
          </a:p>
          <a:p>
            <a:pPr marL="1061085" algn="ctr">
              <a:lnSpc>
                <a:spcPct val="100000"/>
              </a:lnSpc>
            </a:pPr>
            <a:r>
              <a:rPr sz="2800" dirty="0"/>
              <a:t>обратить</a:t>
            </a:r>
            <a:r>
              <a:rPr sz="2800" spc="-120" dirty="0"/>
              <a:t> </a:t>
            </a:r>
            <a:r>
              <a:rPr sz="2800" dirty="0"/>
              <a:t>внимание</a:t>
            </a:r>
            <a:r>
              <a:rPr sz="2800" spc="-75" dirty="0"/>
              <a:t> </a:t>
            </a:r>
            <a:r>
              <a:rPr sz="2800" dirty="0"/>
              <a:t>на</a:t>
            </a:r>
            <a:r>
              <a:rPr sz="2800" spc="-90" dirty="0"/>
              <a:t> </a:t>
            </a:r>
            <a:r>
              <a:rPr sz="2800" spc="-10" dirty="0"/>
              <a:t>организацию</a:t>
            </a:r>
            <a:r>
              <a:rPr sz="2800" spc="-95" dirty="0"/>
              <a:t> </a:t>
            </a:r>
            <a:r>
              <a:rPr sz="2800" spc="-10" dirty="0"/>
              <a:t>помещений</a:t>
            </a:r>
            <a:r>
              <a:rPr sz="2800" spc="-75" dirty="0"/>
              <a:t> </a:t>
            </a:r>
            <a:r>
              <a:rPr sz="2800" dirty="0"/>
              <a:t>в</a:t>
            </a:r>
            <a:r>
              <a:rPr sz="2800" spc="-75" dirty="0"/>
              <a:t> </a:t>
            </a:r>
            <a:r>
              <a:rPr sz="2800" spc="-25" dirty="0"/>
              <a:t>ППЭ</a:t>
            </a:r>
            <a:endParaRPr sz="28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8079" y="2265201"/>
            <a:ext cx="669555" cy="522803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758823" y="2895650"/>
            <a:ext cx="915035" cy="1424940"/>
            <a:chOff x="1758823" y="2895650"/>
            <a:chExt cx="915035" cy="142494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7697" y="3746727"/>
              <a:ext cx="559491" cy="57324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58823" y="2895650"/>
              <a:ext cx="914476" cy="914476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80997" y="4648162"/>
            <a:ext cx="720001" cy="72000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11370" y="1489709"/>
            <a:ext cx="32975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По</a:t>
            </a:r>
            <a:r>
              <a:rPr sz="2400" b="1" spc="-7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2E5496"/>
                </a:solidFill>
                <a:latin typeface="Calibri"/>
                <a:cs typeface="Calibri"/>
              </a:rPr>
              <a:t>иностранным</a:t>
            </a:r>
            <a:r>
              <a:rPr sz="2400" b="1" spc="-6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E5496"/>
                </a:solidFill>
                <a:latin typeface="Calibri"/>
                <a:cs typeface="Calibri"/>
              </a:rPr>
              <a:t>языкам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8025" rIns="0" bIns="0" rtlCol="0">
            <a:spAutoFit/>
          </a:bodyPr>
          <a:lstStyle/>
          <a:p>
            <a:pPr marL="297815" algn="ctr">
              <a:lnSpc>
                <a:spcPct val="100000"/>
              </a:lnSpc>
              <a:spcBef>
                <a:spcPts val="95"/>
              </a:spcBef>
            </a:pPr>
            <a:r>
              <a:rPr sz="2800" spc="-20" dirty="0"/>
              <a:t>Общественному</a:t>
            </a:r>
            <a:r>
              <a:rPr sz="2800" spc="-80" dirty="0"/>
              <a:t> </a:t>
            </a:r>
            <a:r>
              <a:rPr sz="2800" spc="-35" dirty="0"/>
              <a:t>наблюдателю</a:t>
            </a:r>
            <a:r>
              <a:rPr sz="2800" spc="-60" dirty="0"/>
              <a:t> </a:t>
            </a:r>
            <a:r>
              <a:rPr sz="2800" spc="-10" dirty="0"/>
              <a:t>необходимо</a:t>
            </a:r>
            <a:endParaRPr sz="2800"/>
          </a:p>
          <a:p>
            <a:pPr marL="297180" algn="ctr">
              <a:lnSpc>
                <a:spcPct val="100000"/>
              </a:lnSpc>
            </a:pPr>
            <a:r>
              <a:rPr sz="2800" dirty="0"/>
              <a:t>обратить</a:t>
            </a:r>
            <a:r>
              <a:rPr sz="2800" spc="-110" dirty="0"/>
              <a:t> </a:t>
            </a:r>
            <a:r>
              <a:rPr sz="2800" dirty="0"/>
              <a:t>внимание</a:t>
            </a:r>
            <a:r>
              <a:rPr sz="2800" spc="-70" dirty="0"/>
              <a:t> </a:t>
            </a:r>
            <a:r>
              <a:rPr sz="2800" dirty="0"/>
              <a:t>на</a:t>
            </a:r>
            <a:r>
              <a:rPr sz="2800" spc="-80" dirty="0"/>
              <a:t> </a:t>
            </a:r>
            <a:r>
              <a:rPr sz="2800" spc="-10" dirty="0"/>
              <a:t>организацию</a:t>
            </a:r>
            <a:r>
              <a:rPr sz="2800" spc="-85" dirty="0"/>
              <a:t> </a:t>
            </a:r>
            <a:r>
              <a:rPr sz="2800" spc="-25" dirty="0"/>
              <a:t>аудиторий</a:t>
            </a:r>
            <a:r>
              <a:rPr sz="2800" spc="-100" dirty="0"/>
              <a:t> </a:t>
            </a:r>
            <a:r>
              <a:rPr sz="2800" dirty="0"/>
              <a:t>в</a:t>
            </a:r>
            <a:r>
              <a:rPr sz="2800" spc="-65" dirty="0"/>
              <a:t> </a:t>
            </a:r>
            <a:r>
              <a:rPr sz="2800" spc="-25" dirty="0"/>
              <a:t>ППЭ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2785998" y="2053843"/>
            <a:ext cx="3281045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30" dirty="0">
                <a:latin typeface="Calibri"/>
                <a:cs typeface="Calibri"/>
              </a:rPr>
              <a:t>Аудитории </a:t>
            </a:r>
            <a:r>
              <a:rPr sz="1600" spc="-20" dirty="0">
                <a:latin typeface="Calibri"/>
                <a:cs typeface="Calibri"/>
              </a:rPr>
              <a:t>проведения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устной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части </a:t>
            </a:r>
            <a:r>
              <a:rPr sz="1600" spc="-25" dirty="0">
                <a:latin typeface="Calibri"/>
                <a:cs typeface="Calibri"/>
              </a:rPr>
              <a:t>оборудуются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компьютерами </a:t>
            </a:r>
            <a:r>
              <a:rPr sz="1600" spc="-20" dirty="0">
                <a:latin typeface="Calibri"/>
                <a:cs typeface="Calibri"/>
              </a:rPr>
              <a:t>(ноутбуками)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с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установленным программным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обеспечением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и </a:t>
            </a:r>
            <a:r>
              <a:rPr sz="1600" spc="-20" dirty="0">
                <a:latin typeface="Calibri"/>
                <a:cs typeface="Calibri"/>
              </a:rPr>
              <a:t>подключенной</a:t>
            </a:r>
            <a:r>
              <a:rPr sz="1600" spc="-10" dirty="0">
                <a:latin typeface="Calibri"/>
                <a:cs typeface="Calibri"/>
              </a:rPr>
              <a:t> гарнитурой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(наушники </a:t>
            </a:r>
            <a:r>
              <a:rPr sz="1600" dirty="0">
                <a:latin typeface="Calibri"/>
                <a:cs typeface="Calibri"/>
              </a:rPr>
              <a:t>с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микрофоном)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85998" y="3774027"/>
            <a:ext cx="2451735" cy="53848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600" b="1" spc="-20" dirty="0">
                <a:solidFill>
                  <a:srgbClr val="FF0000"/>
                </a:solidFill>
                <a:latin typeface="Calibri"/>
                <a:cs typeface="Calibri"/>
              </a:rPr>
              <a:t>Использование</a:t>
            </a:r>
            <a:r>
              <a:rPr sz="1600" b="1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черновиков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не</a:t>
            </a:r>
            <a:r>
              <a:rPr sz="16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допускается!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50075" y="2035175"/>
            <a:ext cx="2495550" cy="2701925"/>
            <a:chOff x="450075" y="2035175"/>
            <a:chExt cx="2495550" cy="270192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58401" y="3719576"/>
              <a:ext cx="411867" cy="54000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0075" y="2035175"/>
              <a:ext cx="2495296" cy="144005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8245" y="3475113"/>
              <a:ext cx="1261986" cy="126198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46732" y="3871976"/>
              <a:ext cx="540004" cy="540004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64235" y="5451668"/>
            <a:ext cx="877897" cy="536492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6966899" y="3230143"/>
            <a:ext cx="680720" cy="731520"/>
            <a:chOff x="6966899" y="3230143"/>
            <a:chExt cx="680720" cy="73152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66899" y="3230143"/>
              <a:ext cx="411867" cy="57490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07301" y="3386353"/>
              <a:ext cx="540003" cy="574903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52236" y="2467174"/>
            <a:ext cx="676715" cy="524302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8304656" y="2420238"/>
            <a:ext cx="317436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30" dirty="0">
                <a:latin typeface="Calibri"/>
                <a:cs typeface="Calibri"/>
              </a:rPr>
              <a:t>Аудитории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проведения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письменной </a:t>
            </a:r>
            <a:r>
              <a:rPr sz="1600" b="1" dirty="0">
                <a:latin typeface="Calibri"/>
                <a:cs typeface="Calibri"/>
              </a:rPr>
              <a:t>части</a:t>
            </a:r>
            <a:r>
              <a:rPr sz="1600" b="1" spc="-6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оборудуются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средствами </a:t>
            </a:r>
            <a:r>
              <a:rPr sz="1600" spc="-20" dirty="0">
                <a:latin typeface="Calibri"/>
                <a:cs typeface="Calibri"/>
              </a:rPr>
              <a:t>воспроизведения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аудиозаписей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04656" y="3421760"/>
            <a:ext cx="9874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Черновики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69489" y="5318252"/>
            <a:ext cx="8550275" cy="10267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Calibri"/>
                <a:cs typeface="Calibri"/>
              </a:rPr>
              <a:t>Аудитории,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выделяемые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для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проведения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КЕГЭ,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оснащаются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компьютерной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техникой,</a:t>
            </a:r>
            <a:r>
              <a:rPr sz="1600" spc="-7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не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имеющей </a:t>
            </a:r>
            <a:r>
              <a:rPr sz="1600" dirty="0">
                <a:latin typeface="Calibri"/>
                <a:cs typeface="Calibri"/>
              </a:rPr>
              <a:t>доступа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к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сети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«Интернет»,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с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установленным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специализированным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программным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обеспечением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Calibri"/>
                <a:cs typeface="Calibri"/>
              </a:rPr>
              <a:t>Черновики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КЕГЭ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88998" y="4727829"/>
            <a:ext cx="1047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По</a:t>
            </a:r>
            <a:r>
              <a:rPr sz="2400" b="1" spc="-8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2E5496"/>
                </a:solidFill>
                <a:latin typeface="Calibri"/>
                <a:cs typeface="Calibri"/>
              </a:rPr>
              <a:t>КЕГЭ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400800" y="2064892"/>
            <a:ext cx="0" cy="2431415"/>
          </a:xfrm>
          <a:custGeom>
            <a:avLst/>
            <a:gdLst/>
            <a:ahLst/>
            <a:cxnLst/>
            <a:rect l="l" t="t" r="r" b="b"/>
            <a:pathLst>
              <a:path h="2431415">
                <a:moveTo>
                  <a:pt x="0" y="0"/>
                </a:moveTo>
                <a:lnTo>
                  <a:pt x="0" y="2430907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9280" y="1447266"/>
            <a:ext cx="11356975" cy="505650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00355" indent="-287655">
              <a:lnSpc>
                <a:spcPct val="100000"/>
              </a:lnSpc>
              <a:spcBef>
                <a:spcPts val="700"/>
              </a:spcBef>
              <a:buFont typeface="Arial MT"/>
              <a:buChar char="•"/>
              <a:tabLst>
                <a:tab pos="300355" algn="l"/>
              </a:tabLst>
            </a:pPr>
            <a:r>
              <a:rPr sz="2000" spc="-20" dirty="0">
                <a:latin typeface="Calibri"/>
                <a:cs typeface="Calibri"/>
              </a:rPr>
              <a:t>Руководитель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ППЭ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организаторы</a:t>
            </a:r>
            <a:endParaRPr sz="2000">
              <a:latin typeface="Calibri"/>
              <a:cs typeface="Calibri"/>
            </a:endParaRPr>
          </a:p>
          <a:p>
            <a:pPr marL="300355" indent="-2876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00355" algn="l"/>
              </a:tabLst>
            </a:pPr>
            <a:r>
              <a:rPr sz="2000" dirty="0">
                <a:latin typeface="Calibri"/>
                <a:cs typeface="Calibri"/>
              </a:rPr>
              <a:t>Члены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ГЭК</a:t>
            </a:r>
            <a:endParaRPr sz="2000">
              <a:latin typeface="Calibri"/>
              <a:cs typeface="Calibri"/>
            </a:endParaRPr>
          </a:p>
          <a:p>
            <a:pPr marL="300355" indent="-2876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00355" algn="l"/>
              </a:tabLst>
            </a:pPr>
            <a:r>
              <a:rPr sz="2000" spc="-20" dirty="0">
                <a:latin typeface="Calibri"/>
                <a:cs typeface="Calibri"/>
              </a:rPr>
              <a:t>Руководитель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образовательной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организации,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помещениях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которой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организован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ППЭ,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или</a:t>
            </a:r>
            <a:endParaRPr sz="2000">
              <a:latin typeface="Calibri"/>
              <a:cs typeface="Calibri"/>
            </a:endParaRPr>
          </a:p>
          <a:p>
            <a:pPr marL="300355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уполномоченное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им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лицо</a:t>
            </a:r>
            <a:endParaRPr sz="2000">
              <a:latin typeface="Calibri"/>
              <a:cs typeface="Calibri"/>
            </a:endParaRPr>
          </a:p>
          <a:p>
            <a:pPr marL="300355" indent="-2876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00355" algn="l"/>
              </a:tabLst>
            </a:pPr>
            <a:r>
              <a:rPr sz="2000" spc="-25" dirty="0">
                <a:latin typeface="Calibri"/>
                <a:cs typeface="Calibri"/>
              </a:rPr>
              <a:t>Технические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специалисты</a:t>
            </a:r>
            <a:endParaRPr sz="2000">
              <a:latin typeface="Calibri"/>
              <a:cs typeface="Calibri"/>
            </a:endParaRPr>
          </a:p>
          <a:p>
            <a:pPr marL="300355" indent="-2876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00355" algn="l"/>
              </a:tabLst>
            </a:pPr>
            <a:r>
              <a:rPr sz="2000" spc="-10" dirty="0">
                <a:latin typeface="Calibri"/>
                <a:cs typeface="Calibri"/>
              </a:rPr>
              <a:t>Медицинский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работник</a:t>
            </a:r>
            <a:endParaRPr sz="2000">
              <a:latin typeface="Calibri"/>
              <a:cs typeface="Calibri"/>
            </a:endParaRPr>
          </a:p>
          <a:p>
            <a:pPr marL="300355" marR="5080" indent="-28829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300355" algn="l"/>
              </a:tabLst>
            </a:pPr>
            <a:r>
              <a:rPr sz="2000" spc="-10" dirty="0">
                <a:latin typeface="Calibri"/>
                <a:cs typeface="Calibri"/>
              </a:rPr>
              <a:t>Ассистенты </a:t>
            </a:r>
            <a:r>
              <a:rPr sz="2000" dirty="0">
                <a:latin typeface="Calibri"/>
                <a:cs typeface="Calibri"/>
              </a:rPr>
              <a:t>для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участников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ограниченными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возможностями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здоровья,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детей-</a:t>
            </a:r>
            <a:r>
              <a:rPr sz="2000" spc="-10" dirty="0">
                <a:latin typeface="Calibri"/>
                <a:cs typeface="Calibri"/>
              </a:rPr>
              <a:t>инвалидов,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инвалидов </a:t>
            </a:r>
            <a:r>
              <a:rPr sz="2000" dirty="0">
                <a:latin typeface="Calibri"/>
                <a:cs typeface="Calibri"/>
              </a:rPr>
              <a:t>(при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необходимости)</a:t>
            </a:r>
            <a:endParaRPr sz="2000">
              <a:latin typeface="Calibri"/>
              <a:cs typeface="Calibri"/>
            </a:endParaRPr>
          </a:p>
          <a:p>
            <a:pPr marL="300355" indent="-2876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00355" algn="l"/>
              </a:tabLst>
            </a:pPr>
            <a:r>
              <a:rPr sz="2000" spc="-25" dirty="0">
                <a:latin typeface="Calibri"/>
                <a:cs typeface="Calibri"/>
              </a:rPr>
              <a:t>Работники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обеспечению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охраны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образовательных </a:t>
            </a:r>
            <a:r>
              <a:rPr sz="2000" spc="-10" dirty="0">
                <a:latin typeface="Calibri"/>
                <a:cs typeface="Calibri"/>
              </a:rPr>
              <a:t>организаций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55"/>
              </a:spcBef>
              <a:buFont typeface="Arial MT"/>
              <a:buChar char="•"/>
            </a:pPr>
            <a:endParaRPr sz="2000">
              <a:latin typeface="Calibri"/>
              <a:cs typeface="Calibri"/>
            </a:endParaRPr>
          </a:p>
          <a:p>
            <a:pPr marL="297180" marR="474345" indent="-285115" algn="just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00355" algn="l"/>
              </a:tabLst>
            </a:pPr>
            <a:r>
              <a:rPr sz="2000" spc="-20" dirty="0">
                <a:latin typeface="Calibri"/>
                <a:cs typeface="Calibri"/>
              </a:rPr>
              <a:t>Допуск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ППЭ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осуществляется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при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наличии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документов,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удостоверяющих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личность,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наличия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их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в 	</a:t>
            </a:r>
            <a:r>
              <a:rPr sz="2000" spc="-20" dirty="0">
                <a:latin typeface="Calibri"/>
                <a:cs typeface="Calibri"/>
              </a:rPr>
              <a:t>списке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распределения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работников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ППЭ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(форма</a:t>
            </a:r>
            <a:r>
              <a:rPr sz="2000" spc="3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ППЭ-</a:t>
            </a:r>
            <a:r>
              <a:rPr sz="2000" dirty="0">
                <a:latin typeface="Calibri"/>
                <a:cs typeface="Calibri"/>
              </a:rPr>
              <a:t>07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«Список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работников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ППЭ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общественных 	наблюдателей»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дату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экзамена</a:t>
            </a:r>
            <a:endParaRPr sz="2000">
              <a:latin typeface="Calibri"/>
              <a:cs typeface="Calibri"/>
            </a:endParaRPr>
          </a:p>
          <a:p>
            <a:pPr marL="213360" algn="just">
              <a:lnSpc>
                <a:spcPct val="100000"/>
              </a:lnSpc>
              <a:spcBef>
                <a:spcPts val="600"/>
              </a:spcBef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Покинувшие</a:t>
            </a:r>
            <a:r>
              <a:rPr sz="20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ППЭ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день</a:t>
            </a:r>
            <a:r>
              <a:rPr sz="20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проведения</a:t>
            </a:r>
            <a:r>
              <a:rPr sz="20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экзамена</a:t>
            </a:r>
            <a:r>
              <a:rPr sz="20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повторно</a:t>
            </a:r>
            <a:r>
              <a:rPr sz="20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ППЭ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указанный</a:t>
            </a:r>
            <a:r>
              <a:rPr sz="20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день</a:t>
            </a:r>
            <a:r>
              <a:rPr sz="20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не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допускаются!!!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11145" marR="5080" indent="-1634489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В</a:t>
            </a:r>
            <a:r>
              <a:rPr sz="2800" spc="-50" dirty="0"/>
              <a:t> </a:t>
            </a:r>
            <a:r>
              <a:rPr sz="2800" dirty="0"/>
              <a:t>день</a:t>
            </a:r>
            <a:r>
              <a:rPr sz="2800" spc="-90" dirty="0"/>
              <a:t> </a:t>
            </a:r>
            <a:r>
              <a:rPr sz="2800" spc="-10" dirty="0"/>
              <a:t>проведения</a:t>
            </a:r>
            <a:r>
              <a:rPr sz="2800" spc="-80" dirty="0"/>
              <a:t> </a:t>
            </a:r>
            <a:r>
              <a:rPr sz="2800" dirty="0"/>
              <a:t>экзамена</a:t>
            </a:r>
            <a:r>
              <a:rPr sz="2800" spc="-70" dirty="0"/>
              <a:t> </a:t>
            </a:r>
            <a:r>
              <a:rPr sz="2800" dirty="0"/>
              <a:t>в</a:t>
            </a:r>
            <a:r>
              <a:rPr sz="2800" spc="-80" dirty="0"/>
              <a:t> </a:t>
            </a:r>
            <a:r>
              <a:rPr sz="2800" dirty="0"/>
              <a:t>ППЭ</a:t>
            </a:r>
            <a:r>
              <a:rPr sz="2800" spc="-85" dirty="0"/>
              <a:t> </a:t>
            </a:r>
            <a:r>
              <a:rPr sz="2800" spc="-10" dirty="0"/>
              <a:t>присутствуют</a:t>
            </a:r>
            <a:r>
              <a:rPr sz="2800" spc="-95" dirty="0"/>
              <a:t> </a:t>
            </a:r>
            <a:r>
              <a:rPr sz="2800" spc="-10" dirty="0"/>
              <a:t>лица, </a:t>
            </a:r>
            <a:r>
              <a:rPr sz="2800" spc="-20" dirty="0"/>
              <a:t>привлекаемые</a:t>
            </a:r>
            <a:r>
              <a:rPr sz="2800" spc="-65" dirty="0"/>
              <a:t> </a:t>
            </a:r>
            <a:r>
              <a:rPr sz="2800" dirty="0"/>
              <a:t>к</a:t>
            </a:r>
            <a:r>
              <a:rPr sz="2800" spc="-65" dirty="0"/>
              <a:t> </a:t>
            </a:r>
            <a:r>
              <a:rPr sz="2800" spc="-10" dirty="0"/>
              <a:t>проведению</a:t>
            </a:r>
            <a:r>
              <a:rPr sz="2800" spc="-75" dirty="0"/>
              <a:t> </a:t>
            </a:r>
            <a:r>
              <a:rPr sz="2800" spc="-25" dirty="0"/>
              <a:t>ГИА</a:t>
            </a:r>
            <a:endParaRPr sz="2800"/>
          </a:p>
        </p:txBody>
      </p:sp>
      <p:grpSp>
        <p:nvGrpSpPr>
          <p:cNvPr id="4" name="object 4"/>
          <p:cNvGrpSpPr/>
          <p:nvPr/>
        </p:nvGrpSpPr>
        <p:grpSpPr>
          <a:xfrm>
            <a:off x="10324718" y="427481"/>
            <a:ext cx="1575435" cy="1840230"/>
            <a:chOff x="10324718" y="427481"/>
            <a:chExt cx="1575435" cy="18402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93194" y="427481"/>
              <a:ext cx="1206782" cy="16681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24718" y="1103274"/>
              <a:ext cx="914476" cy="1164437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598" y="5307838"/>
            <a:ext cx="720001" cy="72000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80067" y="396366"/>
            <a:ext cx="1390013" cy="16094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40791" y="1174470"/>
            <a:ext cx="8886190" cy="4629472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00"/>
              </a:spcBef>
              <a:buFont typeface="Arial MT"/>
              <a:buChar char="•"/>
              <a:tabLst>
                <a:tab pos="354965" algn="l"/>
              </a:tabLst>
            </a:pPr>
            <a:r>
              <a:rPr sz="2000" spc="-20" dirty="0">
                <a:latin typeface="Calibri"/>
                <a:cs typeface="Calibri"/>
              </a:rPr>
              <a:t>аккредитованные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общественные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наблюдатели;</a:t>
            </a:r>
            <a:endParaRPr sz="2000" dirty="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4965" algn="l"/>
              </a:tabLst>
            </a:pPr>
            <a:r>
              <a:rPr sz="2000" b="1" spc="-25" dirty="0">
                <a:latin typeface="Calibri"/>
                <a:cs typeface="Calibri"/>
              </a:rPr>
              <a:t>представители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средств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массовой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информации</a:t>
            </a:r>
            <a:r>
              <a:rPr sz="2000" spc="-10" dirty="0">
                <a:latin typeface="Calibri"/>
                <a:cs typeface="Calibri"/>
              </a:rPr>
              <a:t>;</a:t>
            </a:r>
            <a:endParaRPr sz="2000" dirty="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4965" algn="l"/>
              </a:tabLst>
            </a:pPr>
            <a:r>
              <a:rPr sz="2000" b="1" spc="-20" dirty="0">
                <a:latin typeface="Calibri"/>
                <a:cs typeface="Calibri"/>
              </a:rPr>
              <a:t>должностные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лица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Рособрнадзора,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иные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лица,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определенные</a:t>
            </a:r>
            <a:endParaRPr sz="2000" dirty="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Рособрнадзором;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60"/>
              </a:spcBef>
            </a:pPr>
            <a:endParaRPr sz="2000" dirty="0">
              <a:latin typeface="Calibri"/>
              <a:cs typeface="Calibri"/>
            </a:endParaRPr>
          </a:p>
          <a:p>
            <a:pPr marL="355600" marR="653415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Допуск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ППЭ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осуществляется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при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наличии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документов,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удостоверяющих личность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подтверждающих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их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полномочия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60"/>
              </a:spcBef>
              <a:buFont typeface="Arial MT"/>
              <a:buChar char="•"/>
            </a:pPr>
            <a:endParaRPr sz="2000" dirty="0">
              <a:latin typeface="Calibri"/>
              <a:cs typeface="Calibri"/>
            </a:endParaRPr>
          </a:p>
          <a:p>
            <a:pPr marL="355600" marR="9271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sz="2000" spc="-25" dirty="0">
                <a:latin typeface="Calibri"/>
                <a:cs typeface="Calibri"/>
              </a:rPr>
              <a:t>Представители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СМИ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присутствую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аудитории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проведения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экзамена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только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до </a:t>
            </a:r>
            <a:r>
              <a:rPr sz="2000" spc="-10" dirty="0">
                <a:latin typeface="Calibri"/>
                <a:cs typeface="Calibri"/>
              </a:rPr>
              <a:t>начала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печати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индивидуальных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комплектов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экзаменационными материалами</a:t>
            </a:r>
            <a:endParaRPr sz="2000" dirty="0">
              <a:latin typeface="Calibri"/>
              <a:cs typeface="Calibri"/>
            </a:endParaRPr>
          </a:p>
          <a:p>
            <a:pPr marL="1044575">
              <a:lnSpc>
                <a:spcPct val="100000"/>
              </a:lnSpc>
              <a:spcBef>
                <a:spcPts val="605"/>
              </a:spcBef>
            </a:pP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Общественный</a:t>
            </a:r>
            <a:r>
              <a:rPr sz="20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наблюдатель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осуществляет</a:t>
            </a:r>
            <a:r>
              <a:rPr sz="20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наблюдение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за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отсутствием</a:t>
            </a:r>
            <a:endParaRPr sz="2000" dirty="0">
              <a:latin typeface="Calibri"/>
              <a:cs typeface="Calibri"/>
            </a:endParaRPr>
          </a:p>
          <a:p>
            <a:pPr marL="2124710">
              <a:lnSpc>
                <a:spcPct val="100000"/>
              </a:lnSpc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20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ППЭ</a:t>
            </a:r>
            <a:r>
              <a:rPr sz="20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20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день</a:t>
            </a:r>
            <a:r>
              <a:rPr sz="20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экзамена</a:t>
            </a:r>
            <a:r>
              <a:rPr sz="20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посторонних</a:t>
            </a:r>
            <a:r>
              <a:rPr sz="2000" b="1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лиц!!!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44372" y="375030"/>
            <a:ext cx="79584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dirty="0">
                <a:solidFill>
                  <a:srgbClr val="000000"/>
                </a:solidFill>
                <a:latin typeface="Calibri"/>
                <a:cs typeface="Calibri"/>
              </a:rPr>
              <a:t>В</a:t>
            </a:r>
            <a:r>
              <a:rPr sz="2800" b="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b="0" dirty="0">
                <a:solidFill>
                  <a:srgbClr val="000000"/>
                </a:solidFill>
                <a:latin typeface="Calibri"/>
                <a:cs typeface="Calibri"/>
              </a:rPr>
              <a:t>месте</a:t>
            </a:r>
            <a:r>
              <a:rPr sz="2800" b="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b="0" spc="-10" dirty="0">
                <a:solidFill>
                  <a:srgbClr val="000000"/>
                </a:solidFill>
                <a:latin typeface="Calibri"/>
                <a:cs typeface="Calibri"/>
              </a:rPr>
              <a:t>проведения</a:t>
            </a:r>
            <a:r>
              <a:rPr sz="2800" b="0" spc="-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b="0" spc="-10" dirty="0">
                <a:solidFill>
                  <a:srgbClr val="000000"/>
                </a:solidFill>
                <a:latin typeface="Calibri"/>
                <a:cs typeface="Calibri"/>
              </a:rPr>
              <a:t>экзамена</a:t>
            </a:r>
            <a:r>
              <a:rPr sz="2800" b="0" spc="-1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b="0" dirty="0">
                <a:solidFill>
                  <a:srgbClr val="000000"/>
                </a:solidFill>
                <a:latin typeface="Calibri"/>
                <a:cs typeface="Calibri"/>
              </a:rPr>
              <a:t>могут</a:t>
            </a:r>
            <a:r>
              <a:rPr sz="2800" b="0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b="0" spc="-10" dirty="0">
                <a:solidFill>
                  <a:srgbClr val="000000"/>
                </a:solidFill>
                <a:latin typeface="Calibri"/>
                <a:cs typeface="Calibri"/>
              </a:rPr>
              <a:t>присутствовать: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134480" y="1066800"/>
            <a:ext cx="2599690" cy="1414780"/>
            <a:chOff x="8134480" y="1066800"/>
            <a:chExt cx="2599690" cy="141478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34480" y="1066800"/>
              <a:ext cx="907673" cy="125472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12123" y="1219212"/>
              <a:ext cx="2121535" cy="1261986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5488" y="3733736"/>
            <a:ext cx="719391" cy="71939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5488" y="4876800"/>
            <a:ext cx="719391" cy="71939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2891" y="1077848"/>
            <a:ext cx="10753090" cy="51373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21890">
              <a:lnSpc>
                <a:spcPct val="100000"/>
              </a:lnSpc>
              <a:spcBef>
                <a:spcPts val="100"/>
              </a:spcBef>
              <a:tabLst>
                <a:tab pos="1282065" algn="l"/>
              </a:tabLst>
            </a:pPr>
            <a:r>
              <a:rPr sz="2400" b="1" spc="-10" dirty="0">
                <a:latin typeface="Calibri"/>
                <a:cs typeface="Calibri"/>
              </a:rPr>
              <a:t>Разрешается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использовать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средства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связи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только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в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Штабе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ППЭ </a:t>
            </a:r>
            <a:r>
              <a:rPr sz="2400" b="1" dirty="0">
                <a:latin typeface="Calibri"/>
                <a:cs typeface="Calibri"/>
              </a:rPr>
              <a:t>и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только</a:t>
            </a:r>
            <a:r>
              <a:rPr sz="2400" b="1" dirty="0">
                <a:latin typeface="Calibri"/>
                <a:cs typeface="Calibri"/>
              </a:rPr>
              <a:t>	по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служебной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необходимости:</a:t>
            </a:r>
            <a:endParaRPr sz="2400" dirty="0">
              <a:latin typeface="Calibri"/>
              <a:cs typeface="Calibri"/>
            </a:endParaRPr>
          </a:p>
          <a:p>
            <a:pPr marL="356870" indent="-288290">
              <a:lnSpc>
                <a:spcPct val="100000"/>
              </a:lnSpc>
              <a:spcBef>
                <a:spcPts val="625"/>
              </a:spcBef>
              <a:buFont typeface="Arial MT"/>
              <a:buChar char="•"/>
              <a:tabLst>
                <a:tab pos="356870" algn="l"/>
              </a:tabLst>
            </a:pPr>
            <a:r>
              <a:rPr sz="2000" spc="-25" dirty="0">
                <a:latin typeface="Calibri"/>
                <a:cs typeface="Calibri"/>
              </a:rPr>
              <a:t>руководитель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ОО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или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уполномоченное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им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лицо;</a:t>
            </a:r>
            <a:endParaRPr sz="2000" dirty="0">
              <a:latin typeface="Calibri"/>
              <a:cs typeface="Calibri"/>
            </a:endParaRPr>
          </a:p>
          <a:p>
            <a:pPr marL="356870" indent="-28829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356870" algn="l"/>
              </a:tabLst>
            </a:pPr>
            <a:r>
              <a:rPr sz="2000" spc="-25" dirty="0">
                <a:latin typeface="Calibri"/>
                <a:cs typeface="Calibri"/>
              </a:rPr>
              <a:t>руководитель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ППЭ;</a:t>
            </a:r>
            <a:endParaRPr sz="2000" dirty="0">
              <a:latin typeface="Calibri"/>
              <a:cs typeface="Calibri"/>
            </a:endParaRPr>
          </a:p>
          <a:p>
            <a:pPr marL="356870" indent="-28829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sz="2000" dirty="0">
                <a:latin typeface="Calibri"/>
                <a:cs typeface="Calibri"/>
              </a:rPr>
              <a:t>члены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ГЭК:</a:t>
            </a:r>
            <a:endParaRPr sz="2000" dirty="0">
              <a:latin typeface="Calibri"/>
              <a:cs typeface="Calibri"/>
            </a:endParaRPr>
          </a:p>
          <a:p>
            <a:pPr marL="356870" indent="-28829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sz="2000" spc="-10" dirty="0">
                <a:latin typeface="Calibri"/>
                <a:cs typeface="Calibri"/>
              </a:rPr>
              <a:t>технические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специалисты;</a:t>
            </a:r>
            <a:endParaRPr sz="2000" dirty="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4965" algn="l"/>
              </a:tabLst>
            </a:pPr>
            <a:r>
              <a:rPr sz="2000" spc="-25" dirty="0">
                <a:latin typeface="Calibri"/>
                <a:cs typeface="Calibri"/>
              </a:rPr>
              <a:t>представители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средств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массовой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информации;</a:t>
            </a:r>
            <a:endParaRPr sz="2000" dirty="0">
              <a:latin typeface="Calibri"/>
              <a:cs typeface="Calibri"/>
            </a:endParaRPr>
          </a:p>
          <a:p>
            <a:pPr marL="354965" marR="3653154" indent="-34290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4965" algn="l"/>
              </a:tabLst>
            </a:pPr>
            <a:r>
              <a:rPr sz="2000" spc="-20" dirty="0">
                <a:latin typeface="Calibri"/>
                <a:cs typeface="Calibri"/>
              </a:rPr>
              <a:t>должностные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лица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Рособрнадзора,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иные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лица,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определенные Рособрнадзором;</a:t>
            </a:r>
            <a:endParaRPr sz="2000" dirty="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354965" algn="l"/>
              </a:tabLst>
            </a:pPr>
            <a:r>
              <a:rPr sz="2000" spc="-10" dirty="0" err="1">
                <a:latin typeface="Calibri"/>
                <a:cs typeface="Calibri"/>
              </a:rPr>
              <a:t>сотрудники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охраны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правопорядка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(или)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сотрудники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органов</a:t>
            </a:r>
            <a:r>
              <a:rPr sz="2000" spc="3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внутренних</a:t>
            </a:r>
            <a:endParaRPr sz="2000" dirty="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дел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(полиции).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55"/>
              </a:spcBef>
            </a:pPr>
            <a:endParaRPr sz="2000" dirty="0">
              <a:latin typeface="Calibri"/>
              <a:cs typeface="Calibri"/>
            </a:endParaRPr>
          </a:p>
          <a:p>
            <a:pPr marL="1212215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Организаторам,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медицинским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работникам,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экзаменаторам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собеседникам,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ассистентам</a:t>
            </a:r>
            <a:endParaRPr sz="2000" dirty="0">
              <a:latin typeface="Calibri"/>
              <a:cs typeface="Calibri"/>
            </a:endParaRPr>
          </a:p>
          <a:p>
            <a:pPr marL="1212215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запрещается</a:t>
            </a:r>
            <a:r>
              <a:rPr sz="20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иметь</a:t>
            </a:r>
            <a:r>
              <a:rPr sz="20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при</a:t>
            </a:r>
            <a:r>
              <a:rPr sz="20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себе</a:t>
            </a:r>
            <a:r>
              <a:rPr sz="20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средства</a:t>
            </a:r>
            <a:r>
              <a:rPr sz="20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связи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4780" y="375030"/>
            <a:ext cx="101834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Использование</a:t>
            </a:r>
            <a:r>
              <a:rPr sz="2800" spc="-35" dirty="0"/>
              <a:t> </a:t>
            </a:r>
            <a:r>
              <a:rPr sz="2800" dirty="0"/>
              <a:t>средств</a:t>
            </a:r>
            <a:r>
              <a:rPr sz="2800" spc="-90" dirty="0"/>
              <a:t> </a:t>
            </a:r>
            <a:r>
              <a:rPr sz="2800" dirty="0"/>
              <a:t>связи</a:t>
            </a:r>
            <a:r>
              <a:rPr sz="2800" spc="-65" dirty="0"/>
              <a:t> </a:t>
            </a:r>
            <a:r>
              <a:rPr sz="2800" dirty="0"/>
              <a:t>в</a:t>
            </a:r>
            <a:r>
              <a:rPr sz="2800" spc="-75" dirty="0"/>
              <a:t> </a:t>
            </a:r>
            <a:r>
              <a:rPr sz="2800" dirty="0"/>
              <a:t>день</a:t>
            </a:r>
            <a:r>
              <a:rPr sz="2800" spc="-80" dirty="0"/>
              <a:t> </a:t>
            </a:r>
            <a:r>
              <a:rPr sz="2800" spc="-10" dirty="0"/>
              <a:t>проведения</a:t>
            </a:r>
            <a:r>
              <a:rPr sz="2800" spc="-50" dirty="0"/>
              <a:t> </a:t>
            </a:r>
            <a:r>
              <a:rPr sz="2800" dirty="0"/>
              <a:t>экзамена</a:t>
            </a:r>
            <a:r>
              <a:rPr sz="2800" spc="-30" dirty="0"/>
              <a:t> </a:t>
            </a:r>
            <a:r>
              <a:rPr sz="2800" dirty="0"/>
              <a:t>в</a:t>
            </a:r>
            <a:r>
              <a:rPr sz="2800" spc="-80" dirty="0"/>
              <a:t> </a:t>
            </a:r>
            <a:r>
              <a:rPr sz="2800" spc="-25" dirty="0"/>
              <a:t>ППЭ</a:t>
            </a:r>
            <a:endParaRPr sz="2800"/>
          </a:p>
        </p:txBody>
      </p:sp>
      <p:grpSp>
        <p:nvGrpSpPr>
          <p:cNvPr id="4" name="object 4"/>
          <p:cNvGrpSpPr/>
          <p:nvPr/>
        </p:nvGrpSpPr>
        <p:grpSpPr>
          <a:xfrm>
            <a:off x="333120" y="5488980"/>
            <a:ext cx="1262380" cy="1262380"/>
            <a:chOff x="333120" y="5488980"/>
            <a:chExt cx="1262380" cy="12623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3120" y="5488980"/>
              <a:ext cx="1261986" cy="126198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4418" y="5760275"/>
              <a:ext cx="719391" cy="7193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424" rIns="0" bIns="0" rtlCol="0">
            <a:spAutoFit/>
          </a:bodyPr>
          <a:lstStyle/>
          <a:p>
            <a:pPr marL="152019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Организация</a:t>
            </a:r>
            <a:r>
              <a:rPr sz="2800" spc="-80" dirty="0"/>
              <a:t> </a:t>
            </a:r>
            <a:r>
              <a:rPr sz="2800" dirty="0"/>
              <a:t>допуска</a:t>
            </a:r>
            <a:r>
              <a:rPr sz="2800" spc="-80" dirty="0"/>
              <a:t> </a:t>
            </a:r>
            <a:r>
              <a:rPr sz="2800" spc="-10" dirty="0"/>
              <a:t>участников</a:t>
            </a:r>
            <a:r>
              <a:rPr sz="2800" spc="-85" dirty="0"/>
              <a:t> </a:t>
            </a:r>
            <a:r>
              <a:rPr sz="2800" dirty="0"/>
              <a:t>экзаменов</a:t>
            </a:r>
            <a:r>
              <a:rPr sz="2800" spc="-65" dirty="0"/>
              <a:t> </a:t>
            </a:r>
            <a:r>
              <a:rPr sz="2800" dirty="0"/>
              <a:t>в</a:t>
            </a:r>
            <a:r>
              <a:rPr sz="2800" spc="-90" dirty="0"/>
              <a:t> </a:t>
            </a:r>
            <a:r>
              <a:rPr sz="2800" spc="-25" dirty="0"/>
              <a:t>ППЭ</a:t>
            </a:r>
            <a:endParaRPr sz="2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9910" y="3730808"/>
            <a:ext cx="664524" cy="78035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866770" y="4739767"/>
            <a:ext cx="25114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Сопровождающий</a:t>
            </a:r>
            <a:r>
              <a:rPr sz="18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от</a:t>
            </a:r>
            <a:r>
              <a:rPr sz="1800" b="1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001F5F"/>
                </a:solidFill>
                <a:latin typeface="Calibri"/>
                <a:cs typeface="Calibri"/>
              </a:rPr>
              <a:t>ОО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4535" y="2762504"/>
            <a:ext cx="2978150" cy="746125"/>
          </a:xfrm>
          <a:prstGeom prst="rect">
            <a:avLst/>
          </a:prstGeom>
          <a:ln w="9525">
            <a:solidFill>
              <a:srgbClr val="F8CAA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39"/>
              </a:lnSpc>
            </a:pPr>
            <a:r>
              <a:rPr sz="1800" b="1" dirty="0">
                <a:solidFill>
                  <a:srgbClr val="C00000"/>
                </a:solidFill>
                <a:latin typeface="Calibri"/>
                <a:cs typeface="Calibri"/>
              </a:rPr>
              <a:t>Форма</a:t>
            </a:r>
            <a:r>
              <a:rPr sz="1800" b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Calibri"/>
                <a:cs typeface="Calibri"/>
              </a:rPr>
              <a:t>ППЭ-</a:t>
            </a:r>
            <a:r>
              <a:rPr sz="1800" b="1" spc="-25" dirty="0">
                <a:solidFill>
                  <a:srgbClr val="C00000"/>
                </a:solidFill>
                <a:latin typeface="Calibri"/>
                <a:cs typeface="Calibri"/>
              </a:rPr>
              <a:t>20</a:t>
            </a:r>
            <a:endParaRPr sz="1800">
              <a:latin typeface="Calibri"/>
              <a:cs typeface="Calibri"/>
            </a:endParaRPr>
          </a:p>
          <a:p>
            <a:pPr marL="227329" marR="219710" indent="-635" algn="ctr">
              <a:lnSpc>
                <a:spcPct val="100000"/>
              </a:lnSpc>
            </a:pPr>
            <a:r>
              <a:rPr sz="1800" b="1" dirty="0">
                <a:solidFill>
                  <a:srgbClr val="C00000"/>
                </a:solidFill>
                <a:latin typeface="Calibri"/>
                <a:cs typeface="Calibri"/>
              </a:rPr>
              <a:t>«Акт</a:t>
            </a:r>
            <a:r>
              <a:rPr sz="1800" b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alibri"/>
                <a:cs typeface="Calibri"/>
              </a:rPr>
              <a:t>об</a:t>
            </a:r>
            <a:r>
              <a:rPr sz="1800" b="1" spc="-10" dirty="0">
                <a:solidFill>
                  <a:srgbClr val="C00000"/>
                </a:solidFill>
                <a:latin typeface="Calibri"/>
                <a:cs typeface="Calibri"/>
              </a:rPr>
              <a:t> идентификации </a:t>
            </a:r>
            <a:r>
              <a:rPr sz="1800" b="1" dirty="0">
                <a:solidFill>
                  <a:srgbClr val="C00000"/>
                </a:solidFill>
                <a:latin typeface="Calibri"/>
                <a:cs typeface="Calibri"/>
              </a:rPr>
              <a:t>личности</a:t>
            </a:r>
            <a:r>
              <a:rPr sz="1800" b="1" spc="-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alibri"/>
                <a:cs typeface="Calibri"/>
              </a:rPr>
              <a:t>участника</a:t>
            </a:r>
            <a:r>
              <a:rPr sz="1800" b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Calibri"/>
                <a:cs typeface="Calibri"/>
              </a:rPr>
              <a:t>ГИА»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2801111"/>
            <a:ext cx="1603375" cy="175577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703323" y="5634634"/>
            <a:ext cx="25012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0" dirty="0">
                <a:solidFill>
                  <a:srgbClr val="C00000"/>
                </a:solidFill>
                <a:latin typeface="Calibri"/>
                <a:cs typeface="Calibri"/>
              </a:rPr>
              <a:t>ДОПУСКАЮТСЯ!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6939" y="1314450"/>
            <a:ext cx="4934585" cy="954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Выпускники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текущего</a:t>
            </a:r>
            <a:r>
              <a:rPr sz="1800" b="1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001F5F"/>
                </a:solidFill>
                <a:latin typeface="Calibri"/>
                <a:cs typeface="Calibri"/>
              </a:rPr>
              <a:t>года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95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отсутствует</a:t>
            </a:r>
            <a:r>
              <a:rPr sz="18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документ,</a:t>
            </a:r>
            <a:r>
              <a:rPr sz="18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удостоверяющий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личность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58678" y="2824886"/>
            <a:ext cx="700207" cy="916025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0556493" y="1391589"/>
            <a:ext cx="1143000" cy="1040765"/>
            <a:chOff x="10556493" y="1391589"/>
            <a:chExt cx="1143000" cy="104076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07928" y="1391589"/>
              <a:ext cx="1040206" cy="104020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56493" y="1509001"/>
              <a:ext cx="1143000" cy="848626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265" marR="229235" indent="-911860">
              <a:lnSpc>
                <a:spcPct val="100000"/>
              </a:lnSpc>
              <a:spcBef>
                <a:spcPts val="100"/>
              </a:spcBef>
            </a:pPr>
            <a:r>
              <a:rPr dirty="0"/>
              <a:t>отсутствует</a:t>
            </a:r>
            <a:r>
              <a:rPr spc="335" dirty="0"/>
              <a:t> </a:t>
            </a:r>
            <a:r>
              <a:rPr dirty="0"/>
              <a:t>в</a:t>
            </a:r>
            <a:r>
              <a:rPr spc="-35" dirty="0"/>
              <a:t> </a:t>
            </a:r>
            <a:r>
              <a:rPr dirty="0"/>
              <a:t>списках</a:t>
            </a:r>
            <a:r>
              <a:rPr spc="-40" dirty="0"/>
              <a:t> </a:t>
            </a:r>
            <a:r>
              <a:rPr spc="-10" dirty="0"/>
              <a:t>распределения </a:t>
            </a:r>
            <a:r>
              <a:rPr dirty="0"/>
              <a:t>участников</a:t>
            </a:r>
            <a:r>
              <a:rPr spc="-50" dirty="0"/>
              <a:t> </a:t>
            </a:r>
            <a:r>
              <a:rPr dirty="0"/>
              <a:t>в</a:t>
            </a:r>
            <a:r>
              <a:rPr spc="-30" dirty="0"/>
              <a:t> </a:t>
            </a:r>
            <a:r>
              <a:rPr spc="-25" dirty="0"/>
              <a:t>ППЭ</a:t>
            </a:r>
          </a:p>
          <a:p>
            <a:pPr>
              <a:lnSpc>
                <a:spcPct val="100000"/>
              </a:lnSpc>
              <a:spcBef>
                <a:spcPts val="775"/>
              </a:spcBef>
            </a:pPr>
            <a:endParaRPr spc="-25" dirty="0"/>
          </a:p>
          <a:p>
            <a:pPr marL="12700" marR="1321435">
              <a:lnSpc>
                <a:spcPct val="100000"/>
              </a:lnSpc>
            </a:pPr>
            <a:r>
              <a:rPr spc="-10" dirty="0">
                <a:solidFill>
                  <a:srgbClr val="FF0000"/>
                </a:solidFill>
              </a:rPr>
              <a:t>отсутствует</a:t>
            </a:r>
            <a:r>
              <a:rPr spc="-5" dirty="0">
                <a:solidFill>
                  <a:srgbClr val="FF0000"/>
                </a:solidFill>
              </a:rPr>
              <a:t> </a:t>
            </a:r>
            <a:r>
              <a:rPr spc="-10" dirty="0">
                <a:solidFill>
                  <a:srgbClr val="FF0000"/>
                </a:solidFill>
              </a:rPr>
              <a:t>документ, удостоверяющий</a:t>
            </a:r>
            <a:r>
              <a:rPr spc="-70" dirty="0">
                <a:solidFill>
                  <a:srgbClr val="FF0000"/>
                </a:solidFill>
              </a:rPr>
              <a:t> </a:t>
            </a:r>
            <a:r>
              <a:rPr spc="-10" dirty="0">
                <a:solidFill>
                  <a:srgbClr val="FF0000"/>
                </a:solidFill>
              </a:rPr>
              <a:t>личность</a:t>
            </a:r>
          </a:p>
          <a:p>
            <a:pPr marL="326390" indent="-213995" algn="just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326390" algn="l"/>
              </a:tabLst>
            </a:pPr>
            <a:r>
              <a:rPr b="0" dirty="0">
                <a:solidFill>
                  <a:srgbClr val="001F5F"/>
                </a:solidFill>
                <a:latin typeface="Calibri"/>
                <a:cs typeface="Calibri"/>
              </a:rPr>
              <a:t>Выпускники</a:t>
            </a:r>
            <a:r>
              <a:rPr b="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1F5F"/>
                </a:solidFill>
              </a:rPr>
              <a:t>прошлых</a:t>
            </a:r>
            <a:r>
              <a:rPr spc="-65" dirty="0">
                <a:solidFill>
                  <a:srgbClr val="001F5F"/>
                </a:solidFill>
              </a:rPr>
              <a:t> </a:t>
            </a:r>
            <a:r>
              <a:rPr spc="-25" dirty="0">
                <a:solidFill>
                  <a:srgbClr val="001F5F"/>
                </a:solidFill>
              </a:rPr>
              <a:t>лет</a:t>
            </a:r>
          </a:p>
          <a:p>
            <a:pPr marL="326390" marR="5080" indent="-213995" algn="just">
              <a:lnSpc>
                <a:spcPct val="100000"/>
              </a:lnSpc>
              <a:buFont typeface="Wingdings"/>
              <a:buChar char=""/>
              <a:tabLst>
                <a:tab pos="327660" algn="l"/>
                <a:tab pos="3112135" algn="l"/>
              </a:tabLst>
            </a:pPr>
            <a:r>
              <a:rPr b="0" dirty="0">
                <a:solidFill>
                  <a:srgbClr val="001F5F"/>
                </a:solidFill>
                <a:latin typeface="Calibri"/>
                <a:cs typeface="Calibri"/>
              </a:rPr>
              <a:t>Обучающиеся</a:t>
            </a:r>
            <a:r>
              <a:rPr b="0" spc="185" dirty="0">
                <a:solidFill>
                  <a:srgbClr val="001F5F"/>
                </a:solidFill>
                <a:latin typeface="Calibri"/>
                <a:cs typeface="Calibri"/>
              </a:rPr>
              <a:t>  </a:t>
            </a:r>
            <a:r>
              <a:rPr b="0" dirty="0">
                <a:solidFill>
                  <a:srgbClr val="001F5F"/>
                </a:solidFill>
                <a:latin typeface="Calibri"/>
                <a:cs typeface="Calibri"/>
              </a:rPr>
              <a:t>по</a:t>
            </a:r>
            <a:r>
              <a:rPr b="0" spc="180" dirty="0">
                <a:solidFill>
                  <a:srgbClr val="001F5F"/>
                </a:solidFill>
                <a:latin typeface="Calibri"/>
                <a:cs typeface="Calibri"/>
              </a:rPr>
              <a:t>  </a:t>
            </a:r>
            <a:r>
              <a:rPr b="0" spc="-10" dirty="0">
                <a:solidFill>
                  <a:srgbClr val="001F5F"/>
                </a:solidFill>
                <a:latin typeface="Calibri"/>
                <a:cs typeface="Calibri"/>
              </a:rPr>
              <a:t>образовательным 	программам</a:t>
            </a:r>
            <a:r>
              <a:rPr b="0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pc="-10" dirty="0">
                <a:solidFill>
                  <a:srgbClr val="001F5F"/>
                </a:solidFill>
              </a:rPr>
              <a:t>среднего 	</a:t>
            </a:r>
            <a:r>
              <a:rPr dirty="0">
                <a:solidFill>
                  <a:srgbClr val="001F5F"/>
                </a:solidFill>
              </a:rPr>
              <a:t>профессионального</a:t>
            </a:r>
            <a:r>
              <a:rPr spc="-100" dirty="0">
                <a:solidFill>
                  <a:srgbClr val="001F5F"/>
                </a:solidFill>
              </a:rPr>
              <a:t> </a:t>
            </a:r>
            <a:r>
              <a:rPr spc="-10" dirty="0">
                <a:solidFill>
                  <a:srgbClr val="001F5F"/>
                </a:solidFill>
              </a:rPr>
              <a:t>образования</a:t>
            </a:r>
          </a:p>
          <a:p>
            <a:pPr marL="326390" marR="5715" indent="-213995" algn="just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327660" algn="l"/>
              </a:tabLst>
            </a:pPr>
            <a:r>
              <a:rPr b="0" dirty="0">
                <a:solidFill>
                  <a:srgbClr val="001F5F"/>
                </a:solidFill>
                <a:latin typeface="Calibri"/>
                <a:cs typeface="Calibri"/>
              </a:rPr>
              <a:t>Обучающиеся,</a:t>
            </a:r>
            <a:r>
              <a:rPr b="0" spc="3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1F5F"/>
                </a:solidFill>
                <a:latin typeface="Calibri"/>
                <a:cs typeface="Calibri"/>
              </a:rPr>
              <a:t>получающие</a:t>
            </a:r>
            <a:r>
              <a:rPr b="0" spc="3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1F5F"/>
                </a:solidFill>
                <a:latin typeface="Calibri"/>
                <a:cs typeface="Calibri"/>
              </a:rPr>
              <a:t>среднее 	</a:t>
            </a:r>
            <a:r>
              <a:rPr b="0" dirty="0">
                <a:solidFill>
                  <a:srgbClr val="001F5F"/>
                </a:solidFill>
                <a:latin typeface="Calibri"/>
                <a:cs typeface="Calibri"/>
              </a:rPr>
              <a:t>общее</a:t>
            </a:r>
            <a:r>
              <a:rPr b="0" spc="4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1F5F"/>
                </a:solidFill>
                <a:latin typeface="Calibri"/>
                <a:cs typeface="Calibri"/>
              </a:rPr>
              <a:t>образование</a:t>
            </a:r>
            <a:r>
              <a:rPr b="0" spc="4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b="0" spc="4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001F5F"/>
                </a:solidFill>
              </a:rPr>
              <a:t>иностранных 	образовательных</a:t>
            </a:r>
            <a:r>
              <a:rPr spc="15" dirty="0">
                <a:solidFill>
                  <a:srgbClr val="001F5F"/>
                </a:solidFill>
              </a:rPr>
              <a:t> </a:t>
            </a:r>
            <a:r>
              <a:rPr spc="-10" dirty="0">
                <a:solidFill>
                  <a:srgbClr val="001F5F"/>
                </a:solidFill>
              </a:rPr>
              <a:t>организациях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7572502" y="5634634"/>
            <a:ext cx="32118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C00000"/>
                </a:solidFill>
                <a:latin typeface="Calibri"/>
                <a:cs typeface="Calibri"/>
              </a:rPr>
              <a:t>НЕ</a:t>
            </a:r>
            <a:r>
              <a:rPr sz="2800" b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b="1" spc="-25" dirty="0">
                <a:solidFill>
                  <a:srgbClr val="C00000"/>
                </a:solidFill>
                <a:latin typeface="Calibri"/>
                <a:cs typeface="Calibri"/>
              </a:rPr>
              <a:t>ДОПУСКАЮТСЯ!!!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5261813"/>
            <a:ext cx="1153899" cy="107420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88735" y="1435125"/>
            <a:ext cx="700207" cy="916025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6248400" y="2599689"/>
            <a:ext cx="0" cy="3547110"/>
          </a:xfrm>
          <a:custGeom>
            <a:avLst/>
            <a:gdLst/>
            <a:ahLst/>
            <a:cxnLst/>
            <a:rect l="l" t="t" r="r" b="b"/>
            <a:pathLst>
              <a:path h="3547110">
                <a:moveTo>
                  <a:pt x="0" y="0"/>
                </a:moveTo>
                <a:lnTo>
                  <a:pt x="0" y="354669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9262" y="5348230"/>
            <a:ext cx="11496045" cy="150976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213510" y="463677"/>
            <a:ext cx="989711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7720" marR="5080" indent="-795655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Общественный</a:t>
            </a:r>
            <a:r>
              <a:rPr sz="2400" b="1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40" dirty="0">
                <a:solidFill>
                  <a:srgbClr val="FF0000"/>
                </a:solidFill>
                <a:latin typeface="Calibri"/>
                <a:cs typeface="Calibri"/>
              </a:rPr>
              <a:t>наблюдатель</a:t>
            </a:r>
            <a:r>
              <a:rPr sz="2400" b="1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должен</a:t>
            </a:r>
            <a:r>
              <a:rPr sz="2400" b="1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знать,</a:t>
            </a:r>
            <a:r>
              <a:rPr sz="24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что</a:t>
            </a:r>
            <a:r>
              <a:rPr sz="24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участникам</a:t>
            </a:r>
            <a:r>
              <a:rPr sz="2400" b="1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разрешается</a:t>
            </a:r>
            <a:r>
              <a:rPr sz="2400" b="1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50" dirty="0">
                <a:solidFill>
                  <a:srgbClr val="FF0000"/>
                </a:solidFill>
                <a:latin typeface="Calibri"/>
                <a:cs typeface="Calibri"/>
              </a:rPr>
              <a:t>и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запрещается</a:t>
            </a:r>
            <a:r>
              <a:rPr sz="2400" b="1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брать</a:t>
            </a:r>
            <a:r>
              <a:rPr sz="24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с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собой</a:t>
            </a:r>
            <a:r>
              <a:rPr sz="24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2400" b="1" spc="10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FF0000"/>
                </a:solidFill>
                <a:latin typeface="Calibri"/>
                <a:cs typeface="Calibri"/>
              </a:rPr>
              <a:t>аудиторию</a:t>
            </a:r>
            <a:r>
              <a:rPr sz="24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проведения</a:t>
            </a:r>
            <a:r>
              <a:rPr sz="24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экзамена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11402" y="1886534"/>
            <a:ext cx="22434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solidFill>
                  <a:srgbClr val="006FC0"/>
                </a:solidFill>
              </a:rPr>
              <a:t>Разрешается:</a:t>
            </a:r>
            <a:endParaRPr sz="3000"/>
          </a:p>
        </p:txBody>
      </p:sp>
      <p:sp>
        <p:nvSpPr>
          <p:cNvPr id="5" name="object 5"/>
          <p:cNvSpPr txBox="1"/>
          <p:nvPr/>
        </p:nvSpPr>
        <p:spPr>
          <a:xfrm>
            <a:off x="1111402" y="2441799"/>
            <a:ext cx="4214495" cy="258635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000" spc="-30" dirty="0">
                <a:solidFill>
                  <a:srgbClr val="006FC0"/>
                </a:solidFill>
                <a:latin typeface="Wingdings"/>
                <a:cs typeface="Wingdings"/>
              </a:rPr>
              <a:t></a:t>
            </a:r>
            <a:r>
              <a:rPr sz="2000" spc="-30" dirty="0">
                <a:latin typeface="Calibri"/>
                <a:cs typeface="Calibri"/>
              </a:rPr>
              <a:t>ручку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(черная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гелевая)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spc="-40" dirty="0">
                <a:solidFill>
                  <a:srgbClr val="006FC0"/>
                </a:solidFill>
                <a:latin typeface="Wingdings"/>
                <a:cs typeface="Wingdings"/>
              </a:rPr>
              <a:t></a:t>
            </a:r>
            <a:r>
              <a:rPr sz="2000" spc="-40" dirty="0">
                <a:latin typeface="Calibri"/>
                <a:cs typeface="Calibri"/>
              </a:rPr>
              <a:t>документ,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удостоверяющий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личность</a:t>
            </a:r>
            <a:endParaRPr sz="2000">
              <a:latin typeface="Calibri"/>
              <a:cs typeface="Calibri"/>
            </a:endParaRPr>
          </a:p>
          <a:p>
            <a:pPr marL="179705" marR="1744980" indent="-167640">
              <a:lnSpc>
                <a:spcPct val="120000"/>
              </a:lnSpc>
            </a:pPr>
            <a:r>
              <a:rPr sz="2000" spc="-30" dirty="0">
                <a:solidFill>
                  <a:srgbClr val="006FC0"/>
                </a:solidFill>
                <a:latin typeface="Wingdings"/>
                <a:cs typeface="Wingdings"/>
              </a:rPr>
              <a:t></a:t>
            </a:r>
            <a:r>
              <a:rPr sz="2000" spc="-30" dirty="0">
                <a:latin typeface="Calibri"/>
                <a:cs typeface="Calibri"/>
              </a:rPr>
              <a:t>лекарства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питание </a:t>
            </a:r>
            <a:r>
              <a:rPr sz="2000" dirty="0">
                <a:latin typeface="Calibri"/>
                <a:cs typeface="Calibri"/>
              </a:rPr>
              <a:t>(при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необходимости)</a:t>
            </a:r>
            <a:endParaRPr sz="2000">
              <a:latin typeface="Calibri"/>
              <a:cs typeface="Calibri"/>
            </a:endParaRPr>
          </a:p>
          <a:p>
            <a:pPr marL="192405" marR="170815" indent="-180340">
              <a:lnSpc>
                <a:spcPts val="2880"/>
              </a:lnSpc>
              <a:spcBef>
                <a:spcPts val="175"/>
              </a:spcBef>
            </a:pPr>
            <a:r>
              <a:rPr sz="2000" spc="-25" dirty="0">
                <a:solidFill>
                  <a:srgbClr val="006FC0"/>
                </a:solidFill>
                <a:latin typeface="Wingdings"/>
                <a:cs typeface="Wingdings"/>
              </a:rPr>
              <a:t></a:t>
            </a:r>
            <a:r>
              <a:rPr sz="2000" spc="-25" dirty="0">
                <a:latin typeface="Calibri"/>
                <a:cs typeface="Calibri"/>
              </a:rPr>
              <a:t>специальные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технические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средства </a:t>
            </a:r>
            <a:r>
              <a:rPr sz="2000" dirty="0">
                <a:latin typeface="Calibri"/>
                <a:cs typeface="Calibri"/>
              </a:rPr>
              <a:t>(для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участников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ОВЗ,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детей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–</a:t>
            </a:r>
            <a:endParaRPr sz="2000">
              <a:latin typeface="Calibri"/>
              <a:cs typeface="Calibri"/>
            </a:endParaRPr>
          </a:p>
          <a:p>
            <a:pPr marL="192405">
              <a:lnSpc>
                <a:spcPct val="100000"/>
              </a:lnSpc>
              <a:spcBef>
                <a:spcPts val="309"/>
              </a:spcBef>
            </a:pPr>
            <a:r>
              <a:rPr sz="2000" dirty="0">
                <a:latin typeface="Calibri"/>
                <a:cs typeface="Calibri"/>
              </a:rPr>
              <a:t>инвалидов,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инвалидов)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44004" y="2026411"/>
            <a:ext cx="2207895" cy="1113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50" dirty="0">
                <a:solidFill>
                  <a:srgbClr val="FF0000"/>
                </a:solidFill>
                <a:latin typeface="Calibri"/>
                <a:cs typeface="Calibri"/>
              </a:rPr>
              <a:t>Запрещается:</a:t>
            </a:r>
            <a:endParaRPr sz="3000">
              <a:latin typeface="Calibri"/>
              <a:cs typeface="Calibri"/>
            </a:endParaRPr>
          </a:p>
          <a:p>
            <a:pPr marL="12700" marR="207010">
              <a:lnSpc>
                <a:spcPts val="2500"/>
              </a:lnSpc>
              <a:spcBef>
                <a:spcPts val="60"/>
              </a:spcBef>
              <a:tabLst>
                <a:tab pos="1336675" algn="l"/>
              </a:tabLst>
            </a:pPr>
            <a:r>
              <a:rPr sz="2000" spc="-10" dirty="0">
                <a:latin typeface="Calibri"/>
                <a:cs typeface="Calibri"/>
              </a:rPr>
              <a:t>средства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связи, видеоаппаратуру,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97314" y="2491232"/>
            <a:ext cx="6064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фото,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44004" y="3125165"/>
            <a:ext cx="3056255" cy="6483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84655" algn="l"/>
              </a:tabLst>
            </a:pPr>
            <a:r>
              <a:rPr sz="2000" spc="-10" dirty="0">
                <a:latin typeface="Calibri"/>
                <a:cs typeface="Calibri"/>
              </a:rPr>
              <a:t>материалы,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письменные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66445" algn="l"/>
                <a:tab pos="1903730" algn="l"/>
              </a:tabLst>
            </a:pPr>
            <a:r>
              <a:rPr sz="2000" spc="-20" dirty="0">
                <a:latin typeface="Calibri"/>
                <a:cs typeface="Calibri"/>
              </a:rPr>
              <a:t>иные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средства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хранения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202926" y="2491232"/>
            <a:ext cx="1423035" cy="159956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 indent="250190" algn="just">
              <a:lnSpc>
                <a:spcPct val="104000"/>
              </a:lnSpc>
              <a:spcBef>
                <a:spcPts val="5"/>
              </a:spcBef>
            </a:pPr>
            <a:r>
              <a:rPr sz="2000" dirty="0">
                <a:latin typeface="Calibri"/>
                <a:cs typeface="Calibri"/>
              </a:rPr>
              <a:t>аудио</a:t>
            </a:r>
            <a:r>
              <a:rPr sz="2000" spc="480" dirty="0">
                <a:latin typeface="Calibri"/>
                <a:cs typeface="Calibri"/>
              </a:rPr>
              <a:t>   </a:t>
            </a:r>
            <a:r>
              <a:rPr sz="2000" spc="-50" dirty="0">
                <a:latin typeface="Calibri"/>
                <a:cs typeface="Calibri"/>
              </a:rPr>
              <a:t>и </a:t>
            </a:r>
            <a:r>
              <a:rPr sz="2000" spc="-10" dirty="0">
                <a:latin typeface="Calibri"/>
                <a:cs typeface="Calibri"/>
              </a:rPr>
              <a:t>справочные </a:t>
            </a:r>
            <a:r>
              <a:rPr sz="2000" dirty="0">
                <a:latin typeface="Calibri"/>
                <a:cs typeface="Calibri"/>
              </a:rPr>
              <a:t>заметки</a:t>
            </a:r>
            <a:r>
              <a:rPr sz="2000" spc="330" dirty="0">
                <a:latin typeface="Calibri"/>
                <a:cs typeface="Calibri"/>
              </a:rPr>
              <a:t>  </a:t>
            </a:r>
            <a:r>
              <a:rPr sz="2000" spc="-50" dirty="0">
                <a:latin typeface="Calibri"/>
                <a:cs typeface="Calibri"/>
              </a:rPr>
              <a:t>и</a:t>
            </a:r>
            <a:r>
              <a:rPr sz="2000" spc="5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275" dirty="0">
                <a:latin typeface="Calibri"/>
                <a:cs typeface="Calibri"/>
              </a:rPr>
              <a:t>  </a:t>
            </a:r>
            <a:r>
              <a:rPr sz="2000" spc="-10" dirty="0">
                <a:latin typeface="Calibri"/>
                <a:cs typeface="Calibri"/>
              </a:rPr>
              <a:t>передачи собственные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44004" y="3759453"/>
            <a:ext cx="4480560" cy="648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alibri"/>
                <a:cs typeface="Calibri"/>
              </a:rPr>
              <a:t>информации,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08530" algn="l"/>
                <a:tab pos="2616835" algn="l"/>
                <a:tab pos="3446779" algn="l"/>
              </a:tabLst>
            </a:pPr>
            <a:r>
              <a:rPr sz="2000" spc="-10" dirty="0">
                <a:latin typeface="Calibri"/>
                <a:cs typeface="Calibri"/>
              </a:rPr>
              <a:t>орфографические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и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0" dirty="0">
                <a:latin typeface="Calibri"/>
                <a:cs typeface="Calibri"/>
              </a:rPr>
              <a:t>(или)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толковые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07526" y="4393133"/>
            <a:ext cx="271653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30935" algn="l"/>
              </a:tabLst>
            </a:pPr>
            <a:r>
              <a:rPr sz="2000" spc="-10" dirty="0">
                <a:latin typeface="Calibri"/>
                <a:cs typeface="Calibri"/>
              </a:rPr>
              <a:t>тексты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литературного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44004" y="4393133"/>
            <a:ext cx="1188720" cy="648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словари,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alibri"/>
                <a:cs typeface="Calibri"/>
              </a:rPr>
              <a:t>материала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97662" rIns="0" bIns="0" rtlCol="0">
            <a:spAutoFit/>
          </a:bodyPr>
          <a:lstStyle/>
          <a:p>
            <a:pPr marL="1220470">
              <a:lnSpc>
                <a:spcPct val="100000"/>
              </a:lnSpc>
              <a:spcBef>
                <a:spcPts val="100"/>
              </a:spcBef>
            </a:pPr>
            <a:r>
              <a:rPr sz="2400" spc="-10" dirty="0"/>
              <a:t>Разрешенные</a:t>
            </a:r>
            <a:r>
              <a:rPr sz="2400" spc="-65" dirty="0"/>
              <a:t> </a:t>
            </a:r>
            <a:r>
              <a:rPr sz="2400" dirty="0"/>
              <a:t>к</a:t>
            </a:r>
            <a:r>
              <a:rPr sz="2400" spc="-40" dirty="0"/>
              <a:t> </a:t>
            </a:r>
            <a:r>
              <a:rPr sz="2400" spc="-10" dirty="0"/>
              <a:t>использованию</a:t>
            </a:r>
            <a:r>
              <a:rPr sz="2400" spc="-75" dirty="0"/>
              <a:t> </a:t>
            </a:r>
            <a:r>
              <a:rPr sz="2400" spc="-10" dirty="0"/>
              <a:t>средства</a:t>
            </a:r>
            <a:r>
              <a:rPr sz="2400" spc="-70" dirty="0"/>
              <a:t> </a:t>
            </a:r>
            <a:r>
              <a:rPr sz="2400" spc="-10" dirty="0"/>
              <a:t>обучения</a:t>
            </a:r>
            <a:r>
              <a:rPr sz="2400" spc="-65" dirty="0"/>
              <a:t> </a:t>
            </a:r>
            <a:r>
              <a:rPr sz="2400" dirty="0"/>
              <a:t>и</a:t>
            </a:r>
            <a:r>
              <a:rPr sz="2400" spc="-45" dirty="0"/>
              <a:t> </a:t>
            </a:r>
            <a:r>
              <a:rPr sz="2400" spc="-10" dirty="0"/>
              <a:t>воспитания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5400" y="1371600"/>
            <a:ext cx="9448800" cy="487692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336673" y="1737357"/>
            <a:ext cx="2640965" cy="1112520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755"/>
              </a:spcBef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Биология</a:t>
            </a:r>
            <a:endParaRPr sz="2000" dirty="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  <a:spcBef>
                <a:spcPts val="665"/>
              </a:spcBef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География</a:t>
            </a:r>
            <a:endParaRPr sz="20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55"/>
              </a:spcBef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Непрограммируемый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калькулятор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52792" y="1878352"/>
            <a:ext cx="2058670" cy="1093889"/>
          </a:xfrm>
          <a:prstGeom prst="rect">
            <a:avLst/>
          </a:prstGeom>
        </p:spPr>
        <p:txBody>
          <a:bodyPr vert="horz" wrap="square" lIns="0" tIns="14859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170"/>
              </a:spcBef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Литература</a:t>
            </a:r>
            <a:endParaRPr sz="20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60"/>
              </a:spcBef>
            </a:pPr>
            <a:r>
              <a:rPr sz="1400" spc="-10" dirty="0" err="1">
                <a:solidFill>
                  <a:srgbClr val="FFFFFF"/>
                </a:solidFill>
                <a:latin typeface="Calibri"/>
                <a:cs typeface="Calibri"/>
              </a:rPr>
              <a:t>Орфографический</a:t>
            </a:r>
            <a:r>
              <a:rPr sz="14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словарь</a:t>
            </a:r>
            <a:endParaRPr lang="ru-RU" sz="1400" spc="-10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60"/>
              </a:spcBef>
            </a:pPr>
            <a:r>
              <a:rPr lang="ru-RU" sz="1400" spc="-10" dirty="0" smtClean="0">
                <a:solidFill>
                  <a:srgbClr val="FFFFFF"/>
                </a:solidFill>
                <a:latin typeface="Calibri"/>
                <a:cs typeface="Calibri"/>
              </a:rPr>
              <a:t>(предоставляется ППЭ)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11832" y="5062631"/>
            <a:ext cx="3891915" cy="61912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40"/>
              </a:spcBef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Линейка,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не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содержащая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справочной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информации</a:t>
            </a:r>
            <a:endParaRPr sz="14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350"/>
              </a:spcBef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Математика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72961" y="4114390"/>
            <a:ext cx="4419600" cy="776495"/>
          </a:xfrm>
          <a:prstGeom prst="rect">
            <a:avLst/>
          </a:prstGeom>
        </p:spPr>
        <p:txBody>
          <a:bodyPr vert="horz" wrap="square" lIns="0" tIns="14922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175"/>
              </a:spcBef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Химия</a:t>
            </a:r>
            <a:endParaRPr sz="20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55"/>
              </a:spcBef>
            </a:pPr>
            <a:r>
              <a:rPr sz="1400" spc="-10" dirty="0" err="1">
                <a:solidFill>
                  <a:srgbClr val="FFFFFF"/>
                </a:solidFill>
                <a:latin typeface="Calibri"/>
                <a:cs typeface="Calibri"/>
              </a:rPr>
              <a:t>Непрограммируемый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калькулятор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92651" y="3674490"/>
            <a:ext cx="8216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alibri"/>
                <a:cs typeface="Calibri"/>
              </a:rPr>
              <a:t>Физика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01200" y="3982339"/>
            <a:ext cx="914400" cy="914400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524000" y="2554477"/>
            <a:ext cx="8915400" cy="2399030"/>
            <a:chOff x="1524000" y="2554477"/>
            <a:chExt cx="8915400" cy="239903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25000" y="2554477"/>
              <a:ext cx="914400" cy="9144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24000" y="4038600"/>
              <a:ext cx="914400" cy="9144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0" y="2964052"/>
              <a:ext cx="914400" cy="9144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76600" y="3421252"/>
              <a:ext cx="914400" cy="9144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73320" y="3387725"/>
              <a:ext cx="914400" cy="9144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" y="231393"/>
            <a:ext cx="11887200" cy="6490970"/>
            <a:chOff x="152400" y="231393"/>
            <a:chExt cx="11887200" cy="6490970"/>
          </a:xfrm>
        </p:grpSpPr>
        <p:sp>
          <p:nvSpPr>
            <p:cNvPr id="3" name="object 3"/>
            <p:cNvSpPr/>
            <p:nvPr/>
          </p:nvSpPr>
          <p:spPr>
            <a:xfrm>
              <a:off x="2734945" y="654443"/>
              <a:ext cx="4940935" cy="776605"/>
            </a:xfrm>
            <a:custGeom>
              <a:avLst/>
              <a:gdLst/>
              <a:ahLst/>
              <a:cxnLst/>
              <a:rect l="l" t="t" r="r" b="b"/>
              <a:pathLst>
                <a:path w="4940934" h="776605">
                  <a:moveTo>
                    <a:pt x="0" y="776592"/>
                  </a:moveTo>
                  <a:lnTo>
                    <a:pt x="4940427" y="776592"/>
                  </a:lnTo>
                  <a:lnTo>
                    <a:pt x="4940427" y="0"/>
                  </a:lnTo>
                  <a:lnTo>
                    <a:pt x="0" y="0"/>
                  </a:lnTo>
                  <a:lnTo>
                    <a:pt x="0" y="776592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2400" y="648068"/>
              <a:ext cx="2582545" cy="800100"/>
            </a:xfrm>
            <a:custGeom>
              <a:avLst/>
              <a:gdLst/>
              <a:ahLst/>
              <a:cxnLst/>
              <a:rect l="l" t="t" r="r" b="b"/>
              <a:pathLst>
                <a:path w="2582545" h="800100">
                  <a:moveTo>
                    <a:pt x="2582545" y="0"/>
                  </a:moveTo>
                  <a:lnTo>
                    <a:pt x="0" y="0"/>
                  </a:lnTo>
                  <a:lnTo>
                    <a:pt x="0" y="799731"/>
                  </a:lnTo>
                  <a:lnTo>
                    <a:pt x="2582545" y="799731"/>
                  </a:lnTo>
                  <a:lnTo>
                    <a:pt x="2582545" y="0"/>
                  </a:lnTo>
                  <a:close/>
                </a:path>
              </a:pathLst>
            </a:custGeom>
            <a:solidFill>
              <a:srgbClr val="FFE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675371" y="231393"/>
              <a:ext cx="4364355" cy="1613535"/>
            </a:xfrm>
            <a:custGeom>
              <a:avLst/>
              <a:gdLst/>
              <a:ahLst/>
              <a:cxnLst/>
              <a:rect l="l" t="t" r="r" b="b"/>
              <a:pathLst>
                <a:path w="4364355" h="1613535">
                  <a:moveTo>
                    <a:pt x="3557651" y="0"/>
                  </a:moveTo>
                  <a:lnTo>
                    <a:pt x="3557651" y="403351"/>
                  </a:lnTo>
                  <a:lnTo>
                    <a:pt x="0" y="403351"/>
                  </a:lnTo>
                  <a:lnTo>
                    <a:pt x="0" y="1209928"/>
                  </a:lnTo>
                  <a:lnTo>
                    <a:pt x="3557651" y="1209928"/>
                  </a:lnTo>
                  <a:lnTo>
                    <a:pt x="3557651" y="1613280"/>
                  </a:lnTo>
                  <a:lnTo>
                    <a:pt x="4364228" y="806703"/>
                  </a:lnTo>
                  <a:lnTo>
                    <a:pt x="355765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76144" y="1431035"/>
              <a:ext cx="4999990" cy="5274945"/>
            </a:xfrm>
            <a:custGeom>
              <a:avLst/>
              <a:gdLst/>
              <a:ahLst/>
              <a:cxnLst/>
              <a:rect l="l" t="t" r="r" b="b"/>
              <a:pathLst>
                <a:path w="4999990" h="5274945">
                  <a:moveTo>
                    <a:pt x="4999735" y="0"/>
                  </a:moveTo>
                  <a:lnTo>
                    <a:pt x="0" y="0"/>
                  </a:lnTo>
                  <a:lnTo>
                    <a:pt x="0" y="5274564"/>
                  </a:lnTo>
                  <a:lnTo>
                    <a:pt x="4999735" y="5274564"/>
                  </a:lnTo>
                  <a:lnTo>
                    <a:pt x="4999735" y="0"/>
                  </a:lnTo>
                  <a:close/>
                </a:path>
              </a:pathLst>
            </a:custGeom>
            <a:solidFill>
              <a:srgbClr val="FFE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2400" y="1447736"/>
              <a:ext cx="2582545" cy="5274945"/>
            </a:xfrm>
            <a:custGeom>
              <a:avLst/>
              <a:gdLst/>
              <a:ahLst/>
              <a:cxnLst/>
              <a:rect l="l" t="t" r="r" b="b"/>
              <a:pathLst>
                <a:path w="2582545" h="5274945">
                  <a:moveTo>
                    <a:pt x="2582545" y="0"/>
                  </a:moveTo>
                  <a:lnTo>
                    <a:pt x="0" y="0"/>
                  </a:lnTo>
                  <a:lnTo>
                    <a:pt x="0" y="5274564"/>
                  </a:lnTo>
                  <a:lnTo>
                    <a:pt x="2582545" y="5274564"/>
                  </a:lnTo>
                  <a:lnTo>
                    <a:pt x="2582545" y="0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058657" y="2958465"/>
            <a:ext cx="355028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объявляют</a:t>
            </a:r>
            <a:r>
              <a:rPr sz="1200" b="1" spc="-5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участникам</a:t>
            </a:r>
            <a:r>
              <a:rPr sz="1200" b="1" spc="-2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экзамена</a:t>
            </a:r>
            <a:r>
              <a:rPr sz="1200" b="1" spc="-5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за</a:t>
            </a:r>
            <a:r>
              <a:rPr sz="1200" b="1" spc="-5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1A1A1A"/>
                </a:solidFill>
                <a:latin typeface="Arial"/>
                <a:cs typeface="Arial"/>
              </a:rPr>
              <a:t>30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минут</a:t>
            </a:r>
            <a:r>
              <a:rPr sz="1200" b="1" spc="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и</a:t>
            </a:r>
            <a:r>
              <a:rPr sz="1200" b="1" spc="-3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за</a:t>
            </a:r>
            <a:r>
              <a:rPr sz="1200" b="1" spc="-4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5</a:t>
            </a:r>
            <a:r>
              <a:rPr sz="1200" b="1" spc="-4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минут</a:t>
            </a:r>
            <a:r>
              <a:rPr sz="1200" b="1" spc="2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до</a:t>
            </a:r>
            <a:r>
              <a:rPr sz="1200" b="1" spc="-2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окончания</a:t>
            </a:r>
            <a:r>
              <a:rPr sz="1200" b="1" spc="-1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экзамена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о</a:t>
            </a:r>
            <a:r>
              <a:rPr sz="1200" b="1" spc="-2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скором</a:t>
            </a:r>
            <a:r>
              <a:rPr sz="1200" b="1" spc="-3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завершении</a:t>
            </a:r>
            <a:r>
              <a:rPr sz="1200" b="1" spc="-4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экзамена</a:t>
            </a:r>
            <a:r>
              <a:rPr sz="1200" b="1" spc="-4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1A1A1A"/>
                </a:solidFill>
                <a:latin typeface="Arial"/>
                <a:cs typeface="Arial"/>
              </a:rPr>
              <a:t>и </a:t>
            </a: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напоминают</a:t>
            </a:r>
            <a:r>
              <a:rPr sz="1200" b="1" spc="-1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о</a:t>
            </a:r>
            <a:r>
              <a:rPr sz="1200" b="1" spc="-2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необходимости</a:t>
            </a:r>
            <a:r>
              <a:rPr sz="1200" b="1" spc="-4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перенести ответы</a:t>
            </a:r>
            <a:r>
              <a:rPr sz="1200" b="1" spc="-2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из</a:t>
            </a:r>
            <a:r>
              <a:rPr sz="1200" b="1" spc="-2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черновиков и</a:t>
            </a:r>
            <a:r>
              <a:rPr sz="1200" b="1" spc="-4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КИМ</a:t>
            </a:r>
            <a:r>
              <a:rPr sz="1200" b="1" spc="-2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в</a:t>
            </a:r>
            <a:r>
              <a:rPr sz="1200" b="1" spc="-3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бланки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1A1A1A"/>
              </a:buClr>
              <a:buFont typeface="Arial MT"/>
              <a:buChar char="•"/>
            </a:pPr>
            <a:endParaRPr sz="1200">
              <a:latin typeface="Arial"/>
              <a:cs typeface="Arial"/>
            </a:endParaRPr>
          </a:p>
          <a:p>
            <a:pPr marL="299085" marR="15875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объявляют</a:t>
            </a:r>
            <a:r>
              <a:rPr sz="1200" b="1" spc="-2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в</a:t>
            </a:r>
            <a:r>
              <a:rPr sz="1200" b="1" spc="-3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центре </a:t>
            </a: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видимости видеонаблюдения</a:t>
            </a:r>
            <a:r>
              <a:rPr sz="1200" b="1" spc="-2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об</a:t>
            </a:r>
            <a:r>
              <a:rPr sz="1200" b="1" spc="-1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окончании выполнения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экзаменационной</a:t>
            </a:r>
            <a:r>
              <a:rPr sz="1200" b="1" spc="-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работы</a:t>
            </a:r>
            <a:r>
              <a:rPr sz="1200" b="1" spc="-2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1A1A1A"/>
                </a:solidFill>
                <a:latin typeface="Arial"/>
                <a:cs typeface="Arial"/>
              </a:rPr>
              <a:t>и </a:t>
            </a: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своевременным</a:t>
            </a:r>
            <a:r>
              <a:rPr sz="1200" b="1" spc="1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прекращением выполнения</a:t>
            </a:r>
            <a:r>
              <a:rPr sz="1200" b="1" spc="-3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1A1A"/>
                </a:solidFill>
                <a:latin typeface="Arial"/>
                <a:cs typeface="Arial"/>
              </a:rPr>
              <a:t>участниками</a:t>
            </a:r>
            <a:r>
              <a:rPr sz="1200" b="1" spc="-2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экзамена экзаменационной</a:t>
            </a:r>
            <a:r>
              <a:rPr sz="1200" b="1" spc="2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1A1A1A"/>
                </a:solidFill>
                <a:latin typeface="Arial"/>
                <a:cs typeface="Arial"/>
              </a:rPr>
              <a:t>работы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523746" y="71374"/>
            <a:ext cx="538162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10" dirty="0"/>
              <a:t>Организация</a:t>
            </a:r>
            <a:r>
              <a:rPr sz="2600" spc="-75" dirty="0"/>
              <a:t> </a:t>
            </a:r>
            <a:r>
              <a:rPr sz="2600" dirty="0"/>
              <a:t>и</a:t>
            </a:r>
            <a:r>
              <a:rPr sz="2600" spc="-10" dirty="0"/>
              <a:t> </a:t>
            </a:r>
            <a:r>
              <a:rPr sz="2600" spc="-25" dirty="0"/>
              <a:t>проведение</a:t>
            </a:r>
            <a:r>
              <a:rPr sz="2600" spc="-40" dirty="0"/>
              <a:t> </a:t>
            </a:r>
            <a:r>
              <a:rPr sz="2600" spc="-10" dirty="0"/>
              <a:t>экзамена</a:t>
            </a:r>
            <a:endParaRPr sz="2600"/>
          </a:p>
        </p:txBody>
      </p:sp>
      <p:sp>
        <p:nvSpPr>
          <p:cNvPr id="10" name="object 10"/>
          <p:cNvSpPr txBox="1"/>
          <p:nvPr/>
        </p:nvSpPr>
        <p:spPr>
          <a:xfrm>
            <a:off x="4475734" y="1985517"/>
            <a:ext cx="22910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5" dirty="0">
                <a:latin typeface="Calibri"/>
                <a:cs typeface="Calibri"/>
              </a:rPr>
              <a:t>Организаторы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в</a:t>
            </a:r>
            <a:r>
              <a:rPr sz="1600" b="1" spc="-85" dirty="0">
                <a:latin typeface="Calibri"/>
                <a:cs typeface="Calibri"/>
              </a:rPr>
              <a:t> </a:t>
            </a:r>
            <a:r>
              <a:rPr sz="1600" b="1" spc="-50" dirty="0">
                <a:latin typeface="Calibri"/>
                <a:cs typeface="Calibri"/>
              </a:rPr>
              <a:t>аудитории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2359" y="1672555"/>
            <a:ext cx="7216775" cy="470027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400" b="1" dirty="0">
                <a:latin typeface="Calibri"/>
                <a:cs typeface="Calibri"/>
              </a:rPr>
              <a:t>В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9.50</a:t>
            </a:r>
            <a:endParaRPr sz="1400" dirty="0">
              <a:latin typeface="Calibri"/>
              <a:cs typeface="Calibri"/>
            </a:endParaRPr>
          </a:p>
          <a:p>
            <a:pPr marL="12700" marR="51181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Calibri"/>
                <a:cs typeface="Calibri"/>
              </a:rPr>
              <a:t>организаторы</a:t>
            </a:r>
            <a:r>
              <a:rPr sz="1400" b="1" dirty="0">
                <a:latin typeface="Calibri"/>
                <a:cs typeface="Calibri"/>
              </a:rPr>
              <a:t> в</a:t>
            </a:r>
            <a:r>
              <a:rPr sz="1400" b="1" spc="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аудитории проводят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первую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часть</a:t>
            </a:r>
            <a:endParaRPr sz="1400" dirty="0">
              <a:latin typeface="Calibri"/>
              <a:cs typeface="Calibri"/>
            </a:endParaRPr>
          </a:p>
          <a:p>
            <a:pPr marL="12700" marR="4982845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инструктажа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для </a:t>
            </a:r>
            <a:r>
              <a:rPr sz="1400" b="1" spc="-10" dirty="0">
                <a:latin typeface="Calibri"/>
                <a:cs typeface="Calibri"/>
              </a:rPr>
              <a:t>участников </a:t>
            </a:r>
            <a:r>
              <a:rPr sz="1400" b="1" dirty="0">
                <a:latin typeface="Calibri"/>
                <a:cs typeface="Calibri"/>
              </a:rPr>
              <a:t>экзаменов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в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аудиториях</a:t>
            </a:r>
            <a:endParaRPr sz="1400" dirty="0">
              <a:latin typeface="Calibri"/>
              <a:cs typeface="Calibri"/>
            </a:endParaRPr>
          </a:p>
          <a:p>
            <a:pPr marL="2929255" indent="-171450">
              <a:lnSpc>
                <a:spcPts val="1325"/>
              </a:lnSpc>
              <a:buFont typeface="Arial MT"/>
              <a:buChar char="•"/>
              <a:tabLst>
                <a:tab pos="2929255" algn="l"/>
              </a:tabLst>
            </a:pPr>
            <a:r>
              <a:rPr sz="1400" b="1" spc="-60" dirty="0">
                <a:latin typeface="Calibri"/>
                <a:cs typeface="Calibri"/>
              </a:rPr>
              <a:t>проводят</a:t>
            </a:r>
            <a:r>
              <a:rPr sz="1400" b="1" spc="-114" dirty="0">
                <a:latin typeface="Calibri"/>
                <a:cs typeface="Calibri"/>
              </a:rPr>
              <a:t> </a:t>
            </a:r>
            <a:r>
              <a:rPr sz="1400" b="1" spc="-55" dirty="0">
                <a:latin typeface="Calibri"/>
                <a:cs typeface="Calibri"/>
              </a:rPr>
              <a:t>вторую</a:t>
            </a:r>
            <a:r>
              <a:rPr sz="1400" b="1" spc="-120" dirty="0">
                <a:latin typeface="Calibri"/>
                <a:cs typeface="Calibri"/>
              </a:rPr>
              <a:t> </a:t>
            </a:r>
            <a:r>
              <a:rPr sz="1400" b="1" spc="-40" dirty="0">
                <a:latin typeface="Calibri"/>
                <a:cs typeface="Calibri"/>
              </a:rPr>
              <a:t>часть</a:t>
            </a:r>
            <a:r>
              <a:rPr sz="1400" b="1" spc="-90" dirty="0">
                <a:latin typeface="Calibri"/>
                <a:cs typeface="Calibri"/>
              </a:rPr>
              <a:t> </a:t>
            </a:r>
            <a:r>
              <a:rPr sz="1400" b="1" spc="-30" dirty="0">
                <a:latin typeface="Calibri"/>
                <a:cs typeface="Calibri"/>
              </a:rPr>
              <a:t>инструктажадля</a:t>
            </a:r>
            <a:r>
              <a:rPr sz="1400" b="1" spc="26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участников</a:t>
            </a:r>
            <a:endParaRPr sz="1400" dirty="0">
              <a:latin typeface="Calibri"/>
              <a:cs typeface="Calibri"/>
            </a:endParaRPr>
          </a:p>
          <a:p>
            <a:pPr marL="2929255" marR="54610" indent="-171450">
              <a:lnSpc>
                <a:spcPct val="100000"/>
              </a:lnSpc>
              <a:spcBef>
                <a:spcPts val="1680"/>
              </a:spcBef>
              <a:buFont typeface="Arial MT"/>
              <a:buChar char="•"/>
              <a:tabLst>
                <a:tab pos="2930525" algn="l"/>
              </a:tabLst>
            </a:pPr>
            <a:r>
              <a:rPr sz="1400" b="1" spc="-55" dirty="0">
                <a:latin typeface="Calibri"/>
                <a:cs typeface="Calibri"/>
              </a:rPr>
              <a:t>проверяют</a:t>
            </a:r>
            <a:r>
              <a:rPr sz="1400" b="1" spc="-105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качество</a:t>
            </a:r>
            <a:r>
              <a:rPr sz="1400" b="1" spc="-105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печати</a:t>
            </a:r>
            <a:r>
              <a:rPr sz="1400" b="1" spc="-110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ЭМ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spc="-60" dirty="0">
                <a:latin typeface="Calibri"/>
                <a:cs typeface="Calibri"/>
              </a:rPr>
              <a:t>каждого</a:t>
            </a:r>
            <a:r>
              <a:rPr sz="1400" b="1" spc="-110" dirty="0">
                <a:latin typeface="Calibri"/>
                <a:cs typeface="Calibri"/>
              </a:rPr>
              <a:t> </a:t>
            </a:r>
            <a:r>
              <a:rPr sz="1400" b="1" spc="-40" dirty="0">
                <a:latin typeface="Calibri"/>
                <a:cs typeface="Calibri"/>
              </a:rPr>
              <a:t>индивидуального 	</a:t>
            </a:r>
            <a:r>
              <a:rPr sz="1400" b="1" spc="-55" dirty="0">
                <a:latin typeface="Calibri"/>
                <a:cs typeface="Calibri"/>
              </a:rPr>
              <a:t>комплекта</a:t>
            </a:r>
            <a:r>
              <a:rPr sz="1400" b="1" spc="-105" dirty="0">
                <a:latin typeface="Calibri"/>
                <a:cs typeface="Calibri"/>
              </a:rPr>
              <a:t> </a:t>
            </a:r>
            <a:r>
              <a:rPr sz="1400" b="1" spc="-30" dirty="0">
                <a:latin typeface="Calibri"/>
                <a:cs typeface="Calibri"/>
              </a:rPr>
              <a:t>по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55" dirty="0">
                <a:latin typeface="Calibri"/>
                <a:cs typeface="Calibri"/>
              </a:rPr>
              <a:t>качеству</a:t>
            </a:r>
            <a:r>
              <a:rPr sz="1400" b="1" spc="-95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печати</a:t>
            </a:r>
            <a:r>
              <a:rPr sz="1400" b="1" spc="-105" dirty="0">
                <a:latin typeface="Calibri"/>
                <a:cs typeface="Calibri"/>
              </a:rPr>
              <a:t> </a:t>
            </a:r>
            <a:r>
              <a:rPr sz="1400" b="1" spc="-60" dirty="0">
                <a:latin typeface="Calibri"/>
                <a:cs typeface="Calibri"/>
              </a:rPr>
              <a:t>только</a:t>
            </a:r>
            <a:r>
              <a:rPr sz="1400" b="1" spc="-90" dirty="0">
                <a:latin typeface="Calibri"/>
                <a:cs typeface="Calibri"/>
              </a:rPr>
              <a:t> </a:t>
            </a:r>
            <a:r>
              <a:rPr sz="1400" b="1" spc="-60" dirty="0">
                <a:latin typeface="Calibri"/>
                <a:cs typeface="Calibri"/>
              </a:rPr>
              <a:t>контрольного</a:t>
            </a:r>
            <a:r>
              <a:rPr sz="1400" b="1" spc="-8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листа</a:t>
            </a:r>
            <a:endParaRPr sz="1400" dirty="0">
              <a:latin typeface="Calibri"/>
              <a:cs typeface="Calibri"/>
            </a:endParaRPr>
          </a:p>
          <a:p>
            <a:pPr marL="2929255" marR="5080" indent="-171450">
              <a:lnSpc>
                <a:spcPct val="100000"/>
              </a:lnSpc>
              <a:spcBef>
                <a:spcPts val="1685"/>
              </a:spcBef>
              <a:buFont typeface="Arial MT"/>
              <a:buChar char="•"/>
              <a:tabLst>
                <a:tab pos="2930525" algn="l"/>
              </a:tabLst>
            </a:pPr>
            <a:r>
              <a:rPr sz="1400" b="1" spc="-50" dirty="0">
                <a:latin typeface="Calibri"/>
                <a:cs typeface="Calibri"/>
              </a:rPr>
              <a:t>выдают</a:t>
            </a:r>
            <a:r>
              <a:rPr sz="1400" b="1" spc="-80" dirty="0">
                <a:latin typeface="Calibri"/>
                <a:cs typeface="Calibri"/>
              </a:rPr>
              <a:t> </a:t>
            </a:r>
            <a:r>
              <a:rPr sz="1400" b="1" spc="-60" dirty="0">
                <a:latin typeface="Calibri"/>
                <a:cs typeface="Calibri"/>
              </a:rPr>
              <a:t>индивидуальные</a:t>
            </a:r>
            <a:r>
              <a:rPr sz="1400" b="1" spc="-75" dirty="0">
                <a:latin typeface="Calibri"/>
                <a:cs typeface="Calibri"/>
              </a:rPr>
              <a:t> </a:t>
            </a:r>
            <a:r>
              <a:rPr sz="1400" b="1" spc="-55" dirty="0">
                <a:latin typeface="Calibri"/>
                <a:cs typeface="Calibri"/>
              </a:rPr>
              <a:t>комплекты</a:t>
            </a:r>
            <a:r>
              <a:rPr sz="1400" b="1" spc="-80" dirty="0">
                <a:latin typeface="Calibri"/>
                <a:cs typeface="Calibri"/>
              </a:rPr>
              <a:t> </a:t>
            </a:r>
            <a:r>
              <a:rPr sz="1400" b="1" spc="-60" dirty="0">
                <a:latin typeface="Calibri"/>
                <a:cs typeface="Calibri"/>
              </a:rPr>
              <a:t>каждому</a:t>
            </a:r>
            <a:r>
              <a:rPr sz="1400" b="1" spc="-80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участнику</a:t>
            </a:r>
            <a:r>
              <a:rPr sz="1400" b="1" spc="-80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в 	</a:t>
            </a:r>
            <a:r>
              <a:rPr sz="1400" b="1" spc="-60" dirty="0">
                <a:latin typeface="Calibri"/>
                <a:cs typeface="Calibri"/>
              </a:rPr>
              <a:t>произвольном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порядке</a:t>
            </a:r>
            <a:endParaRPr sz="1400" dirty="0">
              <a:latin typeface="Calibri"/>
              <a:cs typeface="Calibri"/>
            </a:endParaRPr>
          </a:p>
          <a:p>
            <a:pPr marL="2929255" indent="-171450">
              <a:lnSpc>
                <a:spcPct val="100000"/>
              </a:lnSpc>
              <a:spcBef>
                <a:spcPts val="1680"/>
              </a:spcBef>
              <a:buFont typeface="Arial MT"/>
              <a:buChar char="•"/>
              <a:tabLst>
                <a:tab pos="2929255" algn="l"/>
              </a:tabLst>
            </a:pPr>
            <a:r>
              <a:rPr sz="1400" b="1" spc="-55" dirty="0">
                <a:latin typeface="Calibri"/>
                <a:cs typeface="Calibri"/>
              </a:rPr>
              <a:t>проверяют</a:t>
            </a:r>
            <a:r>
              <a:rPr sz="1400" b="1" spc="-100" dirty="0">
                <a:latin typeface="Calibri"/>
                <a:cs typeface="Calibri"/>
              </a:rPr>
              <a:t> </a:t>
            </a:r>
            <a:r>
              <a:rPr sz="1400" b="1" spc="-55" dirty="0">
                <a:latin typeface="Calibri"/>
                <a:cs typeface="Calibri"/>
              </a:rPr>
              <a:t>комплектность</a:t>
            </a:r>
            <a:r>
              <a:rPr sz="1400" b="1" spc="-10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и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spc="-55" dirty="0">
                <a:latin typeface="Calibri"/>
                <a:cs typeface="Calibri"/>
              </a:rPr>
              <a:t>качество</a:t>
            </a:r>
            <a:r>
              <a:rPr sz="1400" b="1" spc="-9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печати</a:t>
            </a:r>
            <a:endParaRPr sz="1400" dirty="0">
              <a:latin typeface="Calibri"/>
              <a:cs typeface="Calibri"/>
            </a:endParaRPr>
          </a:p>
          <a:p>
            <a:pPr marL="2930525">
              <a:lnSpc>
                <a:spcPct val="100000"/>
              </a:lnSpc>
            </a:pPr>
            <a:r>
              <a:rPr sz="1400" b="1" spc="-55" dirty="0">
                <a:latin typeface="Calibri"/>
                <a:cs typeface="Calibri"/>
              </a:rPr>
              <a:t>индивидуальных</a:t>
            </a:r>
            <a:r>
              <a:rPr sz="1400" b="1" spc="-8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комплектов</a:t>
            </a:r>
            <a:endParaRPr sz="1400" dirty="0">
              <a:latin typeface="Calibri"/>
              <a:cs typeface="Calibri"/>
            </a:endParaRPr>
          </a:p>
          <a:p>
            <a:pPr marL="2929255" marR="104775" indent="-171450">
              <a:lnSpc>
                <a:spcPct val="100000"/>
              </a:lnSpc>
              <a:spcBef>
                <a:spcPts val="1680"/>
              </a:spcBef>
              <a:buFont typeface="Arial MT"/>
              <a:buChar char="•"/>
              <a:tabLst>
                <a:tab pos="2930525" algn="l"/>
              </a:tabLst>
            </a:pPr>
            <a:r>
              <a:rPr sz="1400" b="1" spc="-60" dirty="0">
                <a:latin typeface="Calibri"/>
                <a:cs typeface="Calibri"/>
              </a:rPr>
              <a:t>объявляют</a:t>
            </a:r>
            <a:r>
              <a:rPr sz="1400" b="1" spc="-120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начало</a:t>
            </a:r>
            <a:r>
              <a:rPr sz="1400" b="1" spc="-120" dirty="0">
                <a:latin typeface="Calibri"/>
                <a:cs typeface="Calibri"/>
              </a:rPr>
              <a:t> </a:t>
            </a:r>
            <a:r>
              <a:rPr sz="1400" b="1" spc="-35" dirty="0">
                <a:latin typeface="Calibri"/>
                <a:cs typeface="Calibri"/>
              </a:rPr>
              <a:t>экзамена</a:t>
            </a:r>
            <a:r>
              <a:rPr sz="1400" b="1" spc="160" dirty="0">
                <a:latin typeface="Calibri"/>
                <a:cs typeface="Calibri"/>
              </a:rPr>
              <a:t> </a:t>
            </a:r>
            <a:r>
              <a:rPr sz="1400" b="1" spc="-45" dirty="0">
                <a:latin typeface="Calibri"/>
                <a:cs typeface="Calibri"/>
              </a:rPr>
              <a:t>после</a:t>
            </a:r>
            <a:r>
              <a:rPr sz="1400" b="1" spc="-1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заполнение 	</a:t>
            </a:r>
            <a:r>
              <a:rPr sz="1400" b="1" spc="-55" dirty="0">
                <a:latin typeface="Calibri"/>
                <a:cs typeface="Calibri"/>
              </a:rPr>
              <a:t>участниками</a:t>
            </a:r>
            <a:r>
              <a:rPr sz="1400" b="1" spc="-85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экзамена</a:t>
            </a:r>
            <a:r>
              <a:rPr sz="1400" b="1" spc="-90" dirty="0">
                <a:latin typeface="Calibri"/>
                <a:cs typeface="Calibri"/>
              </a:rPr>
              <a:t> </a:t>
            </a:r>
            <a:r>
              <a:rPr sz="1400" b="1" spc="-55" dirty="0">
                <a:latin typeface="Calibri"/>
                <a:cs typeface="Calibri"/>
              </a:rPr>
              <a:t>регистрационных</a:t>
            </a:r>
            <a:r>
              <a:rPr sz="1400" b="1" spc="-95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полей</a:t>
            </a:r>
            <a:r>
              <a:rPr sz="1400" b="1" spc="-105" dirty="0">
                <a:latin typeface="Calibri"/>
                <a:cs typeface="Calibri"/>
              </a:rPr>
              <a:t> </a:t>
            </a:r>
            <a:r>
              <a:rPr sz="1400" b="1" spc="-55" dirty="0">
                <a:latin typeface="Calibri"/>
                <a:cs typeface="Calibri"/>
              </a:rPr>
              <a:t>бланков</a:t>
            </a:r>
            <a:r>
              <a:rPr sz="1400" b="1" spc="-95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и 	проверки</a:t>
            </a:r>
            <a:r>
              <a:rPr sz="1400" b="1" spc="-110" dirty="0">
                <a:latin typeface="Calibri"/>
                <a:cs typeface="Calibri"/>
              </a:rPr>
              <a:t> </a:t>
            </a:r>
            <a:r>
              <a:rPr sz="1400" b="1" spc="-30" dirty="0">
                <a:latin typeface="Calibri"/>
                <a:cs typeface="Calibri"/>
              </a:rPr>
              <a:t>их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spc="-60" dirty="0">
                <a:latin typeface="Calibri"/>
                <a:cs typeface="Calibri"/>
              </a:rPr>
              <a:t>заполнения</a:t>
            </a:r>
            <a:r>
              <a:rPr sz="1400" b="1" spc="-85" dirty="0">
                <a:latin typeface="Calibri"/>
                <a:cs typeface="Calibri"/>
              </a:rPr>
              <a:t> </a:t>
            </a:r>
            <a:r>
              <a:rPr sz="1400" b="1" spc="-60" dirty="0">
                <a:latin typeface="Calibri"/>
                <a:cs typeface="Calibri"/>
              </a:rPr>
              <a:t>организаторами</a:t>
            </a:r>
            <a:r>
              <a:rPr sz="1400" b="1" spc="-9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в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аудитории</a:t>
            </a:r>
            <a:endParaRPr sz="1400" dirty="0">
              <a:latin typeface="Calibri"/>
              <a:cs typeface="Calibri"/>
            </a:endParaRPr>
          </a:p>
          <a:p>
            <a:pPr marL="2929255" indent="-171450">
              <a:lnSpc>
                <a:spcPct val="100000"/>
              </a:lnSpc>
              <a:spcBef>
                <a:spcPts val="1685"/>
              </a:spcBef>
              <a:buFont typeface="Arial MT"/>
              <a:buChar char="•"/>
              <a:tabLst>
                <a:tab pos="2929255" algn="l"/>
              </a:tabLst>
            </a:pPr>
            <a:r>
              <a:rPr sz="1400" b="1" spc="-55" dirty="0">
                <a:latin typeface="Calibri"/>
                <a:cs typeface="Calibri"/>
              </a:rPr>
              <a:t>записывают</a:t>
            </a:r>
            <a:r>
              <a:rPr sz="1400" b="1" spc="-105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время</a:t>
            </a:r>
            <a:r>
              <a:rPr sz="1400" b="1" spc="-85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начала</a:t>
            </a:r>
            <a:r>
              <a:rPr sz="1400" b="1" spc="-110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экзамена</a:t>
            </a:r>
            <a:r>
              <a:rPr sz="1400" b="1" spc="-110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на</a:t>
            </a:r>
            <a:r>
              <a:rPr sz="1400" b="1" spc="-7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доске</a:t>
            </a:r>
            <a:endParaRPr sz="1400" dirty="0">
              <a:latin typeface="Calibri"/>
              <a:cs typeface="Calibri"/>
            </a:endParaRPr>
          </a:p>
          <a:p>
            <a:pPr marL="2930525">
              <a:lnSpc>
                <a:spcPct val="100000"/>
              </a:lnSpc>
            </a:pPr>
            <a:r>
              <a:rPr sz="1400" b="1" spc="-60" dirty="0">
                <a:latin typeface="Calibri"/>
                <a:cs typeface="Calibri"/>
              </a:rPr>
              <a:t>(информационном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стенде)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62527" y="878204"/>
            <a:ext cx="2218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C00000"/>
                </a:solidFill>
                <a:latin typeface="Calibri"/>
                <a:cs typeface="Calibri"/>
              </a:rPr>
              <a:t>Проведение</a:t>
            </a:r>
            <a:r>
              <a:rPr sz="18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alibri"/>
                <a:cs typeface="Calibri"/>
              </a:rPr>
              <a:t>экзамена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1479" y="1600974"/>
            <a:ext cx="1079995" cy="1079995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319531" y="672465"/>
            <a:ext cx="2347469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9.00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вход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участников</a:t>
            </a:r>
            <a:r>
              <a:rPr sz="18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ru-RU" sz="1800" b="1" spc="-30" dirty="0" smtClean="0">
                <a:solidFill>
                  <a:srgbClr val="FF0000"/>
                </a:solidFill>
                <a:latin typeface="Calibri"/>
                <a:cs typeface="Calibri"/>
              </a:rPr>
              <a:t>ППЭ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541766" y="887984"/>
            <a:ext cx="2220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C00000"/>
                </a:solidFill>
                <a:latin typeface="Calibri"/>
                <a:cs typeface="Calibri"/>
              </a:rPr>
              <a:t>Завершение</a:t>
            </a:r>
            <a:r>
              <a:rPr sz="1800" b="1" spc="-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alibri"/>
                <a:cs typeface="Calibri"/>
              </a:rPr>
              <a:t>экзамена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97662" rIns="0" bIns="0" rtlCol="0">
            <a:spAutoFit/>
          </a:bodyPr>
          <a:lstStyle/>
          <a:p>
            <a:pPr marL="3432175">
              <a:lnSpc>
                <a:spcPct val="100000"/>
              </a:lnSpc>
              <a:spcBef>
                <a:spcPts val="100"/>
              </a:spcBef>
            </a:pPr>
            <a:r>
              <a:rPr sz="2400" spc="-25" dirty="0"/>
              <a:t>Продолжительность </a:t>
            </a:r>
            <a:r>
              <a:rPr sz="2400" spc="-10" dirty="0"/>
              <a:t>экзаменов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6251" y="1106932"/>
            <a:ext cx="10228084" cy="135508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52245" y="1535048"/>
            <a:ext cx="2775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часа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55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минут</a:t>
            </a:r>
            <a:r>
              <a:rPr sz="1800" spc="3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(235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минут)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33522" y="1784730"/>
            <a:ext cx="8400923" cy="135509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089910" y="2213228"/>
            <a:ext cx="2724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часа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30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минут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(210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минут)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65852" y="2452116"/>
            <a:ext cx="6259068" cy="135509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222240" y="2880740"/>
            <a:ext cx="2724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часа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10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минут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(190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минут)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03210" y="3107563"/>
            <a:ext cx="4020312" cy="135508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460106" y="3536442"/>
            <a:ext cx="179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часа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(180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минут)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544811" y="3776345"/>
            <a:ext cx="1885314" cy="1355090"/>
          </a:xfrm>
          <a:custGeom>
            <a:avLst/>
            <a:gdLst/>
            <a:ahLst/>
            <a:cxnLst/>
            <a:rect l="l" t="t" r="r" b="b"/>
            <a:pathLst>
              <a:path w="1885315" h="1355089">
                <a:moveTo>
                  <a:pt x="1207643" y="0"/>
                </a:moveTo>
                <a:lnTo>
                  <a:pt x="1207643" y="338708"/>
                </a:lnTo>
                <a:lnTo>
                  <a:pt x="0" y="338708"/>
                </a:lnTo>
                <a:lnTo>
                  <a:pt x="0" y="1016253"/>
                </a:lnTo>
                <a:lnTo>
                  <a:pt x="1207643" y="1016253"/>
                </a:lnTo>
                <a:lnTo>
                  <a:pt x="1207643" y="1355089"/>
                </a:lnTo>
                <a:lnTo>
                  <a:pt x="1885188" y="677544"/>
                </a:lnTo>
                <a:lnTo>
                  <a:pt x="1207643" y="0"/>
                </a:lnTo>
                <a:close/>
              </a:path>
            </a:pathLst>
          </a:custGeom>
          <a:solidFill>
            <a:srgbClr val="BCD6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601961" y="4205096"/>
            <a:ext cx="900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17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минут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45844" y="2155063"/>
            <a:ext cx="1513840" cy="1092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</a:tabLst>
            </a:pPr>
            <a:r>
              <a:rPr sz="1400" b="1" spc="-10" dirty="0">
                <a:latin typeface="Calibri"/>
                <a:cs typeface="Calibri"/>
              </a:rPr>
              <a:t>Математика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ПУ</a:t>
            </a:r>
            <a:endParaRPr sz="1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b="1" spc="-10" dirty="0">
                <a:latin typeface="Calibri"/>
                <a:cs typeface="Calibri"/>
              </a:rPr>
              <a:t>Биология</a:t>
            </a:r>
            <a:endParaRPr sz="1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b="1" spc="-10" dirty="0">
                <a:latin typeface="Calibri"/>
                <a:cs typeface="Calibri"/>
              </a:rPr>
              <a:t>Информатика</a:t>
            </a:r>
            <a:endParaRPr sz="1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b="1" spc="-10" dirty="0">
                <a:latin typeface="Calibri"/>
                <a:cs typeface="Calibri"/>
              </a:rPr>
              <a:t>Литература</a:t>
            </a:r>
            <a:endParaRPr sz="1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b="1" spc="-10" dirty="0">
                <a:latin typeface="Calibri"/>
                <a:cs typeface="Calibri"/>
              </a:rPr>
              <a:t>Физика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09722" y="2843911"/>
            <a:ext cx="1631314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</a:tabLst>
            </a:pPr>
            <a:r>
              <a:rPr sz="1400" b="1" dirty="0">
                <a:latin typeface="Calibri"/>
                <a:cs typeface="Calibri"/>
              </a:rPr>
              <a:t>Русский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язык</a:t>
            </a:r>
            <a:endParaRPr sz="1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b="1" spc="-10" dirty="0">
                <a:latin typeface="Calibri"/>
                <a:cs typeface="Calibri"/>
              </a:rPr>
              <a:t>История</a:t>
            </a:r>
            <a:endParaRPr sz="1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b="1" spc="-10" dirty="0">
                <a:latin typeface="Calibri"/>
                <a:cs typeface="Calibri"/>
              </a:rPr>
              <a:t>Обществознание</a:t>
            </a:r>
            <a:endParaRPr sz="1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b="1" spc="-10" dirty="0">
                <a:latin typeface="Calibri"/>
                <a:cs typeface="Calibri"/>
              </a:rPr>
              <a:t>Химия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43576" y="3582670"/>
            <a:ext cx="158750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Иностранные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языки (Письменный)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42429" y="4136516"/>
            <a:ext cx="1499235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1400" b="1" spc="-10" dirty="0">
                <a:latin typeface="Calibri"/>
                <a:cs typeface="Calibri"/>
              </a:rPr>
              <a:t>Математика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БУ</a:t>
            </a:r>
            <a:endParaRPr sz="1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99085" algn="l"/>
              </a:tabLst>
            </a:pPr>
            <a:r>
              <a:rPr sz="1400" b="1" spc="-10" dirty="0">
                <a:latin typeface="Calibri"/>
                <a:cs typeface="Calibri"/>
              </a:rPr>
              <a:t>География</a:t>
            </a:r>
            <a:endParaRPr sz="1400">
              <a:latin typeface="Calibri"/>
              <a:cs typeface="Calibri"/>
            </a:endParaRPr>
          </a:p>
          <a:p>
            <a:pPr marL="299085" marR="6985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b="1" spc="-10" dirty="0">
                <a:latin typeface="Calibri"/>
                <a:cs typeface="Calibri"/>
              </a:rPr>
              <a:t>Китайский (Письменный)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067800" y="4876800"/>
            <a:ext cx="16764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Иностранные</a:t>
            </a:r>
            <a:r>
              <a:rPr sz="1400" b="1" spc="-7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языки</a:t>
            </a:r>
            <a:endParaRPr sz="1400" b="1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10" dirty="0">
                <a:latin typeface="Calibri"/>
                <a:cs typeface="Calibri"/>
              </a:rPr>
              <a:t>(</a:t>
            </a:r>
            <a:r>
              <a:rPr sz="1400" b="1" spc="-10" dirty="0" err="1">
                <a:latin typeface="Calibri"/>
                <a:cs typeface="Calibri"/>
              </a:rPr>
              <a:t>Устный</a:t>
            </a:r>
            <a:r>
              <a:rPr sz="1400" b="1" spc="-10" dirty="0" smtClean="0">
                <a:latin typeface="Calibri"/>
                <a:cs typeface="Calibri"/>
              </a:rPr>
              <a:t>)</a:t>
            </a:r>
            <a:endParaRPr sz="1400" b="1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995409" y="5515762"/>
            <a:ext cx="154368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Китайский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(Устный) </a:t>
            </a:r>
            <a:r>
              <a:rPr sz="1400" b="1" dirty="0">
                <a:latin typeface="Calibri"/>
                <a:cs typeface="Calibri"/>
              </a:rPr>
              <a:t>14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минут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6800" y="929005"/>
            <a:ext cx="10134600" cy="1476375"/>
          </a:xfrm>
          <a:custGeom>
            <a:avLst/>
            <a:gdLst/>
            <a:ahLst/>
            <a:cxnLst/>
            <a:rect l="l" t="t" r="r" b="b"/>
            <a:pathLst>
              <a:path w="10134600" h="1476375">
                <a:moveTo>
                  <a:pt x="9396603" y="0"/>
                </a:moveTo>
                <a:lnTo>
                  <a:pt x="9396603" y="368935"/>
                </a:lnTo>
                <a:lnTo>
                  <a:pt x="0" y="368935"/>
                </a:lnTo>
                <a:lnTo>
                  <a:pt x="0" y="1106932"/>
                </a:lnTo>
                <a:lnTo>
                  <a:pt x="9396603" y="1106932"/>
                </a:lnTo>
                <a:lnTo>
                  <a:pt x="9396603" y="1475994"/>
                </a:lnTo>
                <a:lnTo>
                  <a:pt x="10134600" y="737997"/>
                </a:lnTo>
                <a:lnTo>
                  <a:pt x="9396603" y="0"/>
                </a:lnTo>
                <a:close/>
              </a:path>
            </a:pathLst>
          </a:custGeom>
          <a:solidFill>
            <a:srgbClr val="FFE6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61084" y="1336040"/>
            <a:ext cx="47726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dirty="0">
                <a:solidFill>
                  <a:schemeClr val="tx1"/>
                </a:solidFill>
                <a:latin typeface="Calibri"/>
                <a:cs typeface="Calibri"/>
              </a:rPr>
              <a:t>+</a:t>
            </a:r>
            <a:r>
              <a:rPr sz="2800" b="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b="0" dirty="0">
                <a:solidFill>
                  <a:schemeClr val="tx1"/>
                </a:solidFill>
                <a:latin typeface="Calibri"/>
                <a:cs typeface="Calibri"/>
              </a:rPr>
              <a:t>1,5</a:t>
            </a:r>
            <a:r>
              <a:rPr sz="2800" b="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b="0" dirty="0">
                <a:solidFill>
                  <a:schemeClr val="tx1"/>
                </a:solidFill>
                <a:latin typeface="Calibri"/>
                <a:cs typeface="Calibri"/>
              </a:rPr>
              <a:t>часа</a:t>
            </a:r>
            <a:r>
              <a:rPr sz="2800" b="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b="0" dirty="0">
                <a:solidFill>
                  <a:schemeClr val="tx1"/>
                </a:solidFill>
                <a:latin typeface="Calibri"/>
                <a:cs typeface="Calibri"/>
              </a:rPr>
              <a:t>для</a:t>
            </a:r>
            <a:r>
              <a:rPr sz="2800" b="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b="0" dirty="0">
                <a:solidFill>
                  <a:schemeClr val="tx1"/>
                </a:solidFill>
                <a:latin typeface="Calibri"/>
                <a:cs typeface="Calibri"/>
              </a:rPr>
              <a:t>участников</a:t>
            </a:r>
            <a:r>
              <a:rPr sz="2800" b="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b="0" dirty="0">
                <a:solidFill>
                  <a:schemeClr val="tx1"/>
                </a:solidFill>
                <a:latin typeface="Calibri"/>
                <a:cs typeface="Calibri"/>
              </a:rPr>
              <a:t>с</a:t>
            </a:r>
            <a:r>
              <a:rPr sz="2800" b="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b="0" spc="-25" dirty="0">
                <a:solidFill>
                  <a:schemeClr val="tx1"/>
                </a:solidFill>
                <a:latin typeface="Calibri"/>
                <a:cs typeface="Calibri"/>
              </a:rPr>
              <a:t>ОВЗ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60450" y="2060829"/>
            <a:ext cx="3134360" cy="2856230"/>
            <a:chOff x="1060450" y="2060829"/>
            <a:chExt cx="3134360" cy="2856230"/>
          </a:xfrm>
        </p:grpSpPr>
        <p:sp>
          <p:nvSpPr>
            <p:cNvPr id="5" name="object 5"/>
            <p:cNvSpPr/>
            <p:nvPr/>
          </p:nvSpPr>
          <p:spPr>
            <a:xfrm>
              <a:off x="1066800" y="2067179"/>
              <a:ext cx="3121660" cy="2843530"/>
            </a:xfrm>
            <a:custGeom>
              <a:avLst/>
              <a:gdLst/>
              <a:ahLst/>
              <a:cxnLst/>
              <a:rect l="l" t="t" r="r" b="b"/>
              <a:pathLst>
                <a:path w="3121660" h="2843529">
                  <a:moveTo>
                    <a:pt x="3121405" y="0"/>
                  </a:moveTo>
                  <a:lnTo>
                    <a:pt x="0" y="0"/>
                  </a:lnTo>
                  <a:lnTo>
                    <a:pt x="0" y="2843276"/>
                  </a:lnTo>
                  <a:lnTo>
                    <a:pt x="3121405" y="2843276"/>
                  </a:lnTo>
                  <a:lnTo>
                    <a:pt x="31214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66800" y="2067179"/>
              <a:ext cx="3121660" cy="2843530"/>
            </a:xfrm>
            <a:custGeom>
              <a:avLst/>
              <a:gdLst/>
              <a:ahLst/>
              <a:cxnLst/>
              <a:rect l="l" t="t" r="r" b="b"/>
              <a:pathLst>
                <a:path w="3121660" h="2843529">
                  <a:moveTo>
                    <a:pt x="0" y="2843276"/>
                  </a:moveTo>
                  <a:lnTo>
                    <a:pt x="3121405" y="2843276"/>
                  </a:lnTo>
                  <a:lnTo>
                    <a:pt x="3121405" y="0"/>
                  </a:lnTo>
                  <a:lnTo>
                    <a:pt x="0" y="0"/>
                  </a:lnTo>
                  <a:lnTo>
                    <a:pt x="0" y="2843276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22984" y="2085594"/>
            <a:ext cx="2986405" cy="165353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1325245">
              <a:lnSpc>
                <a:spcPts val="1970"/>
              </a:lnSpc>
              <a:spcBef>
                <a:spcPts val="325"/>
              </a:spcBef>
            </a:pP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участников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с </a:t>
            </a:r>
            <a:r>
              <a:rPr sz="1800" spc="-10" dirty="0">
                <a:latin typeface="Calibri"/>
                <a:cs typeface="Calibri"/>
              </a:rPr>
              <a:t>ограниченными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ts val="1945"/>
              </a:lnSpc>
            </a:pPr>
            <a:r>
              <a:rPr sz="1800" spc="-10" dirty="0">
                <a:latin typeface="Calibri"/>
                <a:cs typeface="Calibri"/>
              </a:rPr>
              <a:t>возможностями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здоровья,</a:t>
            </a:r>
            <a:endParaRPr sz="1800" dirty="0">
              <a:latin typeface="Calibri"/>
              <a:cs typeface="Calibri"/>
            </a:endParaRPr>
          </a:p>
          <a:p>
            <a:pPr marL="12700" marR="5080">
              <a:lnSpc>
                <a:spcPts val="1980"/>
              </a:lnSpc>
              <a:spcBef>
                <a:spcPts val="805"/>
              </a:spcBef>
            </a:pPr>
            <a:r>
              <a:rPr sz="1800" spc="-35" dirty="0">
                <a:latin typeface="Calibri"/>
                <a:cs typeface="Calibri"/>
              </a:rPr>
              <a:t>детей-</a:t>
            </a:r>
            <a:r>
              <a:rPr sz="1800" spc="-10" dirty="0">
                <a:latin typeface="Calibri"/>
                <a:cs typeface="Calibri"/>
              </a:rPr>
              <a:t>инвалидов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инвалидов продолжительность </a:t>
            </a:r>
            <a:r>
              <a:rPr sz="1800" spc="-20" dirty="0">
                <a:latin typeface="Calibri"/>
                <a:cs typeface="Calibri"/>
              </a:rPr>
              <a:t>увеличивается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1,5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часа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181855" y="1414652"/>
            <a:ext cx="7026275" cy="1489075"/>
            <a:chOff x="4181855" y="1414652"/>
            <a:chExt cx="7026275" cy="1489075"/>
          </a:xfrm>
        </p:grpSpPr>
        <p:sp>
          <p:nvSpPr>
            <p:cNvPr id="9" name="object 9"/>
            <p:cNvSpPr/>
            <p:nvPr/>
          </p:nvSpPr>
          <p:spPr>
            <a:xfrm>
              <a:off x="4188205" y="1421002"/>
              <a:ext cx="7013575" cy="1476375"/>
            </a:xfrm>
            <a:custGeom>
              <a:avLst/>
              <a:gdLst/>
              <a:ahLst/>
              <a:cxnLst/>
              <a:rect l="l" t="t" r="r" b="b"/>
              <a:pathLst>
                <a:path w="7013575" h="1476375">
                  <a:moveTo>
                    <a:pt x="6275197" y="0"/>
                  </a:moveTo>
                  <a:lnTo>
                    <a:pt x="6275197" y="368935"/>
                  </a:lnTo>
                  <a:lnTo>
                    <a:pt x="0" y="368935"/>
                  </a:lnTo>
                  <a:lnTo>
                    <a:pt x="0" y="1106932"/>
                  </a:lnTo>
                  <a:lnTo>
                    <a:pt x="6275197" y="1106932"/>
                  </a:lnTo>
                  <a:lnTo>
                    <a:pt x="6275197" y="1475994"/>
                  </a:lnTo>
                  <a:lnTo>
                    <a:pt x="7013194" y="737997"/>
                  </a:lnTo>
                  <a:lnTo>
                    <a:pt x="6275197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88205" y="1421002"/>
              <a:ext cx="7013575" cy="1476375"/>
            </a:xfrm>
            <a:custGeom>
              <a:avLst/>
              <a:gdLst/>
              <a:ahLst/>
              <a:cxnLst/>
              <a:rect l="l" t="t" r="r" b="b"/>
              <a:pathLst>
                <a:path w="7013575" h="1476375">
                  <a:moveTo>
                    <a:pt x="0" y="368935"/>
                  </a:moveTo>
                  <a:lnTo>
                    <a:pt x="6275197" y="368935"/>
                  </a:lnTo>
                  <a:lnTo>
                    <a:pt x="6275197" y="0"/>
                  </a:lnTo>
                  <a:lnTo>
                    <a:pt x="7013194" y="737997"/>
                  </a:lnTo>
                  <a:lnTo>
                    <a:pt x="6275197" y="1475994"/>
                  </a:lnTo>
                  <a:lnTo>
                    <a:pt x="6275197" y="1106932"/>
                  </a:lnTo>
                  <a:lnTo>
                    <a:pt x="0" y="1106932"/>
                  </a:lnTo>
                  <a:lnTo>
                    <a:pt x="0" y="36893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282821" y="1827987"/>
            <a:ext cx="45675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Продолжительность</a:t>
            </a:r>
            <a:r>
              <a:rPr sz="28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экзамена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181855" y="2552826"/>
            <a:ext cx="3134360" cy="2856230"/>
            <a:chOff x="4181855" y="2552826"/>
            <a:chExt cx="3134360" cy="2856230"/>
          </a:xfrm>
        </p:grpSpPr>
        <p:sp>
          <p:nvSpPr>
            <p:cNvPr id="13" name="object 13"/>
            <p:cNvSpPr/>
            <p:nvPr/>
          </p:nvSpPr>
          <p:spPr>
            <a:xfrm>
              <a:off x="4188205" y="2559176"/>
              <a:ext cx="3121660" cy="2843530"/>
            </a:xfrm>
            <a:custGeom>
              <a:avLst/>
              <a:gdLst/>
              <a:ahLst/>
              <a:cxnLst/>
              <a:rect l="l" t="t" r="r" b="b"/>
              <a:pathLst>
                <a:path w="3121659" h="2843529">
                  <a:moveTo>
                    <a:pt x="3121405" y="0"/>
                  </a:moveTo>
                  <a:lnTo>
                    <a:pt x="0" y="0"/>
                  </a:lnTo>
                  <a:lnTo>
                    <a:pt x="0" y="2843276"/>
                  </a:lnTo>
                  <a:lnTo>
                    <a:pt x="3121405" y="2843276"/>
                  </a:lnTo>
                  <a:lnTo>
                    <a:pt x="31214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188205" y="2559176"/>
              <a:ext cx="3121660" cy="2843530"/>
            </a:xfrm>
            <a:custGeom>
              <a:avLst/>
              <a:gdLst/>
              <a:ahLst/>
              <a:cxnLst/>
              <a:rect l="l" t="t" r="r" b="b"/>
              <a:pathLst>
                <a:path w="3121659" h="2843529">
                  <a:moveTo>
                    <a:pt x="0" y="2843276"/>
                  </a:moveTo>
                  <a:lnTo>
                    <a:pt x="3121405" y="2843276"/>
                  </a:lnTo>
                  <a:lnTo>
                    <a:pt x="3121405" y="0"/>
                  </a:lnTo>
                  <a:lnTo>
                    <a:pt x="0" y="0"/>
                  </a:lnTo>
                  <a:lnTo>
                    <a:pt x="0" y="2843276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244721" y="2925317"/>
            <a:ext cx="2973705" cy="2058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В</a:t>
            </a:r>
            <a:r>
              <a:rPr sz="1800" spc="-10" dirty="0">
                <a:latin typeface="Calibri"/>
                <a:cs typeface="Calibri"/>
              </a:rPr>
              <a:t> продолжительность</a:t>
            </a:r>
            <a:endParaRPr sz="1800">
              <a:latin typeface="Calibri"/>
              <a:cs typeface="Calibri"/>
            </a:endParaRPr>
          </a:p>
          <a:p>
            <a:pPr marL="12700" marR="421005">
              <a:lnSpc>
                <a:spcPct val="91600"/>
              </a:lnSpc>
              <a:spcBef>
                <a:spcPts val="90"/>
              </a:spcBef>
            </a:pPr>
            <a:r>
              <a:rPr sz="1800" dirty="0">
                <a:latin typeface="Calibri"/>
                <a:cs typeface="Calibri"/>
              </a:rPr>
              <a:t>экзамена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не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включается время,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выделенное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на </a:t>
            </a:r>
            <a:r>
              <a:rPr sz="1800" spc="-10" dirty="0">
                <a:latin typeface="Calibri"/>
                <a:cs typeface="Calibri"/>
              </a:rPr>
              <a:t>подготовительные мероприятия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(инструктаж участников,</a:t>
            </a:r>
            <a:r>
              <a:rPr sz="1800" spc="-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заполнение участниками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1980"/>
              </a:lnSpc>
            </a:pPr>
            <a:r>
              <a:rPr sz="1800" spc="-10" dirty="0">
                <a:latin typeface="Calibri"/>
                <a:cs typeface="Calibri"/>
              </a:rPr>
              <a:t>регистрационных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полей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 </a:t>
            </a:r>
            <a:r>
              <a:rPr sz="1800" spc="-20" dirty="0">
                <a:latin typeface="Calibri"/>
                <a:cs typeface="Calibri"/>
              </a:rPr>
              <a:t>др.)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303389" y="1906651"/>
            <a:ext cx="3904615" cy="1489075"/>
            <a:chOff x="7303389" y="1906651"/>
            <a:chExt cx="3904615" cy="1489075"/>
          </a:xfrm>
        </p:grpSpPr>
        <p:sp>
          <p:nvSpPr>
            <p:cNvPr id="17" name="object 17"/>
            <p:cNvSpPr/>
            <p:nvPr/>
          </p:nvSpPr>
          <p:spPr>
            <a:xfrm>
              <a:off x="7309739" y="1913001"/>
              <a:ext cx="3891915" cy="1476375"/>
            </a:xfrm>
            <a:custGeom>
              <a:avLst/>
              <a:gdLst/>
              <a:ahLst/>
              <a:cxnLst/>
              <a:rect l="l" t="t" r="r" b="b"/>
              <a:pathLst>
                <a:path w="3891915" h="1476375">
                  <a:moveTo>
                    <a:pt x="3153663" y="0"/>
                  </a:moveTo>
                  <a:lnTo>
                    <a:pt x="3153663" y="368935"/>
                  </a:lnTo>
                  <a:lnTo>
                    <a:pt x="0" y="368935"/>
                  </a:lnTo>
                  <a:lnTo>
                    <a:pt x="0" y="1106932"/>
                  </a:lnTo>
                  <a:lnTo>
                    <a:pt x="3153663" y="1106932"/>
                  </a:lnTo>
                  <a:lnTo>
                    <a:pt x="3153663" y="1475994"/>
                  </a:lnTo>
                  <a:lnTo>
                    <a:pt x="3891660" y="737997"/>
                  </a:lnTo>
                  <a:lnTo>
                    <a:pt x="3153663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309739" y="1913001"/>
              <a:ext cx="3891915" cy="1476375"/>
            </a:xfrm>
            <a:custGeom>
              <a:avLst/>
              <a:gdLst/>
              <a:ahLst/>
              <a:cxnLst/>
              <a:rect l="l" t="t" r="r" b="b"/>
              <a:pathLst>
                <a:path w="3891915" h="1476375">
                  <a:moveTo>
                    <a:pt x="0" y="368935"/>
                  </a:moveTo>
                  <a:lnTo>
                    <a:pt x="3153663" y="368935"/>
                  </a:lnTo>
                  <a:lnTo>
                    <a:pt x="3153663" y="0"/>
                  </a:lnTo>
                  <a:lnTo>
                    <a:pt x="3891660" y="737997"/>
                  </a:lnTo>
                  <a:lnTo>
                    <a:pt x="3153663" y="1475994"/>
                  </a:lnTo>
                  <a:lnTo>
                    <a:pt x="3153663" y="1106932"/>
                  </a:lnTo>
                  <a:lnTo>
                    <a:pt x="0" y="1106932"/>
                  </a:lnTo>
                  <a:lnTo>
                    <a:pt x="0" y="36893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404607" y="2320289"/>
            <a:ext cx="23564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При</a:t>
            </a:r>
            <a:r>
              <a:rPr sz="28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опоздании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303389" y="3044863"/>
            <a:ext cx="3134360" cy="2814320"/>
            <a:chOff x="7303389" y="3044863"/>
            <a:chExt cx="3134360" cy="2814320"/>
          </a:xfrm>
        </p:grpSpPr>
        <p:sp>
          <p:nvSpPr>
            <p:cNvPr id="21" name="object 21"/>
            <p:cNvSpPr/>
            <p:nvPr/>
          </p:nvSpPr>
          <p:spPr>
            <a:xfrm>
              <a:off x="7309739" y="3051213"/>
              <a:ext cx="3121660" cy="2801620"/>
            </a:xfrm>
            <a:custGeom>
              <a:avLst/>
              <a:gdLst/>
              <a:ahLst/>
              <a:cxnLst/>
              <a:rect l="l" t="t" r="r" b="b"/>
              <a:pathLst>
                <a:path w="3121659" h="2801620">
                  <a:moveTo>
                    <a:pt x="3121405" y="0"/>
                  </a:moveTo>
                  <a:lnTo>
                    <a:pt x="0" y="0"/>
                  </a:lnTo>
                  <a:lnTo>
                    <a:pt x="0" y="2801620"/>
                  </a:lnTo>
                  <a:lnTo>
                    <a:pt x="3121405" y="2801620"/>
                  </a:lnTo>
                  <a:lnTo>
                    <a:pt x="31214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309739" y="3051213"/>
              <a:ext cx="3121660" cy="2801620"/>
            </a:xfrm>
            <a:custGeom>
              <a:avLst/>
              <a:gdLst/>
              <a:ahLst/>
              <a:cxnLst/>
              <a:rect l="l" t="t" r="r" b="b"/>
              <a:pathLst>
                <a:path w="3121659" h="2801620">
                  <a:moveTo>
                    <a:pt x="0" y="2801620"/>
                  </a:moveTo>
                  <a:lnTo>
                    <a:pt x="3121405" y="2801620"/>
                  </a:lnTo>
                  <a:lnTo>
                    <a:pt x="3121405" y="0"/>
                  </a:lnTo>
                  <a:lnTo>
                    <a:pt x="0" y="0"/>
                  </a:lnTo>
                  <a:lnTo>
                    <a:pt x="0" y="2801620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366507" y="3069716"/>
            <a:ext cx="2828925" cy="10528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ct val="91500"/>
              </a:lnSpc>
              <a:spcBef>
                <a:spcPts val="280"/>
              </a:spcBef>
            </a:pPr>
            <a:r>
              <a:rPr sz="1800" spc="-10" dirty="0">
                <a:solidFill>
                  <a:srgbClr val="C00000"/>
                </a:solidFill>
                <a:latin typeface="Calibri"/>
                <a:cs typeface="Calibri"/>
              </a:rPr>
              <a:t>Если</a:t>
            </a:r>
            <a:r>
              <a:rPr sz="1800" spc="-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Calibri"/>
                <a:cs typeface="Calibri"/>
              </a:rPr>
              <a:t>участник</a:t>
            </a:r>
            <a:r>
              <a:rPr sz="1800" spc="-8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Calibri"/>
                <a:cs typeface="Calibri"/>
              </a:rPr>
              <a:t>опоздал,</a:t>
            </a:r>
            <a:r>
              <a:rPr sz="1800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C00000"/>
                </a:solidFill>
                <a:latin typeface="Calibri"/>
                <a:cs typeface="Calibri"/>
              </a:rPr>
              <a:t>то</a:t>
            </a:r>
            <a:r>
              <a:rPr sz="1800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C00000"/>
                </a:solidFill>
                <a:latin typeface="Calibri"/>
                <a:cs typeface="Calibri"/>
              </a:rPr>
              <a:t>он </a:t>
            </a:r>
            <a:r>
              <a:rPr sz="1800" spc="-30" dirty="0">
                <a:solidFill>
                  <a:srgbClr val="C00000"/>
                </a:solidFill>
                <a:latin typeface="Calibri"/>
                <a:cs typeface="Calibri"/>
              </a:rPr>
              <a:t>допускается,</a:t>
            </a:r>
            <a:r>
              <a:rPr sz="1800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C00000"/>
                </a:solidFill>
                <a:latin typeface="Calibri"/>
                <a:cs typeface="Calibri"/>
              </a:rPr>
              <a:t>но</a:t>
            </a:r>
            <a:r>
              <a:rPr sz="1800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C00000"/>
                </a:solidFill>
                <a:latin typeface="Calibri"/>
                <a:cs typeface="Calibri"/>
              </a:rPr>
              <a:t>время окончания</a:t>
            </a:r>
            <a:r>
              <a:rPr sz="1800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Calibri"/>
                <a:cs typeface="Calibri"/>
              </a:rPr>
              <a:t>написания экзамена</a:t>
            </a:r>
            <a:r>
              <a:rPr sz="1800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C00000"/>
                </a:solidFill>
                <a:latin typeface="Calibri"/>
                <a:cs typeface="Calibri"/>
              </a:rPr>
              <a:t>не</a:t>
            </a:r>
            <a:r>
              <a:rPr sz="1800" spc="-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Calibri"/>
                <a:cs typeface="Calibri"/>
              </a:rPr>
              <a:t>продлевается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72385" y="5962903"/>
            <a:ext cx="71774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Calibri"/>
                <a:cs typeface="Calibri"/>
              </a:rPr>
              <a:t>Участники,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досрочно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завершившие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экзамен,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покидают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пункт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проведения экзамена,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не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дожидаясь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окончания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экзамена.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03775" y="266446"/>
            <a:ext cx="335978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10" dirty="0"/>
              <a:t>Завершение</a:t>
            </a:r>
            <a:r>
              <a:rPr sz="2700" spc="-60" dirty="0"/>
              <a:t> </a:t>
            </a:r>
            <a:r>
              <a:rPr sz="2700" spc="-10" dirty="0"/>
              <a:t>экзамена</a:t>
            </a:r>
            <a:endParaRPr sz="2700"/>
          </a:p>
        </p:txBody>
      </p:sp>
      <p:grpSp>
        <p:nvGrpSpPr>
          <p:cNvPr id="3" name="object 3"/>
          <p:cNvGrpSpPr/>
          <p:nvPr/>
        </p:nvGrpSpPr>
        <p:grpSpPr>
          <a:xfrm>
            <a:off x="378574" y="713358"/>
            <a:ext cx="11358880" cy="5431790"/>
            <a:chOff x="378574" y="713358"/>
            <a:chExt cx="11358880" cy="5431790"/>
          </a:xfrm>
        </p:grpSpPr>
        <p:sp>
          <p:nvSpPr>
            <p:cNvPr id="4" name="object 4"/>
            <p:cNvSpPr/>
            <p:nvPr/>
          </p:nvSpPr>
          <p:spPr>
            <a:xfrm>
              <a:off x="1232534" y="719708"/>
              <a:ext cx="9650730" cy="5419090"/>
            </a:xfrm>
            <a:custGeom>
              <a:avLst/>
              <a:gdLst/>
              <a:ahLst/>
              <a:cxnLst/>
              <a:rect l="l" t="t" r="r" b="b"/>
              <a:pathLst>
                <a:path w="9650730" h="5419090">
                  <a:moveTo>
                    <a:pt x="6941439" y="0"/>
                  </a:moveTo>
                  <a:lnTo>
                    <a:pt x="6941439" y="1354581"/>
                  </a:lnTo>
                  <a:lnTo>
                    <a:pt x="0" y="1354581"/>
                  </a:lnTo>
                  <a:lnTo>
                    <a:pt x="0" y="4064000"/>
                  </a:lnTo>
                  <a:lnTo>
                    <a:pt x="6941439" y="4064000"/>
                  </a:lnTo>
                  <a:lnTo>
                    <a:pt x="6941439" y="5418620"/>
                  </a:lnTo>
                  <a:lnTo>
                    <a:pt x="9650730" y="2709291"/>
                  </a:lnTo>
                  <a:lnTo>
                    <a:pt x="6941439" y="0"/>
                  </a:lnTo>
                  <a:close/>
                </a:path>
              </a:pathLst>
            </a:custGeom>
            <a:solidFill>
              <a:srgbClr val="FAE4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4924" y="719708"/>
              <a:ext cx="4638675" cy="5419090"/>
            </a:xfrm>
            <a:custGeom>
              <a:avLst/>
              <a:gdLst/>
              <a:ahLst/>
              <a:cxnLst/>
              <a:rect l="l" t="t" r="r" b="b"/>
              <a:pathLst>
                <a:path w="4638675" h="5419090">
                  <a:moveTo>
                    <a:pt x="3865384" y="0"/>
                  </a:moveTo>
                  <a:lnTo>
                    <a:pt x="773099" y="0"/>
                  </a:lnTo>
                  <a:lnTo>
                    <a:pt x="724207" y="1520"/>
                  </a:lnTo>
                  <a:lnTo>
                    <a:pt x="676123" y="6022"/>
                  </a:lnTo>
                  <a:lnTo>
                    <a:pt x="628937" y="13415"/>
                  </a:lnTo>
                  <a:lnTo>
                    <a:pt x="582741" y="23607"/>
                  </a:lnTo>
                  <a:lnTo>
                    <a:pt x="537625" y="36509"/>
                  </a:lnTo>
                  <a:lnTo>
                    <a:pt x="493679" y="52031"/>
                  </a:lnTo>
                  <a:lnTo>
                    <a:pt x="450994" y="70080"/>
                  </a:lnTo>
                  <a:lnTo>
                    <a:pt x="409660" y="90568"/>
                  </a:lnTo>
                  <a:lnTo>
                    <a:pt x="369768" y="113403"/>
                  </a:lnTo>
                  <a:lnTo>
                    <a:pt x="331410" y="138496"/>
                  </a:lnTo>
                  <a:lnTo>
                    <a:pt x="294674" y="165754"/>
                  </a:lnTo>
                  <a:lnTo>
                    <a:pt x="259652" y="195089"/>
                  </a:lnTo>
                  <a:lnTo>
                    <a:pt x="226434" y="226409"/>
                  </a:lnTo>
                  <a:lnTo>
                    <a:pt x="195111" y="259624"/>
                  </a:lnTo>
                  <a:lnTo>
                    <a:pt x="165774" y="294643"/>
                  </a:lnTo>
                  <a:lnTo>
                    <a:pt x="138512" y="331376"/>
                  </a:lnTo>
                  <a:lnTo>
                    <a:pt x="113418" y="369732"/>
                  </a:lnTo>
                  <a:lnTo>
                    <a:pt x="90580" y="409621"/>
                  </a:lnTo>
                  <a:lnTo>
                    <a:pt x="70090" y="450952"/>
                  </a:lnTo>
                  <a:lnTo>
                    <a:pt x="52038" y="493635"/>
                  </a:lnTo>
                  <a:lnTo>
                    <a:pt x="36514" y="537579"/>
                  </a:lnTo>
                  <a:lnTo>
                    <a:pt x="23611" y="582693"/>
                  </a:lnTo>
                  <a:lnTo>
                    <a:pt x="13417" y="628888"/>
                  </a:lnTo>
                  <a:lnTo>
                    <a:pt x="6023" y="676073"/>
                  </a:lnTo>
                  <a:lnTo>
                    <a:pt x="1520" y="724156"/>
                  </a:lnTo>
                  <a:lnTo>
                    <a:pt x="0" y="773049"/>
                  </a:lnTo>
                  <a:lnTo>
                    <a:pt x="0" y="4645533"/>
                  </a:lnTo>
                  <a:lnTo>
                    <a:pt x="1520" y="4694423"/>
                  </a:lnTo>
                  <a:lnTo>
                    <a:pt x="6023" y="4742506"/>
                  </a:lnTo>
                  <a:lnTo>
                    <a:pt x="13417" y="4789691"/>
                  </a:lnTo>
                  <a:lnTo>
                    <a:pt x="23611" y="4835886"/>
                  </a:lnTo>
                  <a:lnTo>
                    <a:pt x="36514" y="4881001"/>
                  </a:lnTo>
                  <a:lnTo>
                    <a:pt x="52038" y="4924946"/>
                  </a:lnTo>
                  <a:lnTo>
                    <a:pt x="70090" y="4967631"/>
                  </a:lnTo>
                  <a:lnTo>
                    <a:pt x="90580" y="5008963"/>
                  </a:lnTo>
                  <a:lnTo>
                    <a:pt x="113418" y="5048854"/>
                  </a:lnTo>
                  <a:lnTo>
                    <a:pt x="138512" y="5087213"/>
                  </a:lnTo>
                  <a:lnTo>
                    <a:pt x="165774" y="5123948"/>
                  </a:lnTo>
                  <a:lnTo>
                    <a:pt x="195111" y="5158969"/>
                  </a:lnTo>
                  <a:lnTo>
                    <a:pt x="226434" y="5192187"/>
                  </a:lnTo>
                  <a:lnTo>
                    <a:pt x="259652" y="5223509"/>
                  </a:lnTo>
                  <a:lnTo>
                    <a:pt x="294674" y="5252846"/>
                  </a:lnTo>
                  <a:lnTo>
                    <a:pt x="331410" y="5280107"/>
                  </a:lnTo>
                  <a:lnTo>
                    <a:pt x="369768" y="5305202"/>
                  </a:lnTo>
                  <a:lnTo>
                    <a:pt x="409660" y="5328040"/>
                  </a:lnTo>
                  <a:lnTo>
                    <a:pt x="450994" y="5348530"/>
                  </a:lnTo>
                  <a:lnTo>
                    <a:pt x="493679" y="5366582"/>
                  </a:lnTo>
                  <a:lnTo>
                    <a:pt x="537625" y="5382105"/>
                  </a:lnTo>
                  <a:lnTo>
                    <a:pt x="582741" y="5395009"/>
                  </a:lnTo>
                  <a:lnTo>
                    <a:pt x="628937" y="5405203"/>
                  </a:lnTo>
                  <a:lnTo>
                    <a:pt x="676123" y="5412596"/>
                  </a:lnTo>
                  <a:lnTo>
                    <a:pt x="724207" y="5417099"/>
                  </a:lnTo>
                  <a:lnTo>
                    <a:pt x="773099" y="5418620"/>
                  </a:lnTo>
                  <a:lnTo>
                    <a:pt x="3865384" y="5418620"/>
                  </a:lnTo>
                  <a:lnTo>
                    <a:pt x="3914276" y="5417099"/>
                  </a:lnTo>
                  <a:lnTo>
                    <a:pt x="3962360" y="5412596"/>
                  </a:lnTo>
                  <a:lnTo>
                    <a:pt x="4009544" y="5405203"/>
                  </a:lnTo>
                  <a:lnTo>
                    <a:pt x="4055739" y="5395009"/>
                  </a:lnTo>
                  <a:lnTo>
                    <a:pt x="4100854" y="5382105"/>
                  </a:lnTo>
                  <a:lnTo>
                    <a:pt x="4144798" y="5366582"/>
                  </a:lnTo>
                  <a:lnTo>
                    <a:pt x="4187481" y="5348530"/>
                  </a:lnTo>
                  <a:lnTo>
                    <a:pt x="4228812" y="5328040"/>
                  </a:lnTo>
                  <a:lnTo>
                    <a:pt x="4268701" y="5305202"/>
                  </a:lnTo>
                  <a:lnTo>
                    <a:pt x="4307057" y="5280107"/>
                  </a:lnTo>
                  <a:lnTo>
                    <a:pt x="4343790" y="5252846"/>
                  </a:lnTo>
                  <a:lnTo>
                    <a:pt x="4378809" y="5223509"/>
                  </a:lnTo>
                  <a:lnTo>
                    <a:pt x="4412024" y="5192187"/>
                  </a:lnTo>
                  <a:lnTo>
                    <a:pt x="4443344" y="5158969"/>
                  </a:lnTo>
                  <a:lnTo>
                    <a:pt x="4472678" y="5123948"/>
                  </a:lnTo>
                  <a:lnTo>
                    <a:pt x="4499937" y="5087213"/>
                  </a:lnTo>
                  <a:lnTo>
                    <a:pt x="4525029" y="5048854"/>
                  </a:lnTo>
                  <a:lnTo>
                    <a:pt x="4547864" y="5008963"/>
                  </a:lnTo>
                  <a:lnTo>
                    <a:pt x="4568352" y="4967631"/>
                  </a:lnTo>
                  <a:lnTo>
                    <a:pt x="4586402" y="4924946"/>
                  </a:lnTo>
                  <a:lnTo>
                    <a:pt x="4601923" y="4881001"/>
                  </a:lnTo>
                  <a:lnTo>
                    <a:pt x="4614825" y="4835886"/>
                  </a:lnTo>
                  <a:lnTo>
                    <a:pt x="4625018" y="4789691"/>
                  </a:lnTo>
                  <a:lnTo>
                    <a:pt x="4632411" y="4742506"/>
                  </a:lnTo>
                  <a:lnTo>
                    <a:pt x="4636912" y="4694423"/>
                  </a:lnTo>
                  <a:lnTo>
                    <a:pt x="4638433" y="4645533"/>
                  </a:lnTo>
                  <a:lnTo>
                    <a:pt x="4638433" y="773049"/>
                  </a:lnTo>
                  <a:lnTo>
                    <a:pt x="4636912" y="724156"/>
                  </a:lnTo>
                  <a:lnTo>
                    <a:pt x="4632411" y="676073"/>
                  </a:lnTo>
                  <a:lnTo>
                    <a:pt x="4625018" y="628888"/>
                  </a:lnTo>
                  <a:lnTo>
                    <a:pt x="4614825" y="582693"/>
                  </a:lnTo>
                  <a:lnTo>
                    <a:pt x="4601923" y="537579"/>
                  </a:lnTo>
                  <a:lnTo>
                    <a:pt x="4586402" y="493635"/>
                  </a:lnTo>
                  <a:lnTo>
                    <a:pt x="4568352" y="450952"/>
                  </a:lnTo>
                  <a:lnTo>
                    <a:pt x="4547864" y="409621"/>
                  </a:lnTo>
                  <a:lnTo>
                    <a:pt x="4525029" y="369732"/>
                  </a:lnTo>
                  <a:lnTo>
                    <a:pt x="4499937" y="331376"/>
                  </a:lnTo>
                  <a:lnTo>
                    <a:pt x="4472678" y="294643"/>
                  </a:lnTo>
                  <a:lnTo>
                    <a:pt x="4443344" y="259624"/>
                  </a:lnTo>
                  <a:lnTo>
                    <a:pt x="4412024" y="226409"/>
                  </a:lnTo>
                  <a:lnTo>
                    <a:pt x="4378809" y="195089"/>
                  </a:lnTo>
                  <a:lnTo>
                    <a:pt x="4343790" y="165754"/>
                  </a:lnTo>
                  <a:lnTo>
                    <a:pt x="4307057" y="138496"/>
                  </a:lnTo>
                  <a:lnTo>
                    <a:pt x="4268701" y="113403"/>
                  </a:lnTo>
                  <a:lnTo>
                    <a:pt x="4228812" y="90568"/>
                  </a:lnTo>
                  <a:lnTo>
                    <a:pt x="4187481" y="70080"/>
                  </a:lnTo>
                  <a:lnTo>
                    <a:pt x="4144798" y="52031"/>
                  </a:lnTo>
                  <a:lnTo>
                    <a:pt x="4100854" y="36509"/>
                  </a:lnTo>
                  <a:lnTo>
                    <a:pt x="4055739" y="23607"/>
                  </a:lnTo>
                  <a:lnTo>
                    <a:pt x="4009544" y="13415"/>
                  </a:lnTo>
                  <a:lnTo>
                    <a:pt x="3962360" y="6022"/>
                  </a:lnTo>
                  <a:lnTo>
                    <a:pt x="3914276" y="1520"/>
                  </a:lnTo>
                  <a:lnTo>
                    <a:pt x="386538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4924" y="719708"/>
              <a:ext cx="4638675" cy="5419090"/>
            </a:xfrm>
            <a:custGeom>
              <a:avLst/>
              <a:gdLst/>
              <a:ahLst/>
              <a:cxnLst/>
              <a:rect l="l" t="t" r="r" b="b"/>
              <a:pathLst>
                <a:path w="4638675" h="5419090">
                  <a:moveTo>
                    <a:pt x="0" y="773049"/>
                  </a:moveTo>
                  <a:lnTo>
                    <a:pt x="1520" y="724156"/>
                  </a:lnTo>
                  <a:lnTo>
                    <a:pt x="6023" y="676073"/>
                  </a:lnTo>
                  <a:lnTo>
                    <a:pt x="13417" y="628888"/>
                  </a:lnTo>
                  <a:lnTo>
                    <a:pt x="23611" y="582693"/>
                  </a:lnTo>
                  <a:lnTo>
                    <a:pt x="36514" y="537579"/>
                  </a:lnTo>
                  <a:lnTo>
                    <a:pt x="52038" y="493635"/>
                  </a:lnTo>
                  <a:lnTo>
                    <a:pt x="70090" y="450952"/>
                  </a:lnTo>
                  <a:lnTo>
                    <a:pt x="90580" y="409621"/>
                  </a:lnTo>
                  <a:lnTo>
                    <a:pt x="113418" y="369732"/>
                  </a:lnTo>
                  <a:lnTo>
                    <a:pt x="138512" y="331376"/>
                  </a:lnTo>
                  <a:lnTo>
                    <a:pt x="165774" y="294643"/>
                  </a:lnTo>
                  <a:lnTo>
                    <a:pt x="195111" y="259624"/>
                  </a:lnTo>
                  <a:lnTo>
                    <a:pt x="226434" y="226409"/>
                  </a:lnTo>
                  <a:lnTo>
                    <a:pt x="259652" y="195089"/>
                  </a:lnTo>
                  <a:lnTo>
                    <a:pt x="294674" y="165754"/>
                  </a:lnTo>
                  <a:lnTo>
                    <a:pt x="331410" y="138496"/>
                  </a:lnTo>
                  <a:lnTo>
                    <a:pt x="369768" y="113403"/>
                  </a:lnTo>
                  <a:lnTo>
                    <a:pt x="409660" y="90568"/>
                  </a:lnTo>
                  <a:lnTo>
                    <a:pt x="450994" y="70080"/>
                  </a:lnTo>
                  <a:lnTo>
                    <a:pt x="493679" y="52031"/>
                  </a:lnTo>
                  <a:lnTo>
                    <a:pt x="537625" y="36509"/>
                  </a:lnTo>
                  <a:lnTo>
                    <a:pt x="582741" y="23607"/>
                  </a:lnTo>
                  <a:lnTo>
                    <a:pt x="628937" y="13415"/>
                  </a:lnTo>
                  <a:lnTo>
                    <a:pt x="676123" y="6022"/>
                  </a:lnTo>
                  <a:lnTo>
                    <a:pt x="724207" y="1520"/>
                  </a:lnTo>
                  <a:lnTo>
                    <a:pt x="773099" y="0"/>
                  </a:lnTo>
                  <a:lnTo>
                    <a:pt x="3865384" y="0"/>
                  </a:lnTo>
                  <a:lnTo>
                    <a:pt x="3914276" y="1520"/>
                  </a:lnTo>
                  <a:lnTo>
                    <a:pt x="3962360" y="6022"/>
                  </a:lnTo>
                  <a:lnTo>
                    <a:pt x="4009544" y="13415"/>
                  </a:lnTo>
                  <a:lnTo>
                    <a:pt x="4055739" y="23607"/>
                  </a:lnTo>
                  <a:lnTo>
                    <a:pt x="4100854" y="36509"/>
                  </a:lnTo>
                  <a:lnTo>
                    <a:pt x="4144798" y="52031"/>
                  </a:lnTo>
                  <a:lnTo>
                    <a:pt x="4187481" y="70080"/>
                  </a:lnTo>
                  <a:lnTo>
                    <a:pt x="4228812" y="90568"/>
                  </a:lnTo>
                  <a:lnTo>
                    <a:pt x="4268701" y="113403"/>
                  </a:lnTo>
                  <a:lnTo>
                    <a:pt x="4307057" y="138496"/>
                  </a:lnTo>
                  <a:lnTo>
                    <a:pt x="4343790" y="165754"/>
                  </a:lnTo>
                  <a:lnTo>
                    <a:pt x="4378809" y="195089"/>
                  </a:lnTo>
                  <a:lnTo>
                    <a:pt x="4412024" y="226409"/>
                  </a:lnTo>
                  <a:lnTo>
                    <a:pt x="4443344" y="259624"/>
                  </a:lnTo>
                  <a:lnTo>
                    <a:pt x="4472678" y="294643"/>
                  </a:lnTo>
                  <a:lnTo>
                    <a:pt x="4499937" y="331376"/>
                  </a:lnTo>
                  <a:lnTo>
                    <a:pt x="4525029" y="369732"/>
                  </a:lnTo>
                  <a:lnTo>
                    <a:pt x="4547864" y="409621"/>
                  </a:lnTo>
                  <a:lnTo>
                    <a:pt x="4568352" y="450952"/>
                  </a:lnTo>
                  <a:lnTo>
                    <a:pt x="4586402" y="493635"/>
                  </a:lnTo>
                  <a:lnTo>
                    <a:pt x="4601923" y="537579"/>
                  </a:lnTo>
                  <a:lnTo>
                    <a:pt x="4614825" y="582693"/>
                  </a:lnTo>
                  <a:lnTo>
                    <a:pt x="4625018" y="628888"/>
                  </a:lnTo>
                  <a:lnTo>
                    <a:pt x="4632411" y="676073"/>
                  </a:lnTo>
                  <a:lnTo>
                    <a:pt x="4636912" y="724156"/>
                  </a:lnTo>
                  <a:lnTo>
                    <a:pt x="4638433" y="773049"/>
                  </a:lnTo>
                  <a:lnTo>
                    <a:pt x="4638433" y="4645533"/>
                  </a:lnTo>
                  <a:lnTo>
                    <a:pt x="4636912" y="4694423"/>
                  </a:lnTo>
                  <a:lnTo>
                    <a:pt x="4632411" y="4742506"/>
                  </a:lnTo>
                  <a:lnTo>
                    <a:pt x="4625018" y="4789691"/>
                  </a:lnTo>
                  <a:lnTo>
                    <a:pt x="4614825" y="4835886"/>
                  </a:lnTo>
                  <a:lnTo>
                    <a:pt x="4601923" y="4881001"/>
                  </a:lnTo>
                  <a:lnTo>
                    <a:pt x="4586402" y="4924946"/>
                  </a:lnTo>
                  <a:lnTo>
                    <a:pt x="4568352" y="4967631"/>
                  </a:lnTo>
                  <a:lnTo>
                    <a:pt x="4547864" y="5008963"/>
                  </a:lnTo>
                  <a:lnTo>
                    <a:pt x="4525029" y="5048854"/>
                  </a:lnTo>
                  <a:lnTo>
                    <a:pt x="4499937" y="5087213"/>
                  </a:lnTo>
                  <a:lnTo>
                    <a:pt x="4472678" y="5123948"/>
                  </a:lnTo>
                  <a:lnTo>
                    <a:pt x="4443344" y="5158969"/>
                  </a:lnTo>
                  <a:lnTo>
                    <a:pt x="4412024" y="5192187"/>
                  </a:lnTo>
                  <a:lnTo>
                    <a:pt x="4378809" y="5223509"/>
                  </a:lnTo>
                  <a:lnTo>
                    <a:pt x="4343790" y="5252846"/>
                  </a:lnTo>
                  <a:lnTo>
                    <a:pt x="4307057" y="5280107"/>
                  </a:lnTo>
                  <a:lnTo>
                    <a:pt x="4268701" y="5305202"/>
                  </a:lnTo>
                  <a:lnTo>
                    <a:pt x="4228812" y="5328040"/>
                  </a:lnTo>
                  <a:lnTo>
                    <a:pt x="4187481" y="5348530"/>
                  </a:lnTo>
                  <a:lnTo>
                    <a:pt x="4144798" y="5366582"/>
                  </a:lnTo>
                  <a:lnTo>
                    <a:pt x="4100854" y="5382105"/>
                  </a:lnTo>
                  <a:lnTo>
                    <a:pt x="4055739" y="5395009"/>
                  </a:lnTo>
                  <a:lnTo>
                    <a:pt x="4009544" y="5405203"/>
                  </a:lnTo>
                  <a:lnTo>
                    <a:pt x="3962360" y="5412596"/>
                  </a:lnTo>
                  <a:lnTo>
                    <a:pt x="3914276" y="5417099"/>
                  </a:lnTo>
                  <a:lnTo>
                    <a:pt x="3865384" y="5418620"/>
                  </a:lnTo>
                  <a:lnTo>
                    <a:pt x="773099" y="5418620"/>
                  </a:lnTo>
                  <a:lnTo>
                    <a:pt x="724207" y="5417099"/>
                  </a:lnTo>
                  <a:lnTo>
                    <a:pt x="676123" y="5412596"/>
                  </a:lnTo>
                  <a:lnTo>
                    <a:pt x="628937" y="5405203"/>
                  </a:lnTo>
                  <a:lnTo>
                    <a:pt x="582741" y="5395009"/>
                  </a:lnTo>
                  <a:lnTo>
                    <a:pt x="537625" y="5382105"/>
                  </a:lnTo>
                  <a:lnTo>
                    <a:pt x="493679" y="5366582"/>
                  </a:lnTo>
                  <a:lnTo>
                    <a:pt x="450994" y="5348530"/>
                  </a:lnTo>
                  <a:lnTo>
                    <a:pt x="409660" y="5328040"/>
                  </a:lnTo>
                  <a:lnTo>
                    <a:pt x="369768" y="5305202"/>
                  </a:lnTo>
                  <a:lnTo>
                    <a:pt x="331410" y="5280107"/>
                  </a:lnTo>
                  <a:lnTo>
                    <a:pt x="294674" y="5252846"/>
                  </a:lnTo>
                  <a:lnTo>
                    <a:pt x="259652" y="5223509"/>
                  </a:lnTo>
                  <a:lnTo>
                    <a:pt x="226434" y="5192187"/>
                  </a:lnTo>
                  <a:lnTo>
                    <a:pt x="195111" y="5158969"/>
                  </a:lnTo>
                  <a:lnTo>
                    <a:pt x="165774" y="5123948"/>
                  </a:lnTo>
                  <a:lnTo>
                    <a:pt x="138512" y="5087213"/>
                  </a:lnTo>
                  <a:lnTo>
                    <a:pt x="113418" y="5048854"/>
                  </a:lnTo>
                  <a:lnTo>
                    <a:pt x="90580" y="5008963"/>
                  </a:lnTo>
                  <a:lnTo>
                    <a:pt x="70090" y="4967631"/>
                  </a:lnTo>
                  <a:lnTo>
                    <a:pt x="52038" y="4924946"/>
                  </a:lnTo>
                  <a:lnTo>
                    <a:pt x="36514" y="4881001"/>
                  </a:lnTo>
                  <a:lnTo>
                    <a:pt x="23611" y="4835886"/>
                  </a:lnTo>
                  <a:lnTo>
                    <a:pt x="13417" y="4789691"/>
                  </a:lnTo>
                  <a:lnTo>
                    <a:pt x="6023" y="4742506"/>
                  </a:lnTo>
                  <a:lnTo>
                    <a:pt x="1520" y="4694423"/>
                  </a:lnTo>
                  <a:lnTo>
                    <a:pt x="0" y="4645533"/>
                  </a:lnTo>
                  <a:lnTo>
                    <a:pt x="0" y="77304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71413" y="2167255"/>
              <a:ext cx="3124200" cy="2523490"/>
            </a:xfrm>
            <a:custGeom>
              <a:avLst/>
              <a:gdLst/>
              <a:ahLst/>
              <a:cxnLst/>
              <a:rect l="l" t="t" r="r" b="b"/>
              <a:pathLst>
                <a:path w="3124200" h="2523490">
                  <a:moveTo>
                    <a:pt x="2703194" y="0"/>
                  </a:moveTo>
                  <a:lnTo>
                    <a:pt x="420497" y="0"/>
                  </a:lnTo>
                  <a:lnTo>
                    <a:pt x="371449" y="2828"/>
                  </a:lnTo>
                  <a:lnTo>
                    <a:pt x="324065" y="11103"/>
                  </a:lnTo>
                  <a:lnTo>
                    <a:pt x="278661" y="24509"/>
                  </a:lnTo>
                  <a:lnTo>
                    <a:pt x="235551" y="42731"/>
                  </a:lnTo>
                  <a:lnTo>
                    <a:pt x="195051" y="65454"/>
                  </a:lnTo>
                  <a:lnTo>
                    <a:pt x="157477" y="92363"/>
                  </a:lnTo>
                  <a:lnTo>
                    <a:pt x="123142" y="123142"/>
                  </a:lnTo>
                  <a:lnTo>
                    <a:pt x="92363" y="157477"/>
                  </a:lnTo>
                  <a:lnTo>
                    <a:pt x="65454" y="195051"/>
                  </a:lnTo>
                  <a:lnTo>
                    <a:pt x="42731" y="235551"/>
                  </a:lnTo>
                  <a:lnTo>
                    <a:pt x="24509" y="278661"/>
                  </a:lnTo>
                  <a:lnTo>
                    <a:pt x="11103" y="324065"/>
                  </a:lnTo>
                  <a:lnTo>
                    <a:pt x="2828" y="371449"/>
                  </a:lnTo>
                  <a:lnTo>
                    <a:pt x="0" y="420497"/>
                  </a:lnTo>
                  <a:lnTo>
                    <a:pt x="0" y="2102993"/>
                  </a:lnTo>
                  <a:lnTo>
                    <a:pt x="2828" y="2152040"/>
                  </a:lnTo>
                  <a:lnTo>
                    <a:pt x="11103" y="2199424"/>
                  </a:lnTo>
                  <a:lnTo>
                    <a:pt x="24509" y="2244828"/>
                  </a:lnTo>
                  <a:lnTo>
                    <a:pt x="42731" y="2287938"/>
                  </a:lnTo>
                  <a:lnTo>
                    <a:pt x="65454" y="2328438"/>
                  </a:lnTo>
                  <a:lnTo>
                    <a:pt x="92363" y="2366012"/>
                  </a:lnTo>
                  <a:lnTo>
                    <a:pt x="123142" y="2400347"/>
                  </a:lnTo>
                  <a:lnTo>
                    <a:pt x="157477" y="2431126"/>
                  </a:lnTo>
                  <a:lnTo>
                    <a:pt x="195051" y="2458035"/>
                  </a:lnTo>
                  <a:lnTo>
                    <a:pt x="235551" y="2480758"/>
                  </a:lnTo>
                  <a:lnTo>
                    <a:pt x="278661" y="2498980"/>
                  </a:lnTo>
                  <a:lnTo>
                    <a:pt x="324065" y="2512386"/>
                  </a:lnTo>
                  <a:lnTo>
                    <a:pt x="371449" y="2520661"/>
                  </a:lnTo>
                  <a:lnTo>
                    <a:pt x="420497" y="2523490"/>
                  </a:lnTo>
                  <a:lnTo>
                    <a:pt x="2703194" y="2523490"/>
                  </a:lnTo>
                  <a:lnTo>
                    <a:pt x="2752268" y="2520661"/>
                  </a:lnTo>
                  <a:lnTo>
                    <a:pt x="2799673" y="2512386"/>
                  </a:lnTo>
                  <a:lnTo>
                    <a:pt x="2845096" y="2498980"/>
                  </a:lnTo>
                  <a:lnTo>
                    <a:pt x="2888221" y="2480758"/>
                  </a:lnTo>
                  <a:lnTo>
                    <a:pt x="2928733" y="2458035"/>
                  </a:lnTo>
                  <a:lnTo>
                    <a:pt x="2966318" y="2431126"/>
                  </a:lnTo>
                  <a:lnTo>
                    <a:pt x="3000660" y="2400347"/>
                  </a:lnTo>
                  <a:lnTo>
                    <a:pt x="3031445" y="2366012"/>
                  </a:lnTo>
                  <a:lnTo>
                    <a:pt x="3058358" y="2328438"/>
                  </a:lnTo>
                  <a:lnTo>
                    <a:pt x="3081084" y="2287938"/>
                  </a:lnTo>
                  <a:lnTo>
                    <a:pt x="3099308" y="2244828"/>
                  </a:lnTo>
                  <a:lnTo>
                    <a:pt x="3112715" y="2199424"/>
                  </a:lnTo>
                  <a:lnTo>
                    <a:pt x="3120990" y="2152040"/>
                  </a:lnTo>
                  <a:lnTo>
                    <a:pt x="3123818" y="2102993"/>
                  </a:lnTo>
                  <a:lnTo>
                    <a:pt x="3123818" y="420497"/>
                  </a:lnTo>
                  <a:lnTo>
                    <a:pt x="3120990" y="371449"/>
                  </a:lnTo>
                  <a:lnTo>
                    <a:pt x="3112715" y="324065"/>
                  </a:lnTo>
                  <a:lnTo>
                    <a:pt x="3099308" y="278661"/>
                  </a:lnTo>
                  <a:lnTo>
                    <a:pt x="3081084" y="235551"/>
                  </a:lnTo>
                  <a:lnTo>
                    <a:pt x="3058358" y="195051"/>
                  </a:lnTo>
                  <a:lnTo>
                    <a:pt x="3031445" y="157477"/>
                  </a:lnTo>
                  <a:lnTo>
                    <a:pt x="3000660" y="123142"/>
                  </a:lnTo>
                  <a:lnTo>
                    <a:pt x="2966318" y="92363"/>
                  </a:lnTo>
                  <a:lnTo>
                    <a:pt x="2928733" y="65454"/>
                  </a:lnTo>
                  <a:lnTo>
                    <a:pt x="2888221" y="42731"/>
                  </a:lnTo>
                  <a:lnTo>
                    <a:pt x="2845096" y="24509"/>
                  </a:lnTo>
                  <a:lnTo>
                    <a:pt x="2799673" y="11103"/>
                  </a:lnTo>
                  <a:lnTo>
                    <a:pt x="2752268" y="2828"/>
                  </a:lnTo>
                  <a:lnTo>
                    <a:pt x="270319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71413" y="2167255"/>
              <a:ext cx="3124200" cy="2523490"/>
            </a:xfrm>
            <a:custGeom>
              <a:avLst/>
              <a:gdLst/>
              <a:ahLst/>
              <a:cxnLst/>
              <a:rect l="l" t="t" r="r" b="b"/>
              <a:pathLst>
                <a:path w="3124200" h="2523490">
                  <a:moveTo>
                    <a:pt x="0" y="420497"/>
                  </a:moveTo>
                  <a:lnTo>
                    <a:pt x="2828" y="371449"/>
                  </a:lnTo>
                  <a:lnTo>
                    <a:pt x="11103" y="324065"/>
                  </a:lnTo>
                  <a:lnTo>
                    <a:pt x="24509" y="278661"/>
                  </a:lnTo>
                  <a:lnTo>
                    <a:pt x="42731" y="235551"/>
                  </a:lnTo>
                  <a:lnTo>
                    <a:pt x="65454" y="195051"/>
                  </a:lnTo>
                  <a:lnTo>
                    <a:pt x="92363" y="157477"/>
                  </a:lnTo>
                  <a:lnTo>
                    <a:pt x="123142" y="123142"/>
                  </a:lnTo>
                  <a:lnTo>
                    <a:pt x="157477" y="92363"/>
                  </a:lnTo>
                  <a:lnTo>
                    <a:pt x="195051" y="65454"/>
                  </a:lnTo>
                  <a:lnTo>
                    <a:pt x="235551" y="42731"/>
                  </a:lnTo>
                  <a:lnTo>
                    <a:pt x="278661" y="24509"/>
                  </a:lnTo>
                  <a:lnTo>
                    <a:pt x="324065" y="11103"/>
                  </a:lnTo>
                  <a:lnTo>
                    <a:pt x="371449" y="2828"/>
                  </a:lnTo>
                  <a:lnTo>
                    <a:pt x="420497" y="0"/>
                  </a:lnTo>
                  <a:lnTo>
                    <a:pt x="2703194" y="0"/>
                  </a:lnTo>
                  <a:lnTo>
                    <a:pt x="2752268" y="2828"/>
                  </a:lnTo>
                  <a:lnTo>
                    <a:pt x="2799673" y="11103"/>
                  </a:lnTo>
                  <a:lnTo>
                    <a:pt x="2845096" y="24509"/>
                  </a:lnTo>
                  <a:lnTo>
                    <a:pt x="2888221" y="42731"/>
                  </a:lnTo>
                  <a:lnTo>
                    <a:pt x="2928733" y="65454"/>
                  </a:lnTo>
                  <a:lnTo>
                    <a:pt x="2966318" y="92363"/>
                  </a:lnTo>
                  <a:lnTo>
                    <a:pt x="3000660" y="123142"/>
                  </a:lnTo>
                  <a:lnTo>
                    <a:pt x="3031445" y="157477"/>
                  </a:lnTo>
                  <a:lnTo>
                    <a:pt x="3058358" y="195051"/>
                  </a:lnTo>
                  <a:lnTo>
                    <a:pt x="3081084" y="235551"/>
                  </a:lnTo>
                  <a:lnTo>
                    <a:pt x="3099308" y="278661"/>
                  </a:lnTo>
                  <a:lnTo>
                    <a:pt x="3112715" y="324065"/>
                  </a:lnTo>
                  <a:lnTo>
                    <a:pt x="3120990" y="371449"/>
                  </a:lnTo>
                  <a:lnTo>
                    <a:pt x="3123818" y="420497"/>
                  </a:lnTo>
                  <a:lnTo>
                    <a:pt x="3123818" y="2102993"/>
                  </a:lnTo>
                  <a:lnTo>
                    <a:pt x="3120990" y="2152040"/>
                  </a:lnTo>
                  <a:lnTo>
                    <a:pt x="3112715" y="2199424"/>
                  </a:lnTo>
                  <a:lnTo>
                    <a:pt x="3099308" y="2244828"/>
                  </a:lnTo>
                  <a:lnTo>
                    <a:pt x="3081084" y="2287938"/>
                  </a:lnTo>
                  <a:lnTo>
                    <a:pt x="3058358" y="2328438"/>
                  </a:lnTo>
                  <a:lnTo>
                    <a:pt x="3031445" y="2366012"/>
                  </a:lnTo>
                  <a:lnTo>
                    <a:pt x="3000660" y="2400347"/>
                  </a:lnTo>
                  <a:lnTo>
                    <a:pt x="2966318" y="2431126"/>
                  </a:lnTo>
                  <a:lnTo>
                    <a:pt x="2928733" y="2458035"/>
                  </a:lnTo>
                  <a:lnTo>
                    <a:pt x="2888221" y="2480758"/>
                  </a:lnTo>
                  <a:lnTo>
                    <a:pt x="2845096" y="2498980"/>
                  </a:lnTo>
                  <a:lnTo>
                    <a:pt x="2799673" y="2512386"/>
                  </a:lnTo>
                  <a:lnTo>
                    <a:pt x="2752268" y="2520661"/>
                  </a:lnTo>
                  <a:lnTo>
                    <a:pt x="2703194" y="2523490"/>
                  </a:lnTo>
                  <a:lnTo>
                    <a:pt x="420497" y="2523490"/>
                  </a:lnTo>
                  <a:lnTo>
                    <a:pt x="371449" y="2520661"/>
                  </a:lnTo>
                  <a:lnTo>
                    <a:pt x="324065" y="2512386"/>
                  </a:lnTo>
                  <a:lnTo>
                    <a:pt x="278661" y="2498980"/>
                  </a:lnTo>
                  <a:lnTo>
                    <a:pt x="235551" y="2480758"/>
                  </a:lnTo>
                  <a:lnTo>
                    <a:pt x="195051" y="2458035"/>
                  </a:lnTo>
                  <a:lnTo>
                    <a:pt x="157477" y="2431126"/>
                  </a:lnTo>
                  <a:lnTo>
                    <a:pt x="123142" y="2400347"/>
                  </a:lnTo>
                  <a:lnTo>
                    <a:pt x="92363" y="2366012"/>
                  </a:lnTo>
                  <a:lnTo>
                    <a:pt x="65454" y="2328438"/>
                  </a:lnTo>
                  <a:lnTo>
                    <a:pt x="42731" y="2287938"/>
                  </a:lnTo>
                  <a:lnTo>
                    <a:pt x="24509" y="2244828"/>
                  </a:lnTo>
                  <a:lnTo>
                    <a:pt x="11103" y="2199424"/>
                  </a:lnTo>
                  <a:lnTo>
                    <a:pt x="2828" y="2152040"/>
                  </a:lnTo>
                  <a:lnTo>
                    <a:pt x="0" y="2102993"/>
                  </a:lnTo>
                  <a:lnTo>
                    <a:pt x="0" y="42049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043161" y="2514600"/>
              <a:ext cx="2687955" cy="1828800"/>
            </a:xfrm>
            <a:custGeom>
              <a:avLst/>
              <a:gdLst/>
              <a:ahLst/>
              <a:cxnLst/>
              <a:rect l="l" t="t" r="r" b="b"/>
              <a:pathLst>
                <a:path w="2687954" h="1828800">
                  <a:moveTo>
                    <a:pt x="2382901" y="0"/>
                  </a:moveTo>
                  <a:lnTo>
                    <a:pt x="304800" y="0"/>
                  </a:lnTo>
                  <a:lnTo>
                    <a:pt x="255374" y="3990"/>
                  </a:lnTo>
                  <a:lnTo>
                    <a:pt x="208483" y="15544"/>
                  </a:lnTo>
                  <a:lnTo>
                    <a:pt x="164753" y="34032"/>
                  </a:lnTo>
                  <a:lnTo>
                    <a:pt x="124815" y="58826"/>
                  </a:lnTo>
                  <a:lnTo>
                    <a:pt x="89296" y="89296"/>
                  </a:lnTo>
                  <a:lnTo>
                    <a:pt x="58826" y="124815"/>
                  </a:lnTo>
                  <a:lnTo>
                    <a:pt x="34032" y="164753"/>
                  </a:lnTo>
                  <a:lnTo>
                    <a:pt x="15544" y="208483"/>
                  </a:lnTo>
                  <a:lnTo>
                    <a:pt x="3990" y="255374"/>
                  </a:lnTo>
                  <a:lnTo>
                    <a:pt x="0" y="304800"/>
                  </a:lnTo>
                  <a:lnTo>
                    <a:pt x="0" y="1524000"/>
                  </a:lnTo>
                  <a:lnTo>
                    <a:pt x="3990" y="1573425"/>
                  </a:lnTo>
                  <a:lnTo>
                    <a:pt x="15544" y="1620316"/>
                  </a:lnTo>
                  <a:lnTo>
                    <a:pt x="34032" y="1664046"/>
                  </a:lnTo>
                  <a:lnTo>
                    <a:pt x="58826" y="1703984"/>
                  </a:lnTo>
                  <a:lnTo>
                    <a:pt x="89296" y="1739503"/>
                  </a:lnTo>
                  <a:lnTo>
                    <a:pt x="124815" y="1769973"/>
                  </a:lnTo>
                  <a:lnTo>
                    <a:pt x="164753" y="1794767"/>
                  </a:lnTo>
                  <a:lnTo>
                    <a:pt x="208483" y="1813255"/>
                  </a:lnTo>
                  <a:lnTo>
                    <a:pt x="255374" y="1824809"/>
                  </a:lnTo>
                  <a:lnTo>
                    <a:pt x="304800" y="1828800"/>
                  </a:lnTo>
                  <a:lnTo>
                    <a:pt x="2382901" y="1828800"/>
                  </a:lnTo>
                  <a:lnTo>
                    <a:pt x="2432357" y="1824809"/>
                  </a:lnTo>
                  <a:lnTo>
                    <a:pt x="2479266" y="1813255"/>
                  </a:lnTo>
                  <a:lnTo>
                    <a:pt x="2523003" y="1794767"/>
                  </a:lnTo>
                  <a:lnTo>
                    <a:pt x="2562940" y="1769973"/>
                  </a:lnTo>
                  <a:lnTo>
                    <a:pt x="2598451" y="1739503"/>
                  </a:lnTo>
                  <a:lnTo>
                    <a:pt x="2628911" y="1703984"/>
                  </a:lnTo>
                  <a:lnTo>
                    <a:pt x="2653692" y="1664046"/>
                  </a:lnTo>
                  <a:lnTo>
                    <a:pt x="2672168" y="1620316"/>
                  </a:lnTo>
                  <a:lnTo>
                    <a:pt x="2683713" y="1573425"/>
                  </a:lnTo>
                  <a:lnTo>
                    <a:pt x="2687701" y="1524000"/>
                  </a:lnTo>
                  <a:lnTo>
                    <a:pt x="2687701" y="304800"/>
                  </a:lnTo>
                  <a:lnTo>
                    <a:pt x="2683713" y="255374"/>
                  </a:lnTo>
                  <a:lnTo>
                    <a:pt x="2672168" y="208483"/>
                  </a:lnTo>
                  <a:lnTo>
                    <a:pt x="2653692" y="164753"/>
                  </a:lnTo>
                  <a:lnTo>
                    <a:pt x="2628911" y="124815"/>
                  </a:lnTo>
                  <a:lnTo>
                    <a:pt x="2598451" y="89296"/>
                  </a:lnTo>
                  <a:lnTo>
                    <a:pt x="2562940" y="58826"/>
                  </a:lnTo>
                  <a:lnTo>
                    <a:pt x="2523003" y="34032"/>
                  </a:lnTo>
                  <a:lnTo>
                    <a:pt x="2479266" y="15544"/>
                  </a:lnTo>
                  <a:lnTo>
                    <a:pt x="2432357" y="3990"/>
                  </a:lnTo>
                  <a:lnTo>
                    <a:pt x="2382901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043161" y="2514600"/>
              <a:ext cx="2687955" cy="1828800"/>
            </a:xfrm>
            <a:custGeom>
              <a:avLst/>
              <a:gdLst/>
              <a:ahLst/>
              <a:cxnLst/>
              <a:rect l="l" t="t" r="r" b="b"/>
              <a:pathLst>
                <a:path w="2687954" h="1828800">
                  <a:moveTo>
                    <a:pt x="0" y="304800"/>
                  </a:moveTo>
                  <a:lnTo>
                    <a:pt x="3990" y="255374"/>
                  </a:lnTo>
                  <a:lnTo>
                    <a:pt x="15544" y="208483"/>
                  </a:lnTo>
                  <a:lnTo>
                    <a:pt x="34032" y="164753"/>
                  </a:lnTo>
                  <a:lnTo>
                    <a:pt x="58826" y="124815"/>
                  </a:lnTo>
                  <a:lnTo>
                    <a:pt x="89296" y="89296"/>
                  </a:lnTo>
                  <a:lnTo>
                    <a:pt x="124815" y="58826"/>
                  </a:lnTo>
                  <a:lnTo>
                    <a:pt x="164753" y="34032"/>
                  </a:lnTo>
                  <a:lnTo>
                    <a:pt x="208483" y="15544"/>
                  </a:lnTo>
                  <a:lnTo>
                    <a:pt x="255374" y="3990"/>
                  </a:lnTo>
                  <a:lnTo>
                    <a:pt x="304800" y="0"/>
                  </a:lnTo>
                  <a:lnTo>
                    <a:pt x="2382901" y="0"/>
                  </a:lnTo>
                  <a:lnTo>
                    <a:pt x="2432357" y="3990"/>
                  </a:lnTo>
                  <a:lnTo>
                    <a:pt x="2479266" y="15544"/>
                  </a:lnTo>
                  <a:lnTo>
                    <a:pt x="2523003" y="34032"/>
                  </a:lnTo>
                  <a:lnTo>
                    <a:pt x="2562940" y="58826"/>
                  </a:lnTo>
                  <a:lnTo>
                    <a:pt x="2598451" y="89296"/>
                  </a:lnTo>
                  <a:lnTo>
                    <a:pt x="2628911" y="124815"/>
                  </a:lnTo>
                  <a:lnTo>
                    <a:pt x="2653692" y="164753"/>
                  </a:lnTo>
                  <a:lnTo>
                    <a:pt x="2672168" y="208483"/>
                  </a:lnTo>
                  <a:lnTo>
                    <a:pt x="2683713" y="255374"/>
                  </a:lnTo>
                  <a:lnTo>
                    <a:pt x="2687701" y="304800"/>
                  </a:lnTo>
                  <a:lnTo>
                    <a:pt x="2687701" y="1524000"/>
                  </a:lnTo>
                  <a:lnTo>
                    <a:pt x="2683713" y="1573425"/>
                  </a:lnTo>
                  <a:lnTo>
                    <a:pt x="2672168" y="1620316"/>
                  </a:lnTo>
                  <a:lnTo>
                    <a:pt x="2653692" y="1664046"/>
                  </a:lnTo>
                  <a:lnTo>
                    <a:pt x="2628911" y="1703984"/>
                  </a:lnTo>
                  <a:lnTo>
                    <a:pt x="2598451" y="1739503"/>
                  </a:lnTo>
                  <a:lnTo>
                    <a:pt x="2562940" y="1769973"/>
                  </a:lnTo>
                  <a:lnTo>
                    <a:pt x="2523003" y="1794767"/>
                  </a:lnTo>
                  <a:lnTo>
                    <a:pt x="2479266" y="1813255"/>
                  </a:lnTo>
                  <a:lnTo>
                    <a:pt x="2432357" y="1824809"/>
                  </a:lnTo>
                  <a:lnTo>
                    <a:pt x="2382901" y="1828800"/>
                  </a:lnTo>
                  <a:lnTo>
                    <a:pt x="304800" y="1828800"/>
                  </a:lnTo>
                  <a:lnTo>
                    <a:pt x="255374" y="1824809"/>
                  </a:lnTo>
                  <a:lnTo>
                    <a:pt x="208483" y="1813255"/>
                  </a:lnTo>
                  <a:lnTo>
                    <a:pt x="164753" y="1794767"/>
                  </a:lnTo>
                  <a:lnTo>
                    <a:pt x="124815" y="1769973"/>
                  </a:lnTo>
                  <a:lnTo>
                    <a:pt x="89296" y="1739503"/>
                  </a:lnTo>
                  <a:lnTo>
                    <a:pt x="58826" y="1703984"/>
                  </a:lnTo>
                  <a:lnTo>
                    <a:pt x="34032" y="1664046"/>
                  </a:lnTo>
                  <a:lnTo>
                    <a:pt x="15544" y="1620316"/>
                  </a:lnTo>
                  <a:lnTo>
                    <a:pt x="3990" y="1573425"/>
                  </a:lnTo>
                  <a:lnTo>
                    <a:pt x="0" y="1524000"/>
                  </a:lnTo>
                  <a:lnTo>
                    <a:pt x="0" y="3048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290431" y="2454909"/>
            <a:ext cx="2193290" cy="189992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416559" marR="407670" indent="-635" algn="ctr">
              <a:lnSpc>
                <a:spcPts val="1970"/>
              </a:lnSpc>
              <a:spcBef>
                <a:spcPts val="325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Технические специалисты:</a:t>
            </a:r>
            <a:endParaRPr sz="18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625"/>
              </a:spcBef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экспорт</a:t>
            </a:r>
            <a:endParaRPr sz="1400">
              <a:latin typeface="Calibri"/>
              <a:cs typeface="Calibri"/>
            </a:endParaRPr>
          </a:p>
          <a:p>
            <a:pPr marL="12700" marR="5080" indent="635" algn="ctr">
              <a:lnSpc>
                <a:spcPct val="91500"/>
              </a:lnSpc>
              <a:spcBef>
                <a:spcPts val="600"/>
              </a:spcBef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(включая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шифрование)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при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участие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члена</a:t>
            </a:r>
            <a:r>
              <a:rPr sz="1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ГЭК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токеном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пакета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электронными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образами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бланков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ДБО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а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также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форм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ППЭ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027" y="1249972"/>
            <a:ext cx="310743" cy="28799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92225" y="767841"/>
            <a:ext cx="279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Организаторы</a:t>
            </a:r>
            <a:r>
              <a:rPr sz="1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аудитории: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5253" y="1319530"/>
            <a:ext cx="30689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собирают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в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аудитории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ЭМ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и</a:t>
            </a:r>
            <a:r>
              <a:rPr sz="1400" b="1" spc="-10" dirty="0">
                <a:latin typeface="Calibri"/>
                <a:cs typeface="Calibri"/>
              </a:rPr>
              <a:t> черновики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5253" y="1746631"/>
            <a:ext cx="4034790" cy="429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погашают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незаполненные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области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бланков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(за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исключением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регистрационных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полей)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знаком</a:t>
            </a:r>
            <a:r>
              <a:rPr sz="1400" b="1" spc="320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«Z»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поля</a:t>
            </a:r>
            <a:r>
              <a:rPr sz="1400" b="1" spc="-3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бланка</a:t>
            </a:r>
            <a:r>
              <a:rPr sz="1400" b="1" spc="-5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для</a:t>
            </a:r>
            <a:r>
              <a:rPr sz="1400" b="1" spc="-3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записи</a:t>
            </a:r>
            <a:r>
              <a:rPr sz="1400" b="1" spc="-4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ответов</a:t>
            </a:r>
            <a:r>
              <a:rPr sz="1400" b="1" spc="-5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на</a:t>
            </a:r>
            <a:r>
              <a:rPr sz="1400" b="1" spc="-2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задания</a:t>
            </a:r>
            <a:endParaRPr sz="1400">
              <a:latin typeface="Calibri"/>
              <a:cs typeface="Calibri"/>
            </a:endParaRPr>
          </a:p>
          <a:p>
            <a:pPr marL="12700" marR="344170">
              <a:lnSpc>
                <a:spcPct val="100000"/>
              </a:lnSpc>
            </a:pP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КИМ</a:t>
            </a:r>
            <a:r>
              <a:rPr sz="1400" b="1" spc="-2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для</a:t>
            </a:r>
            <a:r>
              <a:rPr sz="1400" b="1" spc="-2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проведения</a:t>
            </a:r>
            <a:r>
              <a:rPr sz="1400" b="1" spc="-5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ЕГЭ</a:t>
            </a:r>
            <a:r>
              <a:rPr sz="1400" b="1" spc="-2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с кратким</a:t>
            </a:r>
            <a:r>
              <a:rPr sz="1400" b="1" spc="-5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ответом</a:t>
            </a:r>
            <a:r>
              <a:rPr sz="1400" b="1" spc="-4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25" dirty="0">
                <a:solidFill>
                  <a:srgbClr val="1A1A1A"/>
                </a:solidFill>
                <a:latin typeface="Calibri"/>
                <a:cs typeface="Calibri"/>
              </a:rPr>
              <a:t>на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наличие</a:t>
            </a:r>
            <a:r>
              <a:rPr sz="1400" b="1" spc="-4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замены</a:t>
            </a:r>
            <a:r>
              <a:rPr sz="1400" b="1" spc="-2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ошибочных</a:t>
            </a:r>
            <a:r>
              <a:rPr sz="1400" b="1" spc="-3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ответов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в</a:t>
            </a:r>
            <a:r>
              <a:rPr sz="1400" b="1" spc="-2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случае</a:t>
            </a:r>
            <a:r>
              <a:rPr sz="1400" b="1" spc="-1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если</a:t>
            </a:r>
            <a:r>
              <a:rPr sz="1400" b="1" spc="-3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участник</a:t>
            </a:r>
            <a:r>
              <a:rPr sz="1400" b="1" spc="-2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экзамена</a:t>
            </a:r>
            <a:r>
              <a:rPr sz="1400" b="1" spc="-2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осуществлял</a:t>
            </a:r>
            <a:r>
              <a:rPr sz="1400" b="1" spc="-4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25" dirty="0">
                <a:solidFill>
                  <a:srgbClr val="1A1A1A"/>
                </a:solidFill>
                <a:latin typeface="Calibri"/>
                <a:cs typeface="Calibri"/>
              </a:rPr>
              <a:t>во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время</a:t>
            </a:r>
            <a:r>
              <a:rPr sz="1400" b="1" spc="-2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выполнения</a:t>
            </a:r>
            <a:r>
              <a:rPr sz="1400" b="1" spc="-4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экзаменационной</a:t>
            </a:r>
            <a:endParaRPr sz="1400">
              <a:latin typeface="Calibri"/>
              <a:cs typeface="Calibri"/>
            </a:endParaRPr>
          </a:p>
          <a:p>
            <a:pPr marL="12700" marR="132080">
              <a:lnSpc>
                <a:spcPct val="100000"/>
              </a:lnSpc>
            </a:pP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работы</a:t>
            </a:r>
            <a:r>
              <a:rPr sz="1400" b="1" spc="-4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замену</a:t>
            </a:r>
            <a:r>
              <a:rPr sz="1400" b="1" spc="-3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ошибочных</a:t>
            </a:r>
            <a:r>
              <a:rPr sz="1400" b="1" spc="-4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ответов,</a:t>
            </a:r>
            <a:r>
              <a:rPr sz="1400" b="1" spc="-5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организатору необходимо</a:t>
            </a:r>
            <a:r>
              <a:rPr sz="1400" b="1" spc="-3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посчитать</a:t>
            </a:r>
            <a:r>
              <a:rPr sz="1400" b="1" spc="-3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количество</a:t>
            </a:r>
            <a:r>
              <a:rPr sz="1400" b="1" spc="-2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замен</a:t>
            </a:r>
            <a:endParaRPr sz="1400">
              <a:latin typeface="Calibri"/>
              <a:cs typeface="Calibri"/>
            </a:endParaRPr>
          </a:p>
          <a:p>
            <a:pPr marL="12700" marR="233045">
              <a:lnSpc>
                <a:spcPct val="100000"/>
              </a:lnSpc>
            </a:pP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ошибочных</a:t>
            </a:r>
            <a:r>
              <a:rPr sz="1400" b="1" spc="-4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ответов,</a:t>
            </a:r>
            <a:r>
              <a:rPr sz="1400" b="1" spc="-5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поставить</a:t>
            </a:r>
            <a:r>
              <a:rPr sz="1400" b="1" spc="-6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соответствующее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цифровое</a:t>
            </a:r>
            <a:r>
              <a:rPr sz="1400" b="1" spc="-3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значение</a:t>
            </a:r>
            <a:r>
              <a:rPr sz="1400" b="1" spc="-3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в</a:t>
            </a:r>
            <a:r>
              <a:rPr sz="1400" b="1" spc="-5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поле</a:t>
            </a:r>
            <a:r>
              <a:rPr sz="1400" b="1" spc="-4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«Количество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заполненных</a:t>
            </a:r>
            <a:r>
              <a:rPr sz="1400" b="1" spc="-7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полей</a:t>
            </a:r>
            <a:r>
              <a:rPr sz="1400" b="1" spc="-4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«Замена</a:t>
            </a:r>
            <a:r>
              <a:rPr sz="1400" b="1" spc="-4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ошибочных</a:t>
            </a:r>
            <a:r>
              <a:rPr sz="1400" b="1" spc="-3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ответов»,</a:t>
            </a:r>
            <a:endParaRPr sz="1400">
              <a:latin typeface="Calibri"/>
              <a:cs typeface="Calibri"/>
            </a:endParaRPr>
          </a:p>
          <a:p>
            <a:pPr marL="12700" marR="847090">
              <a:lnSpc>
                <a:spcPct val="100000"/>
              </a:lnSpc>
            </a:pP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а</a:t>
            </a:r>
            <a:r>
              <a:rPr sz="1400" b="1" spc="-1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также</a:t>
            </a:r>
            <a:r>
              <a:rPr sz="1400" b="1" spc="-1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поставить</a:t>
            </a:r>
            <a:r>
              <a:rPr sz="1400" b="1" spc="-5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подпись</a:t>
            </a:r>
            <a:r>
              <a:rPr sz="1400" b="1" spc="-3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в</a:t>
            </a:r>
            <a:r>
              <a:rPr sz="1400" b="1" spc="-2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специально отведенном</a:t>
            </a:r>
            <a:r>
              <a:rPr sz="1400" b="1" spc="-1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1A1A1A"/>
                </a:solidFill>
                <a:latin typeface="Calibri"/>
                <a:cs typeface="Calibri"/>
              </a:rPr>
              <a:t>месте</a:t>
            </a:r>
            <a:endParaRPr sz="1400">
              <a:latin typeface="Calibri"/>
              <a:cs typeface="Calibri"/>
            </a:endParaRPr>
          </a:p>
          <a:p>
            <a:pPr marL="12700" marR="230504">
              <a:lnSpc>
                <a:spcPct val="100000"/>
              </a:lnSpc>
            </a:pP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в</a:t>
            </a:r>
            <a:r>
              <a:rPr sz="1400" b="1" spc="-2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случае</a:t>
            </a:r>
            <a:r>
              <a:rPr sz="1400" b="1" spc="-1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если</a:t>
            </a:r>
            <a:r>
              <a:rPr sz="1400" b="1" spc="-3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участник</a:t>
            </a:r>
            <a:r>
              <a:rPr sz="1400" b="1" spc="-3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экзамена</a:t>
            </a:r>
            <a:r>
              <a:rPr sz="1400" b="1" spc="-3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не</a:t>
            </a:r>
            <a:r>
              <a:rPr sz="1400" b="1" spc="-3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использовал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поле</a:t>
            </a:r>
            <a:r>
              <a:rPr sz="1400" b="1" spc="-4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«Замена</a:t>
            </a:r>
            <a:r>
              <a:rPr sz="1400" b="1" spc="-5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ошибочных</a:t>
            </a:r>
            <a:r>
              <a:rPr sz="1400" b="1" spc="-4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ответов</a:t>
            </a:r>
            <a:r>
              <a:rPr sz="1400" b="1" spc="-6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на</a:t>
            </a:r>
            <a:r>
              <a:rPr sz="1400" b="1" spc="-2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задания</a:t>
            </a:r>
            <a:r>
              <a:rPr sz="1400" b="1" spc="-4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50" dirty="0">
                <a:solidFill>
                  <a:srgbClr val="1A1A1A"/>
                </a:solidFill>
                <a:latin typeface="Calibri"/>
                <a:cs typeface="Calibri"/>
              </a:rPr>
              <a:t>с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кратким</a:t>
            </a:r>
            <a:r>
              <a:rPr sz="1400" b="1" spc="-5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ответом»,</a:t>
            </a:r>
            <a:r>
              <a:rPr sz="1400" b="1" spc="-5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организатор</a:t>
            </a:r>
            <a:r>
              <a:rPr sz="1400" b="1" spc="-5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в</a:t>
            </a:r>
            <a:r>
              <a:rPr sz="1400" b="1" spc="-3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аудитории</a:t>
            </a:r>
            <a:r>
              <a:rPr sz="1400" b="1" spc="-6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50" dirty="0">
                <a:solidFill>
                  <a:srgbClr val="1A1A1A"/>
                </a:solidFill>
                <a:latin typeface="Calibri"/>
                <a:cs typeface="Calibri"/>
              </a:rPr>
              <a:t>в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поле</a:t>
            </a:r>
            <a:r>
              <a:rPr sz="1400" b="1" spc="-2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«Количество</a:t>
            </a:r>
            <a:r>
              <a:rPr sz="1400" b="1" spc="-3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заполненных</a:t>
            </a:r>
            <a:r>
              <a:rPr sz="1400" b="1" spc="-4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полей</a:t>
            </a:r>
            <a:r>
              <a:rPr sz="1400" b="1" spc="-2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«Замена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ошибочных</a:t>
            </a:r>
            <a:r>
              <a:rPr sz="1400" b="1" spc="-4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ответов»</a:t>
            </a:r>
            <a:r>
              <a:rPr sz="1400" b="1" spc="-6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ставит</a:t>
            </a:r>
            <a:r>
              <a:rPr sz="1400" b="1" spc="-3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«Х»</a:t>
            </a:r>
            <a:r>
              <a:rPr sz="1400" b="1" spc="-1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и</a:t>
            </a:r>
            <a:r>
              <a:rPr sz="1400" b="1" spc="-2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подпись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в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1A1A"/>
                </a:solidFill>
                <a:latin typeface="Calibri"/>
                <a:cs typeface="Calibri"/>
              </a:rPr>
              <a:t>специально</a:t>
            </a:r>
            <a:r>
              <a:rPr sz="1400" b="1" spc="-4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отведенном</a:t>
            </a:r>
            <a:r>
              <a:rPr sz="1400" b="1" spc="-3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1A1A"/>
                </a:solidFill>
                <a:latin typeface="Calibri"/>
                <a:cs typeface="Calibri"/>
              </a:rPr>
              <a:t>месте.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01027" y="1735239"/>
            <a:ext cx="5272405" cy="3243580"/>
            <a:chOff x="601027" y="1735239"/>
            <a:chExt cx="5272405" cy="3243580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1027" y="1735239"/>
              <a:ext cx="310743" cy="28799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3214" y="2813342"/>
              <a:ext cx="310743" cy="28799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1027" y="4690783"/>
              <a:ext cx="310743" cy="28799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3253" y="2503970"/>
              <a:ext cx="310743" cy="28799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62599" y="3622078"/>
              <a:ext cx="310743" cy="28799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7868" y="3091980"/>
              <a:ext cx="310743" cy="287997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5638927" y="2193860"/>
            <a:ext cx="2788285" cy="2094864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553720">
              <a:lnSpc>
                <a:spcPct val="100000"/>
              </a:lnSpc>
              <a:spcBef>
                <a:spcPts val="370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Организаторы:</a:t>
            </a:r>
            <a:endParaRPr sz="1800">
              <a:latin typeface="Calibri"/>
              <a:cs typeface="Calibri"/>
            </a:endParaRPr>
          </a:p>
          <a:p>
            <a:pPr marL="215265" marR="5080" indent="-203200">
              <a:lnSpc>
                <a:spcPts val="1540"/>
              </a:lnSpc>
              <a:spcBef>
                <a:spcPts val="380"/>
              </a:spcBef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заполняют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все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формы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окончании выполнения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экзаменационной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работы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участниками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экзамена</a:t>
            </a:r>
            <a:endParaRPr sz="1400">
              <a:latin typeface="Calibri"/>
              <a:cs typeface="Calibri"/>
            </a:endParaRPr>
          </a:p>
          <a:p>
            <a:pPr marL="944880" marR="116839" indent="-820419">
              <a:lnSpc>
                <a:spcPts val="1540"/>
              </a:lnSpc>
              <a:spcBef>
                <a:spcPts val="590"/>
              </a:spcBef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сканируют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бланки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ДБО,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также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формы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ППЭ</a:t>
            </a:r>
            <a:endParaRPr sz="1400">
              <a:latin typeface="Calibri"/>
              <a:cs typeface="Calibri"/>
            </a:endParaRPr>
          </a:p>
          <a:p>
            <a:pPr marL="65405" marR="57785" indent="1270" algn="ctr">
              <a:lnSpc>
                <a:spcPct val="91800"/>
              </a:lnSpc>
              <a:spcBef>
                <a:spcPts val="560"/>
              </a:spcBef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окончании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сканирования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все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материалы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экзамена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должны</a:t>
            </a:r>
            <a:r>
              <a:rPr sz="1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быть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упакованы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и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запечатаны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31140" y="6278371"/>
            <a:ext cx="111379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ОН</a:t>
            </a:r>
            <a:r>
              <a:rPr sz="16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заполняет</a:t>
            </a:r>
            <a:r>
              <a:rPr sz="16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ППЭ-18-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МАШ «Акт</a:t>
            </a:r>
            <a:r>
              <a:rPr sz="16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общественного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 наблюдения</a:t>
            </a:r>
            <a:r>
              <a:rPr sz="16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за</a:t>
            </a:r>
            <a:r>
              <a:rPr sz="16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проведением</a:t>
            </a:r>
            <a:r>
              <a:rPr sz="16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экзамена</a:t>
            </a:r>
            <a:r>
              <a:rPr sz="16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6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ППЭ»</a:t>
            </a:r>
            <a:r>
              <a:rPr sz="16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6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передает</a:t>
            </a:r>
            <a:r>
              <a:rPr sz="16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FF0000"/>
                </a:solidFill>
                <a:latin typeface="Arial"/>
                <a:cs typeface="Arial"/>
              </a:rPr>
              <a:t>ее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руководителю</a:t>
            </a:r>
            <a:r>
              <a:rPr sz="1600" b="1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FF0000"/>
                </a:solidFill>
                <a:latin typeface="Arial"/>
                <a:cs typeface="Arial"/>
              </a:rPr>
              <a:t>ППЭ.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2377" y="1198482"/>
            <a:ext cx="406400" cy="35159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b="1" dirty="0">
                <a:solidFill>
                  <a:srgbClr val="FF0000"/>
                </a:solidFill>
                <a:latin typeface="Calibri"/>
                <a:cs typeface="Calibri"/>
              </a:rPr>
              <a:t>Нештатные</a:t>
            </a:r>
            <a:r>
              <a:rPr sz="3000" b="1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FF0000"/>
                </a:solidFill>
                <a:latin typeface="Calibri"/>
                <a:cs typeface="Calibri"/>
              </a:rPr>
              <a:t>ситуации</a:t>
            </a:r>
            <a:endParaRPr sz="3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11907" y="384044"/>
            <a:ext cx="3607307" cy="216560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463164" y="662177"/>
            <a:ext cx="3300729" cy="15640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610"/>
              </a:lnSpc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При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отсутствии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документа,</a:t>
            </a:r>
            <a:endParaRPr sz="1400">
              <a:latin typeface="Calibri"/>
              <a:cs typeface="Calibri"/>
            </a:endParaRPr>
          </a:p>
          <a:p>
            <a:pPr marL="12700" marR="5080" algn="ctr">
              <a:lnSpc>
                <a:spcPts val="1540"/>
              </a:lnSpc>
              <a:spcBef>
                <a:spcPts val="95"/>
              </a:spcBef>
            </a:pPr>
            <a:r>
              <a:rPr sz="1400" b="1" spc="-10" dirty="0">
                <a:latin typeface="Calibri"/>
                <a:cs typeface="Calibri"/>
              </a:rPr>
              <a:t>удостоверяющего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личность,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у </a:t>
            </a:r>
            <a:r>
              <a:rPr sz="1400" b="1" spc="-10" dirty="0">
                <a:latin typeface="Calibri"/>
                <a:cs typeface="Calibri"/>
              </a:rPr>
              <a:t>выпускника </a:t>
            </a:r>
            <a:r>
              <a:rPr sz="1400" b="1" dirty="0">
                <a:latin typeface="Calibri"/>
                <a:cs typeface="Calibri"/>
              </a:rPr>
              <a:t>текущего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года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ts val="1610"/>
              </a:lnSpc>
              <a:spcBef>
                <a:spcPts val="425"/>
              </a:spcBef>
            </a:pPr>
            <a:r>
              <a:rPr sz="1400" spc="-10" dirty="0">
                <a:latin typeface="Calibri"/>
                <a:cs typeface="Calibri"/>
              </a:rPr>
              <a:t>представитель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ОО,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сопровождающий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ts val="1545"/>
              </a:lnSpc>
            </a:pPr>
            <a:r>
              <a:rPr sz="1400" spc="-10" dirty="0">
                <a:latin typeface="Calibri"/>
                <a:cs typeface="Calibri"/>
              </a:rPr>
              <a:t>обучающегося,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оформляет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«Акт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об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ts val="1614"/>
              </a:lnSpc>
            </a:pPr>
            <a:r>
              <a:rPr sz="1400" spc="-10" dirty="0">
                <a:latin typeface="Calibri"/>
                <a:cs typeface="Calibri"/>
              </a:rPr>
              <a:t>идентификации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личности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участника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ГИА»</a:t>
            </a:r>
            <a:endParaRPr sz="14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455"/>
              </a:spcBef>
            </a:pPr>
            <a:r>
              <a:rPr sz="1400" dirty="0">
                <a:latin typeface="Calibri"/>
                <a:cs typeface="Calibri"/>
              </a:rPr>
              <a:t>Форма </a:t>
            </a:r>
            <a:r>
              <a:rPr sz="1400" spc="-10" dirty="0">
                <a:latin typeface="Calibri"/>
                <a:cs typeface="Calibri"/>
              </a:rPr>
              <a:t>ППЭ-</a:t>
            </a:r>
            <a:r>
              <a:rPr sz="1400" spc="-25" dirty="0">
                <a:latin typeface="Calibri"/>
                <a:cs typeface="Calibri"/>
              </a:rPr>
              <a:t>20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77355" y="384044"/>
            <a:ext cx="3607307" cy="216560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435090" y="466725"/>
            <a:ext cx="3288029" cy="195453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27305" marR="20320" indent="-1905" algn="ctr">
              <a:lnSpc>
                <a:spcPts val="1540"/>
              </a:lnSpc>
              <a:spcBef>
                <a:spcPts val="270"/>
              </a:spcBef>
            </a:pPr>
            <a:r>
              <a:rPr sz="1400" b="1" dirty="0">
                <a:latin typeface="Calibri"/>
                <a:cs typeface="Calibri"/>
              </a:rPr>
              <a:t>В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случае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расхождения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персональных </a:t>
            </a:r>
            <a:r>
              <a:rPr sz="1400" b="1" dirty="0">
                <a:latin typeface="Calibri"/>
                <a:cs typeface="Calibri"/>
              </a:rPr>
              <a:t>данных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участника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экзамена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в</a:t>
            </a:r>
            <a:r>
              <a:rPr sz="1400" b="1" spc="-10" dirty="0">
                <a:latin typeface="Calibri"/>
                <a:cs typeface="Calibri"/>
              </a:rPr>
              <a:t> документе, удостоверяющем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личность,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с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данными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ts val="1435"/>
              </a:lnSpc>
            </a:pPr>
            <a:r>
              <a:rPr sz="1400" b="1" dirty="0">
                <a:latin typeface="Calibri"/>
                <a:cs typeface="Calibri"/>
              </a:rPr>
              <a:t>формы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ППЭ-05-</a:t>
            </a:r>
            <a:r>
              <a:rPr sz="1400" b="1" dirty="0">
                <a:latin typeface="Calibri"/>
                <a:cs typeface="Calibri"/>
              </a:rPr>
              <a:t>02</a:t>
            </a:r>
            <a:r>
              <a:rPr sz="1400" b="1" spc="-10" dirty="0">
                <a:latin typeface="Calibri"/>
                <a:cs typeface="Calibri"/>
              </a:rPr>
              <a:t> «Протокол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проведения</a:t>
            </a:r>
            <a:endParaRPr sz="1400">
              <a:latin typeface="Calibri"/>
              <a:cs typeface="Calibri"/>
            </a:endParaRPr>
          </a:p>
          <a:p>
            <a:pPr marL="1270" algn="ctr">
              <a:lnSpc>
                <a:spcPts val="1614"/>
              </a:lnSpc>
            </a:pPr>
            <a:r>
              <a:rPr sz="1400" b="1" dirty="0">
                <a:latin typeface="Calibri"/>
                <a:cs typeface="Calibri"/>
              </a:rPr>
              <a:t>экзамена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в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аудитории»:</a:t>
            </a:r>
            <a:endParaRPr sz="1400">
              <a:latin typeface="Calibri"/>
              <a:cs typeface="Calibri"/>
            </a:endParaRPr>
          </a:p>
          <a:p>
            <a:pPr marL="201295" algn="ctr">
              <a:lnSpc>
                <a:spcPts val="1610"/>
              </a:lnSpc>
              <a:spcBef>
                <a:spcPts val="459"/>
              </a:spcBef>
            </a:pPr>
            <a:r>
              <a:rPr sz="1400" spc="-10" dirty="0">
                <a:latin typeface="Calibri"/>
                <a:cs typeface="Calibri"/>
              </a:rPr>
              <a:t>организатор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должен заполнить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ts val="1535"/>
              </a:lnSpc>
            </a:pPr>
            <a:r>
              <a:rPr sz="1400" spc="-10" dirty="0">
                <a:latin typeface="Calibri"/>
                <a:cs typeface="Calibri"/>
              </a:rPr>
              <a:t>«Ведомость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коррекции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персональных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ts val="1610"/>
              </a:lnSpc>
            </a:pPr>
            <a:r>
              <a:rPr sz="1400" dirty="0">
                <a:latin typeface="Calibri"/>
                <a:cs typeface="Calibri"/>
              </a:rPr>
              <a:t>данных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участников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экзамена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аудитории»</a:t>
            </a:r>
            <a:endParaRPr sz="14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455"/>
              </a:spcBef>
            </a:pPr>
            <a:r>
              <a:rPr sz="1400" dirty="0">
                <a:latin typeface="Calibri"/>
                <a:cs typeface="Calibri"/>
              </a:rPr>
              <a:t>Форма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ППЭ-</a:t>
            </a:r>
            <a:r>
              <a:rPr sz="1400" spc="-10" dirty="0">
                <a:latin typeface="Calibri"/>
                <a:cs typeface="Calibri"/>
              </a:rPr>
              <a:t>12-</a:t>
            </a:r>
            <a:r>
              <a:rPr sz="1400" spc="-25" dirty="0">
                <a:latin typeface="Calibri"/>
                <a:cs typeface="Calibri"/>
              </a:rPr>
              <a:t>02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11907" y="2907788"/>
            <a:ext cx="3607307" cy="216560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492120" y="2892932"/>
            <a:ext cx="3241040" cy="21494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algn="ctr">
              <a:lnSpc>
                <a:spcPts val="1540"/>
              </a:lnSpc>
              <a:spcBef>
                <a:spcPts val="270"/>
              </a:spcBef>
            </a:pPr>
            <a:r>
              <a:rPr sz="1400" b="1" dirty="0">
                <a:latin typeface="Calibri"/>
                <a:cs typeface="Calibri"/>
              </a:rPr>
              <a:t>При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досрочном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завершении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экзамена</a:t>
            </a:r>
            <a:r>
              <a:rPr sz="1400" b="1" spc="-25" dirty="0">
                <a:latin typeface="Calibri"/>
                <a:cs typeface="Calibri"/>
              </a:rPr>
              <a:t> по </a:t>
            </a:r>
            <a:r>
              <a:rPr sz="1400" b="1" dirty="0">
                <a:latin typeface="Calibri"/>
                <a:cs typeface="Calibri"/>
              </a:rPr>
              <a:t>состоянию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здоровья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или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другим</a:t>
            </a:r>
            <a:endParaRPr sz="1400" dirty="0">
              <a:latin typeface="Calibri"/>
              <a:cs typeface="Calibri"/>
            </a:endParaRPr>
          </a:p>
          <a:p>
            <a:pPr marL="1905" algn="ctr">
              <a:lnSpc>
                <a:spcPts val="1505"/>
              </a:lnSpc>
            </a:pPr>
            <a:r>
              <a:rPr sz="1400" b="1" spc="-10" dirty="0">
                <a:latin typeface="Calibri"/>
                <a:cs typeface="Calibri"/>
              </a:rPr>
              <a:t>объективным</a:t>
            </a:r>
            <a:r>
              <a:rPr sz="1400" b="1" spc="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причинам:</a:t>
            </a:r>
            <a:endParaRPr sz="1400" dirty="0">
              <a:latin typeface="Calibri"/>
              <a:cs typeface="Calibri"/>
            </a:endParaRPr>
          </a:p>
          <a:p>
            <a:pPr marL="26034" marR="18415" indent="289560">
              <a:lnSpc>
                <a:spcPts val="1540"/>
              </a:lnSpc>
              <a:spcBef>
                <a:spcPts val="625"/>
              </a:spcBef>
            </a:pPr>
            <a:r>
              <a:rPr sz="1400" dirty="0">
                <a:latin typeface="Calibri"/>
                <a:cs typeface="Calibri"/>
              </a:rPr>
              <a:t>Член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ГЭК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медицинский работник заполняют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«Акт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досрочном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завершении</a:t>
            </a:r>
            <a:endParaRPr sz="1400" dirty="0">
              <a:latin typeface="Calibri"/>
              <a:cs typeface="Calibri"/>
            </a:endParaRPr>
          </a:p>
          <a:p>
            <a:pPr marL="277495">
              <a:lnSpc>
                <a:spcPts val="1445"/>
              </a:lnSpc>
            </a:pPr>
            <a:r>
              <a:rPr sz="1400" dirty="0">
                <a:latin typeface="Calibri"/>
                <a:cs typeface="Calibri"/>
              </a:rPr>
              <a:t>экзамена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случае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объективным</a:t>
            </a:r>
            <a:endParaRPr sz="1400" dirty="0">
              <a:latin typeface="Calibri"/>
              <a:cs typeface="Calibri"/>
            </a:endParaRPr>
          </a:p>
          <a:p>
            <a:pPr marL="605155">
              <a:lnSpc>
                <a:spcPts val="1610"/>
              </a:lnSpc>
            </a:pPr>
            <a:r>
              <a:rPr sz="1400" dirty="0">
                <a:latin typeface="Calibri"/>
                <a:cs typeface="Calibri"/>
              </a:rPr>
              <a:t>причинам»</a:t>
            </a:r>
            <a:r>
              <a:rPr sz="1400" spc="2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форма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ППЭ-</a:t>
            </a:r>
            <a:r>
              <a:rPr sz="1400" spc="-25" dirty="0">
                <a:latin typeface="Calibri"/>
                <a:cs typeface="Calibri"/>
              </a:rPr>
              <a:t>22</a:t>
            </a:r>
            <a:endParaRPr sz="1400" dirty="0">
              <a:latin typeface="Calibri"/>
              <a:cs typeface="Calibri"/>
            </a:endParaRPr>
          </a:p>
          <a:p>
            <a:pPr marL="27940" marR="17145" indent="295275">
              <a:lnSpc>
                <a:spcPts val="1540"/>
              </a:lnSpc>
              <a:spcBef>
                <a:spcPts val="625"/>
              </a:spcBef>
            </a:pPr>
            <a:r>
              <a:rPr sz="1400" spc="-10" dirty="0">
                <a:latin typeface="Calibri"/>
                <a:cs typeface="Calibri"/>
              </a:rPr>
              <a:t>Организатор</a:t>
            </a:r>
            <a:r>
              <a:rPr sz="1400" dirty="0">
                <a:latin typeface="Calibri"/>
                <a:cs typeface="Calibri"/>
              </a:rPr>
              <a:t> в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аудитории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фиксирует </a:t>
            </a:r>
            <a:r>
              <a:rPr sz="1400" dirty="0">
                <a:latin typeface="Calibri"/>
                <a:cs typeface="Calibri"/>
              </a:rPr>
              <a:t>данный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факт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форме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ППЭ-05-</a:t>
            </a:r>
            <a:r>
              <a:rPr sz="1400" dirty="0">
                <a:latin typeface="Calibri"/>
                <a:cs typeface="Calibri"/>
              </a:rPr>
              <a:t>02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бланке</a:t>
            </a:r>
            <a:endParaRPr sz="1400" dirty="0">
              <a:latin typeface="Calibri"/>
              <a:cs typeface="Calibri"/>
            </a:endParaRPr>
          </a:p>
          <a:p>
            <a:pPr marL="750570">
              <a:lnSpc>
                <a:spcPts val="1505"/>
              </a:lnSpc>
            </a:pPr>
            <a:r>
              <a:rPr sz="1400" spc="-10" dirty="0">
                <a:latin typeface="Calibri"/>
                <a:cs typeface="Calibri"/>
              </a:rPr>
              <a:t>регистрации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участника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77355" y="2907788"/>
            <a:ext cx="3607307" cy="216560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384797" y="3185922"/>
            <a:ext cx="3387090" cy="156400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algn="ctr">
              <a:lnSpc>
                <a:spcPts val="1540"/>
              </a:lnSpc>
              <a:spcBef>
                <a:spcPts val="270"/>
              </a:spcBef>
            </a:pPr>
            <a:r>
              <a:rPr sz="1400" b="1" dirty="0">
                <a:latin typeface="Calibri"/>
                <a:cs typeface="Calibri"/>
              </a:rPr>
              <a:t>При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удалении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участника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экзамена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в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случае </a:t>
            </a:r>
            <a:r>
              <a:rPr sz="1400" b="1" dirty="0">
                <a:latin typeface="Calibri"/>
                <a:cs typeface="Calibri"/>
              </a:rPr>
              <a:t>нарушения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Порядка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проведения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ГИА-</a:t>
            </a:r>
            <a:r>
              <a:rPr sz="1400" b="1" spc="-25" dirty="0">
                <a:latin typeface="Calibri"/>
                <a:cs typeface="Calibri"/>
              </a:rPr>
              <a:t>11:</a:t>
            </a:r>
            <a:endParaRPr sz="1400" dirty="0">
              <a:latin typeface="Calibri"/>
              <a:cs typeface="Calibri"/>
            </a:endParaRPr>
          </a:p>
          <a:p>
            <a:pPr marL="3175" algn="ctr">
              <a:lnSpc>
                <a:spcPts val="1610"/>
              </a:lnSpc>
              <a:spcBef>
                <a:spcPts val="425"/>
              </a:spcBef>
            </a:pPr>
            <a:r>
              <a:rPr sz="1400" dirty="0">
                <a:latin typeface="Calibri"/>
                <a:cs typeface="Calibri"/>
              </a:rPr>
              <a:t>Член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ГЭК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составляет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«Акт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об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удалении</a:t>
            </a:r>
            <a:endParaRPr sz="1400" dirty="0">
              <a:latin typeface="Calibri"/>
              <a:cs typeface="Calibri"/>
            </a:endParaRPr>
          </a:p>
          <a:p>
            <a:pPr marL="1905" algn="ctr">
              <a:lnSpc>
                <a:spcPts val="1610"/>
              </a:lnSpc>
            </a:pPr>
            <a:r>
              <a:rPr sz="1400" dirty="0">
                <a:latin typeface="Calibri"/>
                <a:cs typeface="Calibri"/>
              </a:rPr>
              <a:t>участника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экзамена»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форма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ППЭ-</a:t>
            </a:r>
            <a:r>
              <a:rPr sz="1400" spc="-25" dirty="0">
                <a:latin typeface="Calibri"/>
                <a:cs typeface="Calibri"/>
              </a:rPr>
              <a:t>21</a:t>
            </a:r>
            <a:endParaRPr sz="1400" dirty="0">
              <a:latin typeface="Calibri"/>
              <a:cs typeface="Calibri"/>
            </a:endParaRPr>
          </a:p>
          <a:p>
            <a:pPr marL="121285" algn="ctr">
              <a:lnSpc>
                <a:spcPts val="1610"/>
              </a:lnSpc>
              <a:spcBef>
                <a:spcPts val="455"/>
              </a:spcBef>
            </a:pPr>
            <a:r>
              <a:rPr sz="1400" spc="-10" dirty="0">
                <a:latin typeface="Calibri"/>
                <a:cs typeface="Calibri"/>
              </a:rPr>
              <a:t>Организатор</a:t>
            </a:r>
            <a:r>
              <a:rPr sz="1400" dirty="0">
                <a:latin typeface="Calibri"/>
                <a:cs typeface="Calibri"/>
              </a:rPr>
              <a:t> в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аудитории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фиксирует</a:t>
            </a:r>
            <a:endParaRPr sz="1400" dirty="0">
              <a:latin typeface="Calibri"/>
              <a:cs typeface="Calibri"/>
            </a:endParaRPr>
          </a:p>
          <a:p>
            <a:pPr marL="100965" marR="90170" algn="ctr">
              <a:lnSpc>
                <a:spcPts val="1550"/>
              </a:lnSpc>
              <a:spcBef>
                <a:spcPts val="90"/>
              </a:spcBef>
            </a:pPr>
            <a:r>
              <a:rPr sz="1400" dirty="0">
                <a:latin typeface="Calibri"/>
                <a:cs typeface="Calibri"/>
              </a:rPr>
              <a:t>данный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факт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форме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ППЭ-05-</a:t>
            </a:r>
            <a:r>
              <a:rPr sz="1400" dirty="0">
                <a:latin typeface="Calibri"/>
                <a:cs typeface="Calibri"/>
              </a:rPr>
              <a:t>02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бланке регистрации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участника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38400" y="1295374"/>
            <a:ext cx="310921" cy="286537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2574798" y="3505174"/>
            <a:ext cx="330200" cy="1142365"/>
            <a:chOff x="2574798" y="3505174"/>
            <a:chExt cx="330200" cy="1142365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74798" y="3505174"/>
              <a:ext cx="310921" cy="28653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93848" y="4360519"/>
              <a:ext cx="310921" cy="286537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78752" y="1458442"/>
            <a:ext cx="310921" cy="286537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6417690" y="3592042"/>
            <a:ext cx="379095" cy="768985"/>
            <a:chOff x="6417690" y="3592042"/>
            <a:chExt cx="379095" cy="768985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17690" y="3592042"/>
              <a:ext cx="310921" cy="28653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85508" y="4074007"/>
              <a:ext cx="310921" cy="286537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2364994" y="5432247"/>
            <a:ext cx="8198484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Апелляция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нарушении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установленного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Порядка</a:t>
            </a:r>
            <a:r>
              <a:rPr sz="1400" spc="-10" dirty="0">
                <a:latin typeface="Calibri"/>
                <a:cs typeface="Calibri"/>
              </a:rPr>
              <a:t> проведения</a:t>
            </a:r>
            <a:r>
              <a:rPr sz="1400" dirty="0">
                <a:latin typeface="Calibri"/>
                <a:cs typeface="Calibri"/>
              </a:rPr>
              <a:t> ГИА-</a:t>
            </a:r>
            <a:r>
              <a:rPr sz="1400" spc="-25" dirty="0">
                <a:latin typeface="Calibri"/>
                <a:cs typeface="Calibri"/>
              </a:rPr>
              <a:t>11:</a:t>
            </a:r>
            <a:endParaRPr sz="1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99085" algn="l"/>
              </a:tabLst>
            </a:pPr>
            <a:r>
              <a:rPr sz="1400" dirty="0">
                <a:latin typeface="Calibri"/>
                <a:cs typeface="Calibri"/>
              </a:rPr>
              <a:t>Участник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экзамена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подает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апелляцию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день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проведения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экзамена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до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выхода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из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ППЭ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форме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ППЭ-</a:t>
            </a:r>
            <a:r>
              <a:rPr sz="1400" spc="-25" dirty="0">
                <a:latin typeface="Calibri"/>
                <a:cs typeface="Calibri"/>
              </a:rPr>
              <a:t>02</a:t>
            </a:r>
            <a:endParaRPr sz="1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dirty="0">
                <a:latin typeface="Calibri"/>
                <a:cs typeface="Calibri"/>
              </a:rPr>
              <a:t>Член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ГЭК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организует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проверку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изложенных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апелляции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нарушений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заполняет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форму</a:t>
            </a:r>
            <a:r>
              <a:rPr sz="1400" spc="2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ППЭ-</a:t>
            </a:r>
            <a:r>
              <a:rPr sz="1400" spc="-25" dirty="0">
                <a:latin typeface="Calibri"/>
                <a:cs typeface="Calibri"/>
              </a:rPr>
              <a:t>03</a:t>
            </a:r>
            <a:endParaRPr sz="1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spc="-10" dirty="0">
                <a:latin typeface="Calibri"/>
                <a:cs typeface="Calibri"/>
              </a:rPr>
              <a:t>Организатор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аудитории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фиксирует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данный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факт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форме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ППЭ-05-</a:t>
            </a:r>
            <a:r>
              <a:rPr sz="1400" spc="-25" dirty="0">
                <a:latin typeface="Calibri"/>
                <a:cs typeface="Calibri"/>
              </a:rPr>
              <a:t>02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04163" y="5527560"/>
            <a:ext cx="719391" cy="71939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11047" rIns="0" bIns="0" rtlCol="0">
            <a:spAutoFit/>
          </a:bodyPr>
          <a:lstStyle/>
          <a:p>
            <a:pPr marL="1199515">
              <a:lnSpc>
                <a:spcPct val="100000"/>
              </a:lnSpc>
              <a:spcBef>
                <a:spcPts val="105"/>
              </a:spcBef>
            </a:pPr>
            <a:r>
              <a:rPr dirty="0"/>
              <a:t>Что</a:t>
            </a:r>
            <a:r>
              <a:rPr spc="-90" dirty="0"/>
              <a:t> </a:t>
            </a:r>
            <a:r>
              <a:rPr spc="-10" dirty="0"/>
              <a:t>делать?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846910"/>
            <a:ext cx="10741025" cy="469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 algn="just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8450" algn="l"/>
              </a:tabLst>
            </a:pPr>
            <a:r>
              <a:rPr sz="1800" dirty="0">
                <a:latin typeface="Calibri"/>
                <a:cs typeface="Calibri"/>
              </a:rPr>
              <a:t>Следить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за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соблюдением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Порядка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проведения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ГИА:</a:t>
            </a:r>
            <a:endParaRPr sz="1800" dirty="0">
              <a:latin typeface="Calibri"/>
              <a:cs typeface="Calibri"/>
            </a:endParaRPr>
          </a:p>
          <a:p>
            <a:pPr marL="299085" indent="-286385" algn="just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В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аудитории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постоянно</a:t>
            </a:r>
            <a:r>
              <a:rPr sz="1800" spc="-10" dirty="0">
                <a:latin typeface="Calibri"/>
                <a:cs typeface="Calibri"/>
              </a:rPr>
              <a:t> присутствуют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следят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за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порядком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два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организатора</a:t>
            </a:r>
            <a:endParaRPr sz="1800" dirty="0">
              <a:latin typeface="Calibri"/>
              <a:cs typeface="Calibri"/>
            </a:endParaRPr>
          </a:p>
          <a:p>
            <a:pPr marL="299085" marR="6350" indent="-287020" algn="just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На</a:t>
            </a:r>
            <a:r>
              <a:rPr sz="1800" spc="2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столах</a:t>
            </a:r>
            <a:r>
              <a:rPr sz="1800" spc="2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участников</a:t>
            </a:r>
            <a:r>
              <a:rPr sz="1800" spc="2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ЕГЭ</a:t>
            </a:r>
            <a:r>
              <a:rPr sz="1800" spc="2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могут</a:t>
            </a:r>
            <a:r>
              <a:rPr sz="1800" spc="2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находится:</a:t>
            </a:r>
            <a:r>
              <a:rPr sz="1800" spc="28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гелевая</a:t>
            </a:r>
            <a:r>
              <a:rPr sz="1800" b="1" spc="28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ручка</a:t>
            </a:r>
            <a:r>
              <a:rPr sz="1800" b="1" spc="27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черного</a:t>
            </a:r>
            <a:r>
              <a:rPr sz="1800" b="1" spc="28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цвета,</a:t>
            </a:r>
            <a:r>
              <a:rPr sz="1800" b="1" spc="27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документ,</a:t>
            </a:r>
            <a:r>
              <a:rPr sz="1800" b="1" spc="28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удостоверяющий </a:t>
            </a:r>
            <a:r>
              <a:rPr sz="1800" b="1" dirty="0">
                <a:latin typeface="Calibri"/>
                <a:cs typeface="Calibri"/>
              </a:rPr>
              <a:t>личность,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разрешенные</a:t>
            </a:r>
            <a:r>
              <a:rPr sz="1800" b="1" spc="-75" dirty="0">
                <a:latin typeface="Calibri"/>
                <a:cs typeface="Calibri"/>
              </a:rPr>
              <a:t> </a:t>
            </a:r>
            <a:r>
              <a:rPr sz="1800" b="1" dirty="0" err="1">
                <a:latin typeface="Calibri"/>
                <a:cs typeface="Calibri"/>
              </a:rPr>
              <a:t>средства</a:t>
            </a:r>
            <a:r>
              <a:rPr sz="1800" b="1" spc="-75" dirty="0">
                <a:latin typeface="Calibri"/>
                <a:cs typeface="Calibri"/>
              </a:rPr>
              <a:t> </a:t>
            </a:r>
            <a:r>
              <a:rPr sz="1800" b="1" spc="-10" dirty="0" err="1" smtClean="0">
                <a:latin typeface="Calibri"/>
                <a:cs typeface="Calibri"/>
              </a:rPr>
              <a:t>обучения</a:t>
            </a:r>
            <a:r>
              <a:rPr lang="ru-RU" sz="1800" b="1" spc="-10" dirty="0" smtClean="0">
                <a:latin typeface="Calibri"/>
                <a:cs typeface="Calibri"/>
              </a:rPr>
              <a:t> и воспитания, вода и питание</a:t>
            </a:r>
            <a:endParaRPr sz="1800" dirty="0">
              <a:latin typeface="Calibri"/>
              <a:cs typeface="Calibri"/>
            </a:endParaRPr>
          </a:p>
          <a:p>
            <a:pPr marL="299085" marR="5080" indent="-287020" algn="just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Во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время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выполнения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экзаменационной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работы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организатор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аудитории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должен: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следить</a:t>
            </a:r>
            <a:r>
              <a:rPr sz="1800" b="1" spc="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за</a:t>
            </a:r>
            <a:r>
              <a:rPr sz="1800" b="1" spc="2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порядком </a:t>
            </a:r>
            <a:r>
              <a:rPr sz="1800" b="1" dirty="0">
                <a:latin typeface="Calibri"/>
                <a:cs typeface="Calibri"/>
              </a:rPr>
              <a:t>в</a:t>
            </a:r>
            <a:r>
              <a:rPr sz="1800" b="1" spc="235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аудитории,</a:t>
            </a:r>
            <a:r>
              <a:rPr sz="1800" b="1" spc="240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за</a:t>
            </a:r>
            <a:r>
              <a:rPr sz="1800" b="1" spc="235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состоянием</a:t>
            </a:r>
            <a:r>
              <a:rPr sz="1800" b="1" spc="250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участников</a:t>
            </a:r>
            <a:r>
              <a:rPr sz="1800" b="1" spc="235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ЕГЭ</a:t>
            </a:r>
            <a:r>
              <a:rPr sz="1800" b="1" spc="24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24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при</a:t>
            </a:r>
            <a:r>
              <a:rPr sz="1800" spc="24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ухудшении</a:t>
            </a:r>
            <a:r>
              <a:rPr sz="1800" spc="24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самочувствия</a:t>
            </a:r>
            <a:r>
              <a:rPr sz="1800" spc="24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направлять</a:t>
            </a:r>
            <a:r>
              <a:rPr sz="1800" spc="23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их</a:t>
            </a:r>
            <a:r>
              <a:rPr sz="1800" spc="235" dirty="0">
                <a:latin typeface="Calibri"/>
                <a:cs typeface="Calibri"/>
              </a:rPr>
              <a:t>  </a:t>
            </a:r>
            <a:r>
              <a:rPr sz="1800" spc="-50" dirty="0">
                <a:latin typeface="Calibri"/>
                <a:cs typeface="Calibri"/>
              </a:rPr>
              <a:t>в </a:t>
            </a:r>
            <a:r>
              <a:rPr sz="1800" spc="-10" dirty="0">
                <a:latin typeface="Calibri"/>
                <a:cs typeface="Calibri"/>
              </a:rPr>
              <a:t>сопровождении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организаторов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вне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аудиторий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медицинский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пункт</a:t>
            </a:r>
            <a:endParaRPr sz="1800" dirty="0">
              <a:latin typeface="Calibri"/>
              <a:cs typeface="Calibri"/>
            </a:endParaRPr>
          </a:p>
          <a:p>
            <a:pPr marL="299085" marR="6985" indent="-287020" algn="just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Участники</a:t>
            </a:r>
            <a:r>
              <a:rPr sz="1800" spc="310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не</a:t>
            </a:r>
            <a:r>
              <a:rPr sz="1800" b="1" spc="315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могут</a:t>
            </a:r>
            <a:r>
              <a:rPr sz="1800" b="1" spc="31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свободно</a:t>
            </a:r>
            <a:r>
              <a:rPr sz="1800" spc="31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перемещаться</a:t>
            </a:r>
            <a:r>
              <a:rPr sz="1800" spc="31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по</a:t>
            </a:r>
            <a:r>
              <a:rPr sz="1800" spc="31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аудитории,</a:t>
            </a:r>
            <a:r>
              <a:rPr sz="1800" spc="30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переговариваться</a:t>
            </a:r>
            <a:r>
              <a:rPr sz="1800" spc="31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друг</a:t>
            </a:r>
            <a:r>
              <a:rPr sz="1800" spc="31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с</a:t>
            </a:r>
            <a:r>
              <a:rPr sz="1800" spc="310" dirty="0">
                <a:latin typeface="Calibri"/>
                <a:cs typeface="Calibri"/>
              </a:rPr>
              <a:t>  </a:t>
            </a:r>
            <a:r>
              <a:rPr sz="1800" spc="-10" dirty="0">
                <a:latin typeface="Calibri"/>
                <a:cs typeface="Calibri"/>
              </a:rPr>
              <a:t>другом, </a:t>
            </a:r>
            <a:r>
              <a:rPr sz="1800" dirty="0">
                <a:latin typeface="Calibri"/>
                <a:cs typeface="Calibri"/>
              </a:rPr>
              <a:t>обмениваться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предметами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между</a:t>
            </a:r>
            <a:r>
              <a:rPr sz="1800" spc="-1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собой</a:t>
            </a:r>
            <a:endParaRPr sz="1800" dirty="0">
              <a:latin typeface="Calibri"/>
              <a:cs typeface="Calibri"/>
            </a:endParaRPr>
          </a:p>
          <a:p>
            <a:pPr marL="350520" indent="-337820" algn="just">
              <a:lnSpc>
                <a:spcPct val="100000"/>
              </a:lnSpc>
              <a:buFont typeface="Arial MT"/>
              <a:buChar char="•"/>
              <a:tabLst>
                <a:tab pos="350520" algn="l"/>
              </a:tabLst>
            </a:pPr>
            <a:r>
              <a:rPr sz="1800" dirty="0">
                <a:latin typeface="Calibri"/>
                <a:cs typeface="Calibri"/>
              </a:rPr>
              <a:t>Участники</a:t>
            </a:r>
            <a:r>
              <a:rPr sz="1800" spc="165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могут</a:t>
            </a:r>
            <a:r>
              <a:rPr sz="1800" b="1" spc="16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выходить</a:t>
            </a:r>
            <a:r>
              <a:rPr sz="1800" spc="16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из</a:t>
            </a:r>
            <a:r>
              <a:rPr sz="1800" spc="16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аудитории</a:t>
            </a:r>
            <a:r>
              <a:rPr sz="1800" spc="17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17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перемещаться</a:t>
            </a:r>
            <a:r>
              <a:rPr sz="1800" spc="16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по</a:t>
            </a:r>
            <a:r>
              <a:rPr sz="1800" spc="17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ППЭ</a:t>
            </a:r>
            <a:r>
              <a:rPr sz="1800" spc="16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17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сопровождении</a:t>
            </a:r>
            <a:r>
              <a:rPr sz="1800" spc="170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одного</a:t>
            </a:r>
            <a:r>
              <a:rPr sz="1800" b="1" spc="160" dirty="0">
                <a:latin typeface="Calibri"/>
                <a:cs typeface="Calibri"/>
              </a:rPr>
              <a:t>  </a:t>
            </a:r>
            <a:r>
              <a:rPr sz="1800" b="1" spc="-25" dirty="0">
                <a:latin typeface="Calibri"/>
                <a:cs typeface="Calibri"/>
              </a:rPr>
              <a:t>из</a:t>
            </a:r>
            <a:endParaRPr sz="1800" dirty="0">
              <a:latin typeface="Calibri"/>
              <a:cs typeface="Calibri"/>
            </a:endParaRPr>
          </a:p>
          <a:p>
            <a:pPr marL="299085" algn="just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организаторов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вне</a:t>
            </a:r>
            <a:r>
              <a:rPr sz="1800" b="1" spc="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аудитории</a:t>
            </a:r>
            <a:endParaRPr sz="1800" dirty="0">
              <a:latin typeface="Calibri"/>
              <a:cs typeface="Calibri"/>
            </a:endParaRPr>
          </a:p>
          <a:p>
            <a:pPr marL="299085" marR="5080" indent="-287020" algn="just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При</a:t>
            </a:r>
            <a:r>
              <a:rPr sz="1800" spc="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выходе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из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аудитории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участники</a:t>
            </a:r>
            <a:r>
              <a:rPr sz="1800" spc="9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оставляют</a:t>
            </a:r>
            <a:r>
              <a:rPr sz="1800" b="1" spc="8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экзаменационные</a:t>
            </a:r>
            <a:r>
              <a:rPr sz="1800" b="1" spc="10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материалы</a:t>
            </a:r>
            <a:r>
              <a:rPr sz="1800" b="1" spc="9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и</a:t>
            </a:r>
            <a:r>
              <a:rPr sz="1800" b="1" spc="9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черновики</a:t>
            </a:r>
            <a:r>
              <a:rPr sz="1800" b="1" spc="8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на</a:t>
            </a:r>
            <a:r>
              <a:rPr sz="1800" b="1" spc="8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рабочем </a:t>
            </a:r>
            <a:r>
              <a:rPr sz="1800" b="1" dirty="0">
                <a:latin typeface="Calibri"/>
                <a:cs typeface="Calibri"/>
              </a:rPr>
              <a:t>столе,</a:t>
            </a:r>
            <a:r>
              <a:rPr sz="1800" b="1" spc="40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организатор</a:t>
            </a:r>
            <a:r>
              <a:rPr sz="1800" b="1" spc="409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проверяет</a:t>
            </a:r>
            <a:r>
              <a:rPr sz="1800" b="1" spc="409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комплектность</a:t>
            </a:r>
            <a:r>
              <a:rPr sz="1800" b="1" spc="4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данных</a:t>
            </a:r>
            <a:r>
              <a:rPr sz="1800" b="1" spc="4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материалов,</a:t>
            </a:r>
            <a:r>
              <a:rPr sz="1800" b="1" spc="40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а</a:t>
            </a:r>
            <a:r>
              <a:rPr sz="1800" b="1" spc="40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время</a:t>
            </a:r>
            <a:r>
              <a:rPr sz="1800" b="1" spc="40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отсутствия</a:t>
            </a:r>
            <a:r>
              <a:rPr sz="1800" b="1" spc="39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в</a:t>
            </a:r>
            <a:r>
              <a:rPr sz="1800" b="1" spc="41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аудитории фиксируется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в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форме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ППЭ</a:t>
            </a:r>
            <a:r>
              <a:rPr sz="1800" b="1" spc="-10" dirty="0">
                <a:latin typeface="Calibri"/>
                <a:cs typeface="Calibri"/>
              </a:rPr>
              <a:t> 12-04-</a:t>
            </a:r>
            <a:r>
              <a:rPr sz="1800" b="1" dirty="0">
                <a:latin typeface="Calibri"/>
                <a:cs typeface="Calibri"/>
              </a:rPr>
              <a:t>МАШ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(отсутствия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участников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аудитории)</a:t>
            </a:r>
            <a:endParaRPr sz="1800" dirty="0">
              <a:latin typeface="Calibri"/>
              <a:cs typeface="Calibri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99085" algn="l"/>
                <a:tab pos="349885" algn="l"/>
              </a:tabLst>
            </a:pPr>
            <a:r>
              <a:rPr sz="1800" dirty="0">
                <a:latin typeface="Calibri"/>
                <a:cs typeface="Calibri"/>
              </a:rPr>
              <a:t>	Лица,</a:t>
            </a:r>
            <a:r>
              <a:rPr sz="1800" spc="17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допустившие</a:t>
            </a:r>
            <a:r>
              <a:rPr sz="1800" spc="17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нарушение</a:t>
            </a:r>
            <a:r>
              <a:rPr sz="1800" spc="18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порядка</a:t>
            </a:r>
            <a:r>
              <a:rPr sz="1800" spc="18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проведения</a:t>
            </a:r>
            <a:r>
              <a:rPr sz="1800" spc="17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экзамена,</a:t>
            </a:r>
            <a:r>
              <a:rPr sz="1800" spc="17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удаляются</a:t>
            </a:r>
            <a:r>
              <a:rPr sz="1800" spc="18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из</a:t>
            </a:r>
            <a:r>
              <a:rPr sz="1800" spc="18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ППЭ.</a:t>
            </a:r>
            <a:r>
              <a:rPr sz="1800" spc="18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Членами</a:t>
            </a:r>
            <a:r>
              <a:rPr sz="1800" spc="180" dirty="0">
                <a:latin typeface="Calibri"/>
                <a:cs typeface="Calibri"/>
              </a:rPr>
              <a:t>  </a:t>
            </a:r>
            <a:r>
              <a:rPr sz="1800" spc="-25" dirty="0">
                <a:latin typeface="Calibri"/>
                <a:cs typeface="Calibri"/>
              </a:rPr>
              <a:t>ГЭК </a:t>
            </a:r>
            <a:r>
              <a:rPr sz="1800" spc="-10" dirty="0">
                <a:latin typeface="Calibri"/>
                <a:cs typeface="Calibri"/>
              </a:rPr>
              <a:t>составляется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акт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об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удалении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лица</a:t>
            </a:r>
            <a:r>
              <a:rPr sz="1800" dirty="0">
                <a:latin typeface="Calibri"/>
                <a:cs typeface="Calibri"/>
              </a:rPr>
              <a:t>,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нарушившего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установленный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порядок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проведения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ГИА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ППЭ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(форма </a:t>
            </a:r>
            <a:r>
              <a:rPr sz="1800" spc="-20" dirty="0">
                <a:latin typeface="Calibri"/>
                <a:cs typeface="Calibri"/>
              </a:rPr>
              <a:t>ППЭ-21).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34400" y="196214"/>
            <a:ext cx="3219656" cy="190219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0702" rIns="0" bIns="0" rtlCol="0">
            <a:spAutoFit/>
          </a:bodyPr>
          <a:lstStyle/>
          <a:p>
            <a:pPr marL="2407920">
              <a:lnSpc>
                <a:spcPct val="100000"/>
              </a:lnSpc>
              <a:spcBef>
                <a:spcPts val="105"/>
              </a:spcBef>
            </a:pPr>
            <a:r>
              <a:rPr dirty="0"/>
              <a:t>Примеры</a:t>
            </a:r>
            <a:r>
              <a:rPr spc="-130" dirty="0"/>
              <a:t> </a:t>
            </a:r>
            <a:r>
              <a:rPr spc="-10" dirty="0"/>
              <a:t>выявленных</a:t>
            </a:r>
            <a:r>
              <a:rPr spc="-120" dirty="0"/>
              <a:t> </a:t>
            </a:r>
            <a:r>
              <a:rPr spc="-10" dirty="0"/>
              <a:t>нарушений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79524"/>
            <a:ext cx="12190476" cy="5578475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0" y="1276350"/>
          <a:ext cx="12187555" cy="55816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34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9409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661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со</a:t>
                      </a:r>
                      <a:r>
                        <a:rPr sz="1800" b="1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стороны</a:t>
                      </a:r>
                      <a:r>
                        <a:rPr sz="18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участников</a:t>
                      </a:r>
                      <a:r>
                        <a:rPr sz="18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ЕГЭ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3175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со</a:t>
                      </a:r>
                      <a:r>
                        <a:rPr sz="18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стороны</a:t>
                      </a:r>
                      <a:r>
                        <a:rPr sz="18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организаторов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6350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6177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наличие/использование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средств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связи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3175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наличие/использование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средства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связи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6350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0173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использование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шпаргалок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3175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 marR="315595">
                        <a:lnSpc>
                          <a:spcPct val="100600"/>
                        </a:lnSpc>
                        <a:spcBef>
                          <a:spcPts val="22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помощь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участникам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ГИА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выполнении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экзаменационной работы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6350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15441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вынос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экзаменационных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материалов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3175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 marR="1322705">
                        <a:lnSpc>
                          <a:spcPct val="100600"/>
                        </a:lnSpc>
                        <a:spcBef>
                          <a:spcPts val="22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бездействие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при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выявлении</a:t>
                      </a:r>
                      <a:r>
                        <a:rPr sz="1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фактов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нарушения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участниками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ГИА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порядка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проведения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ГИА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6350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6177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попытка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сдать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экзамен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за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другое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лицо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3175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допуск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посторонних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лиц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ППЭ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6350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40809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скопления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участников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ЕГЭ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туалетных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комнатах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3175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нарушения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требований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подготовке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ППЭ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6350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40809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нарушение</a:t>
                      </a:r>
                      <a:r>
                        <a:rPr sz="18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дисциплины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3175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 marR="499109">
                        <a:lnSpc>
                          <a:spcPct val="100600"/>
                        </a:lnSpc>
                        <a:spcBef>
                          <a:spcPts val="23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организаторы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аудитории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не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уведомили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участников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об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окончании</a:t>
                      </a:r>
                      <a:r>
                        <a:rPr sz="18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экзамена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6350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40809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 err="1">
                          <a:latin typeface="Calibri"/>
                          <a:cs typeface="Calibri"/>
                        </a:rPr>
                        <a:t>обмен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1800" spc="0" dirty="0" smtClean="0">
                          <a:latin typeface="Calibri"/>
                          <a:cs typeface="Calibri"/>
                        </a:rPr>
                        <a:t>экзаменационными</a:t>
                      </a:r>
                      <a:r>
                        <a:rPr lang="ru-RU" sz="1800" spc="0" baseline="0" dirty="0" smtClean="0">
                          <a:latin typeface="Calibri"/>
                          <a:cs typeface="Calibri"/>
                        </a:rPr>
                        <a:t> материалами </a:t>
                      </a:r>
                      <a:r>
                        <a:rPr sz="1800" spc="-5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между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участниками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ЕГЭ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3175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организаторы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вне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аудиторий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не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сопровождали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участников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ППЭ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6350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640809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угрозы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работникам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ППЭ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1800" spc="-25" dirty="0" smtClean="0">
                          <a:latin typeface="Calibri"/>
                          <a:cs typeface="Calibri"/>
                        </a:rPr>
                        <a:t>общественным</a:t>
                      </a:r>
                      <a:r>
                        <a:rPr lang="ru-RU" sz="1800" spc="-25" baseline="0" dirty="0" smtClean="0">
                          <a:latin typeface="Calibri"/>
                          <a:cs typeface="Calibri"/>
                        </a:rPr>
                        <a:t> наблюдателям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3175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организаторы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в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аудитории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разговаривали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между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собой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6350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6350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64270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преднамеренная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порча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ЭМ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3175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3175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C000"/>
                      </a:solidFill>
                      <a:prstDash val="solid"/>
                    </a:lnL>
                    <a:lnR w="6350">
                      <a:solidFill>
                        <a:srgbClr val="FFC000"/>
                      </a:solidFill>
                      <a:prstDash val="solid"/>
                    </a:lnR>
                    <a:lnT w="6350">
                      <a:solidFill>
                        <a:srgbClr val="FFC000"/>
                      </a:solidFill>
                      <a:prstDash val="solid"/>
                    </a:lnT>
                    <a:lnB w="3175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1772" y="183416"/>
            <a:ext cx="938869" cy="97366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44200" y="110807"/>
            <a:ext cx="1398524" cy="1213167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11047" rIns="0" bIns="0" rtlCol="0">
            <a:spAutoFit/>
          </a:bodyPr>
          <a:lstStyle/>
          <a:p>
            <a:pPr marL="1199515">
              <a:lnSpc>
                <a:spcPct val="100000"/>
              </a:lnSpc>
              <a:spcBef>
                <a:spcPts val="105"/>
              </a:spcBef>
            </a:pPr>
            <a:r>
              <a:rPr dirty="0"/>
              <a:t>Что</a:t>
            </a:r>
            <a:r>
              <a:rPr spc="-90" dirty="0"/>
              <a:t> </a:t>
            </a:r>
            <a:r>
              <a:rPr spc="-10" dirty="0"/>
              <a:t>делать?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219" y="1752600"/>
            <a:ext cx="9449562" cy="359079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47699" y="5668467"/>
            <a:ext cx="101866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Все</a:t>
            </a:r>
            <a:r>
              <a:rPr sz="1600" b="1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нарушения</a:t>
            </a:r>
            <a:r>
              <a:rPr sz="16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общественный</a:t>
            </a: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наблюдатель</a:t>
            </a:r>
            <a:r>
              <a:rPr sz="16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фиксирует</a:t>
            </a:r>
            <a:r>
              <a:rPr sz="16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6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форме</a:t>
            </a:r>
            <a:r>
              <a:rPr sz="1600" b="1" spc="3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ППЭ-18-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МАШ</a:t>
            </a:r>
            <a:r>
              <a:rPr sz="16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«Акт</a:t>
            </a:r>
            <a:r>
              <a:rPr sz="16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общественного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наблюдения</a:t>
            </a:r>
            <a:r>
              <a:rPr sz="16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за</a:t>
            </a:r>
            <a:r>
              <a:rPr sz="16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проведением</a:t>
            </a:r>
            <a:r>
              <a:rPr sz="16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экзамена</a:t>
            </a:r>
            <a:r>
              <a:rPr sz="16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6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ППЭ»</a:t>
            </a:r>
            <a:r>
              <a:rPr sz="16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600" b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по</a:t>
            </a:r>
            <a:r>
              <a:rPr sz="16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окончании</a:t>
            </a:r>
            <a:r>
              <a:rPr sz="16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передает</a:t>
            </a:r>
            <a:r>
              <a:rPr sz="16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ее</a:t>
            </a:r>
            <a:r>
              <a:rPr sz="16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руководителю</a:t>
            </a: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FF0000"/>
                </a:solidFill>
                <a:latin typeface="Arial"/>
                <a:cs typeface="Arial"/>
              </a:rPr>
              <a:t>ППЭ.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89778" y="2222387"/>
            <a:ext cx="6925219" cy="56757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38425" y="2017521"/>
            <a:ext cx="69957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10" dirty="0">
                <a:solidFill>
                  <a:srgbClr val="002060"/>
                </a:solidFill>
              </a:rPr>
              <a:t>Благодарим</a:t>
            </a:r>
            <a:r>
              <a:rPr sz="4800" spc="-120" dirty="0">
                <a:solidFill>
                  <a:srgbClr val="002060"/>
                </a:solidFill>
              </a:rPr>
              <a:t> </a:t>
            </a:r>
            <a:r>
              <a:rPr sz="4800" dirty="0">
                <a:solidFill>
                  <a:srgbClr val="002060"/>
                </a:solidFill>
              </a:rPr>
              <a:t>за</a:t>
            </a:r>
            <a:r>
              <a:rPr sz="4800" spc="-130" dirty="0">
                <a:solidFill>
                  <a:srgbClr val="002060"/>
                </a:solidFill>
              </a:rPr>
              <a:t> </a:t>
            </a:r>
            <a:r>
              <a:rPr sz="4800" spc="-10" dirty="0">
                <a:solidFill>
                  <a:srgbClr val="002060"/>
                </a:solidFill>
              </a:rPr>
              <a:t>внимание!</a:t>
            </a:r>
            <a:endParaRPr sz="4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</TotalTime>
  <Words>2302</Words>
  <Application>Microsoft Office PowerPoint</Application>
  <PresentationFormat>Произвольный</PresentationFormat>
  <Paragraphs>340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Office Theme</vt:lpstr>
      <vt:lpstr>Общественное наблюдение при проведении ГИА</vt:lpstr>
      <vt:lpstr>Нормативные правовые документы, регламентирующие общественное наблюдение</vt:lpstr>
      <vt:lpstr>Общественный наблюдатель</vt:lpstr>
      <vt:lpstr>Общественный наблюдатель</vt:lpstr>
      <vt:lpstr>Общественным наблюдателям запрещается:</vt:lpstr>
      <vt:lpstr>Общественный наблюдатель вправе</vt:lpstr>
      <vt:lpstr>Общественный наблюдатель</vt:lpstr>
      <vt:lpstr>Форма ППЭ-18 МАШ «Акт общественного наблюдения за проведением экзамена в ППЭ»</vt:lpstr>
      <vt:lpstr>Слайд 9</vt:lpstr>
      <vt:lpstr>Ответственность за нарушения порядка проведения ГИА</vt:lpstr>
      <vt:lpstr>Пункт проведения экзамена</vt:lpstr>
      <vt:lpstr>Общественному наблюдателю необходимо обратить внимание на организацию помещений в ППЭ</vt:lpstr>
      <vt:lpstr>Общественному наблюдателю необходимо обратить внимание на организацию помещений в ППЭ</vt:lpstr>
      <vt:lpstr>Общественному наблюдателю необходимо обратить внимание на организацию аудиторий в ППЭ</vt:lpstr>
      <vt:lpstr>В день проведения экзамена в ППЭ присутствуют лица, привлекаемые к проведению ГИА</vt:lpstr>
      <vt:lpstr>В месте проведения экзамена могут присутствовать:</vt:lpstr>
      <vt:lpstr>Использование средств связи в день проведения экзамена в ППЭ</vt:lpstr>
      <vt:lpstr>Организация допуска участников экзаменов в ППЭ</vt:lpstr>
      <vt:lpstr>Разрешается:</vt:lpstr>
      <vt:lpstr>Разрешенные к использованию средства обучения и воспитания</vt:lpstr>
      <vt:lpstr>Организация и проведение экзамена</vt:lpstr>
      <vt:lpstr>Продолжительность экзаменов</vt:lpstr>
      <vt:lpstr>+ 1,5 часа для участников с ОВЗ</vt:lpstr>
      <vt:lpstr>Завершение экзамена</vt:lpstr>
      <vt:lpstr>Слайд 25</vt:lpstr>
      <vt:lpstr>Что делать?</vt:lpstr>
      <vt:lpstr>Примеры выявленных нарушений</vt:lpstr>
      <vt:lpstr>Что делать?</vt:lpstr>
      <vt:lpstr>Благодарим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Мотора Елена Константиновна</dc:creator>
  <cp:lastModifiedBy>Kozlova</cp:lastModifiedBy>
  <cp:revision>7</cp:revision>
  <dcterms:created xsi:type="dcterms:W3CDTF">2025-03-11T02:04:53Z</dcterms:created>
  <dcterms:modified xsi:type="dcterms:W3CDTF">2026-03-13T00:03:17Z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2024-03-22T00:00:00Z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2025-03-11T00:00:00Z</vt:filetime>
  </property>
  <property fmtid="{D5CDD505-2E9C-101B-9397-08002B2CF9AE}" pid="5" name="Producer">
    <vt:lpwstr>Microsoft® PowerPoint® 2010</vt:lpwstr>
  </property>
</Properties>
</file>