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5"/>
  </p:sldMasterIdLst>
  <p:notesMasterIdLst>
    <p:notesMasterId r:id="rId30"/>
  </p:notesMasterIdLst>
  <p:handoutMasterIdLst>
    <p:handoutMasterId r:id="rId31"/>
  </p:handoutMasterIdLst>
  <p:sldIdLst>
    <p:sldId id="260" r:id="rId6"/>
    <p:sldId id="461" r:id="rId7"/>
    <p:sldId id="466" r:id="rId8"/>
    <p:sldId id="256" r:id="rId9"/>
    <p:sldId id="463" r:id="rId10"/>
    <p:sldId id="314" r:id="rId11"/>
    <p:sldId id="462" r:id="rId12"/>
    <p:sldId id="464" r:id="rId13"/>
    <p:sldId id="309" r:id="rId14"/>
    <p:sldId id="474" r:id="rId15"/>
    <p:sldId id="444" r:id="rId16"/>
    <p:sldId id="465" r:id="rId17"/>
    <p:sldId id="467" r:id="rId18"/>
    <p:sldId id="352" r:id="rId19"/>
    <p:sldId id="472" r:id="rId20"/>
    <p:sldId id="311" r:id="rId21"/>
    <p:sldId id="468" r:id="rId22"/>
    <p:sldId id="471" r:id="rId23"/>
    <p:sldId id="354" r:id="rId24"/>
    <p:sldId id="345" r:id="rId25"/>
    <p:sldId id="470" r:id="rId26"/>
    <p:sldId id="477" r:id="rId27"/>
    <p:sldId id="476" r:id="rId28"/>
    <p:sldId id="473" r:id="rId29"/>
  </p:sldIdLst>
  <p:sldSz cx="9144000" cy="5143500" type="screen16x9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503A"/>
    <a:srgbClr val="F5F5F5"/>
    <a:srgbClr val="EAEAEA"/>
    <a:srgbClr val="DDDDDD"/>
    <a:srgbClr val="FFFFCC"/>
    <a:srgbClr val="F8F8F8"/>
    <a:srgbClr val="89C4FF"/>
    <a:srgbClr val="ACDAF6"/>
    <a:srgbClr val="C9E4FF"/>
    <a:srgbClr val="2E31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65" autoAdjust="0"/>
    <p:restoredTop sz="94227" autoAdjust="0"/>
  </p:normalViewPr>
  <p:slideViewPr>
    <p:cSldViewPr>
      <p:cViewPr varScale="1">
        <p:scale>
          <a:sx n="90" d="100"/>
          <a:sy n="90" d="100"/>
        </p:scale>
        <p:origin x="42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370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EF88B23-9694-4A4C-91CF-83A107F4051D}" type="datetimeFigureOut">
              <a:rPr lang="ru-RU"/>
              <a:pPr>
                <a:defRPr/>
              </a:pPr>
              <a:t>19.05.2025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9F149B7-D4A8-41CD-80C6-BC9BC91A68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8707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9A5D9E8-DC11-4F88-B055-7C6033DE779E}" type="datetimeFigureOut">
              <a:rPr lang="ru-RU"/>
              <a:pPr>
                <a:defRPr/>
              </a:pPr>
              <a:t>19.05.2025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16700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27" tIns="45862" rIns="91727" bIns="45862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2" y="4715632"/>
            <a:ext cx="5438775" cy="4467939"/>
          </a:xfrm>
          <a:prstGeom prst="rect">
            <a:avLst/>
          </a:prstGeom>
        </p:spPr>
        <p:txBody>
          <a:bodyPr vert="horz" lIns="91727" tIns="45862" rIns="91727" bIns="45862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9D042E8-DB45-4D3D-A82D-A6AC747BD7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4635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652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782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282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472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807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1901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MS Gothic" panose="020B0609070205080204" pitchFamily="49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MS Gothic" panose="020B0609070205080204" pitchFamily="49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MS Gothic" panose="020B0609070205080204" pitchFamily="49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MS Gothic" panose="020B0609070205080204" pitchFamily="49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MS Gothic" panose="020B0609070205080204" pitchFamily="49" charset="-128"/>
              </a:defRPr>
            </a:lvl5pPr>
            <a:lvl6pPr marL="2514600" indent="-228600" algn="ctr" defTabSz="44958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MS Gothic" panose="020B0609070205080204" pitchFamily="49" charset="-128"/>
              </a:defRPr>
            </a:lvl6pPr>
            <a:lvl7pPr marL="2971800" indent="-228600" algn="ctr" defTabSz="44958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MS Gothic" panose="020B0609070205080204" pitchFamily="49" charset="-128"/>
              </a:defRPr>
            </a:lvl7pPr>
            <a:lvl8pPr marL="3429000" indent="-228600" algn="ctr" defTabSz="44958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MS Gothic" panose="020B0609070205080204" pitchFamily="49" charset="-128"/>
              </a:defRPr>
            </a:lvl8pPr>
            <a:lvl9pPr marL="3886200" indent="-228600" algn="ctr" defTabSz="44958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MS Gothic" panose="020B0609070205080204" pitchFamily="49" charset="-128"/>
              </a:defRPr>
            </a:lvl9pPr>
          </a:lstStyle>
          <a:p>
            <a:pPr eaLnBrk="1" hangingPunct="1"/>
            <a:fld id="{CD086072-0C3B-4014-B3DF-68E58BCAD299}" type="slidenum">
              <a:rPr lang="ru-RU" sz="120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pPr eaLnBrk="1" hangingPunct="1"/>
              <a:t>11</a:t>
            </a:fld>
            <a:endParaRPr lang="ru-RU" sz="120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34" charset="-128"/>
            </a:endParaRPr>
          </a:p>
        </p:txBody>
      </p:sp>
      <p:sp>
        <p:nvSpPr>
          <p:cNvPr id="59395" name="Text Box 1"/>
          <p:cNvSpPr txBox="1">
            <a:spLocks noChangeArrowheads="1"/>
          </p:cNvSpPr>
          <p:nvPr/>
        </p:nvSpPr>
        <p:spPr bwMode="auto">
          <a:xfrm>
            <a:off x="906499" y="720610"/>
            <a:ext cx="5030589" cy="373796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9396" name="Rectangle 2"/>
          <p:cNvSpPr>
            <a:spLocks noGrp="1" noChangeArrowheads="1"/>
          </p:cNvSpPr>
          <p:nvPr>
            <p:ph type="body"/>
          </p:nvPr>
        </p:nvSpPr>
        <p:spPr>
          <a:xfrm>
            <a:off x="685480" y="4715710"/>
            <a:ext cx="5469424" cy="444746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475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782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1488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8688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3940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8840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582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4385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478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74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551FA-8605-4720-AB93-90AF295C6CB9}" type="datetimeFigureOut">
              <a:rPr lang="ru-RU"/>
              <a:pPr>
                <a:defRPr/>
              </a:pPr>
              <a:t>19.05.2025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C0224-97F7-490A-B934-2FB382DE13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E9174-92FE-4ED6-A0B6-A3018A59DA4B}" type="datetimeFigureOut">
              <a:rPr lang="ru-RU"/>
              <a:pPr>
                <a:defRPr/>
              </a:pPr>
              <a:t>19.05.2025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56B28-C4C4-49E3-8878-E65BC629A7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FE4C0-960A-4A48-9145-4D58019AC6BF}" type="datetimeFigureOut">
              <a:rPr lang="ru-RU"/>
              <a:pPr>
                <a:defRPr/>
              </a:pPr>
              <a:t>19.05.2025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E8374-394E-4758-8D1C-9EB470881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1BAD4-6070-4172-BE3C-8EA8647C554E}" type="datetimeFigureOut">
              <a:rPr lang="ru-RU"/>
              <a:pPr>
                <a:defRPr/>
              </a:pPr>
              <a:t>19.05.2025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6A0F0-A63A-473E-9150-0C876367BA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ACEAC-74A8-424F-A716-F561F079D9AF}" type="datetimeFigureOut">
              <a:rPr lang="ru-RU"/>
              <a:pPr>
                <a:defRPr/>
              </a:pPr>
              <a:t>19.05.2025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8A911-33B7-49BB-938F-5F8AAA854E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7E159-1827-435F-A2CD-E4511BA35A48}" type="datetimeFigureOut">
              <a:rPr lang="ru-RU"/>
              <a:pPr>
                <a:defRPr/>
              </a:pPr>
              <a:t>19.05.2025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75A75-6807-418F-8B59-FE4B1D9546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40EE3-CC60-4559-B239-70DBD044A060}" type="datetimeFigureOut">
              <a:rPr lang="ru-RU"/>
              <a:pPr>
                <a:defRPr/>
              </a:pPr>
              <a:t>19.05.2025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CD642-FCC7-4B45-8CC8-F769D80877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430E5-34C9-4658-9C1C-38FD876929AB}" type="datetimeFigureOut">
              <a:rPr lang="ru-RU"/>
              <a:pPr>
                <a:defRPr/>
              </a:pPr>
              <a:t>19.05.2025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7E1AD-5C48-4B5F-91DC-2A2FC960F5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5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DCBE4-FF3B-4D8D-8C61-82BF246C4C2F}" type="datetimeFigureOut">
              <a:rPr lang="ru-RU"/>
              <a:pPr>
                <a:defRPr/>
              </a:pPr>
              <a:t>19.05.2025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04BC9-D748-423D-9CB1-BA9C45FBA0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4CF97-62A0-4DAC-9DB1-FF17090F65A7}" type="datetimeFigureOut">
              <a:rPr lang="ru-RU"/>
              <a:pPr>
                <a:defRPr/>
              </a:pPr>
              <a:t>19.05.2025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CABE5-8475-4850-83F6-7462E25008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F36CF-0A3C-47F8-B04A-48650009F402}" type="datetimeFigureOut">
              <a:rPr lang="ru-RU"/>
              <a:pPr>
                <a:defRPr/>
              </a:pPr>
              <a:t>19.05.2025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6CB2A-DF0C-4AB6-BF86-A51512CD5F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61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318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E257E0-7E82-4384-90EF-189AF12F5CED}" type="datetimeFigureOut">
              <a:rPr lang="ru-RU"/>
              <a:pPr>
                <a:defRPr/>
              </a:pPr>
              <a:t>19.05.2025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318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318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8FE1F12-A712-4AE9-9E32-66E7461C4D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78" r:id="rId2"/>
    <p:sldLayoutId id="2147483777" r:id="rId3"/>
    <p:sldLayoutId id="2147483776" r:id="rId4"/>
    <p:sldLayoutId id="2147483775" r:id="rId5"/>
    <p:sldLayoutId id="2147483774" r:id="rId6"/>
    <p:sldLayoutId id="2147483773" r:id="rId7"/>
    <p:sldLayoutId id="2147483772" r:id="rId8"/>
    <p:sldLayoutId id="2147483771" r:id="rId9"/>
    <p:sldLayoutId id="2147483770" r:id="rId10"/>
    <p:sldLayoutId id="214748376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5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4851575"/>
            <a:ext cx="9146437" cy="29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5675" y="4076716"/>
            <a:ext cx="1838325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0" y="1857370"/>
            <a:ext cx="8994774" cy="193899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Особенности организации и проведения экзаменов</a:t>
            </a:r>
          </a:p>
          <a:p>
            <a:pPr algn="ctr">
              <a:defRPr/>
            </a:pP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 ППЭ ГИА 9 в 2025 г.</a:t>
            </a:r>
          </a:p>
        </p:txBody>
      </p:sp>
      <p:pic>
        <p:nvPicPr>
          <p:cNvPr id="6" name="Рисунок 1" descr="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84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4851575"/>
            <a:ext cx="9146437" cy="29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1" descr="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E9015A6-01DE-4ADC-ADEB-39903E750387}"/>
              </a:ext>
            </a:extLst>
          </p:cNvPr>
          <p:cNvSpPr/>
          <p:nvPr/>
        </p:nvSpPr>
        <p:spPr>
          <a:xfrm>
            <a:off x="7740352" y="2272"/>
            <a:ext cx="12961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ГВЭ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96F3C8F-D5CA-4C03-8B5F-BE59BC4BCE3A}"/>
              </a:ext>
            </a:extLst>
          </p:cNvPr>
          <p:cNvSpPr/>
          <p:nvPr/>
        </p:nvSpPr>
        <p:spPr>
          <a:xfrm>
            <a:off x="107504" y="1419622"/>
            <a:ext cx="50405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АРХИВ по датам</a:t>
            </a:r>
          </a:p>
          <a:p>
            <a:endParaRPr lang="ru-RU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Рассадка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 Бланки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КИМ по вариантам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i="1" dirty="0"/>
              <a:t>на русский язык: </a:t>
            </a:r>
          </a:p>
          <a:p>
            <a:pPr marL="361950" indent="-361950"/>
            <a:r>
              <a:rPr lang="ru-RU" sz="2400" i="1" dirty="0"/>
              <a:t>    доп. материалы </a:t>
            </a:r>
            <a:r>
              <a:rPr lang="ru-RU" sz="1600" i="1" dirty="0"/>
              <a:t>(тексты изложений)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A514A7-0A9C-4C22-B536-F3454FF4E0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5194405" y="907558"/>
            <a:ext cx="3628395" cy="367240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773AC84-1917-492F-BFDD-7BA3D7E2D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8344" y="2376641"/>
            <a:ext cx="1123950" cy="352425"/>
          </a:xfrm>
          <a:prstGeom prst="rect">
            <a:avLst/>
          </a:prstGeom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id="{78F4BB48-1257-4F05-A204-3C1B3B25085C}"/>
              </a:ext>
            </a:extLst>
          </p:cNvPr>
          <p:cNvSpPr/>
          <p:nvPr/>
        </p:nvSpPr>
        <p:spPr>
          <a:xfrm>
            <a:off x="7540023" y="2278406"/>
            <a:ext cx="1380592" cy="504055"/>
          </a:xfrm>
          <a:prstGeom prst="ellipse">
            <a:avLst/>
          </a:prstGeom>
          <a:noFill/>
          <a:ln>
            <a:solidFill>
              <a:srgbClr val="EF5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835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15202A1C-29E1-45F0-B08E-14D56DF078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311253"/>
              </p:ext>
            </p:extLst>
          </p:nvPr>
        </p:nvGraphicFramePr>
        <p:xfrm>
          <a:off x="40728" y="123478"/>
          <a:ext cx="9062546" cy="4990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9020">
                  <a:extLst>
                    <a:ext uri="{9D8B030D-6E8A-4147-A177-3AD203B41FA5}">
                      <a16:colId xmlns:a16="http://schemas.microsoft.com/office/drawing/2014/main" val="4062869606"/>
                    </a:ext>
                  </a:extLst>
                </a:gridCol>
                <a:gridCol w="1776334">
                  <a:extLst>
                    <a:ext uri="{9D8B030D-6E8A-4147-A177-3AD203B41FA5}">
                      <a16:colId xmlns:a16="http://schemas.microsoft.com/office/drawing/2014/main" val="2041181118"/>
                    </a:ext>
                  </a:extLst>
                </a:gridCol>
                <a:gridCol w="2047461">
                  <a:extLst>
                    <a:ext uri="{9D8B030D-6E8A-4147-A177-3AD203B41FA5}">
                      <a16:colId xmlns:a16="http://schemas.microsoft.com/office/drawing/2014/main" val="3816379356"/>
                    </a:ext>
                  </a:extLst>
                </a:gridCol>
                <a:gridCol w="3309731">
                  <a:extLst>
                    <a:ext uri="{9D8B030D-6E8A-4147-A177-3AD203B41FA5}">
                      <a16:colId xmlns:a16="http://schemas.microsoft.com/office/drawing/2014/main" val="1657907487"/>
                    </a:ext>
                  </a:extLst>
                </a:gridCol>
              </a:tblGrid>
              <a:tr h="370842">
                <a:tc gridSpan="4"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02060"/>
                          </a:solidFill>
                        </a:rPr>
                        <a:t>НОМЕР ВАРИАНТА ЭР ГВЭ по русскому языку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211426"/>
                  </a:ext>
                </a:extLst>
              </a:tr>
              <a:tr h="418708"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>
                          <a:solidFill>
                            <a:srgbClr val="002060"/>
                          </a:solidFill>
                        </a:rPr>
                        <a:t>100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>
                          <a:solidFill>
                            <a:srgbClr val="002060"/>
                          </a:solidFill>
                        </a:rPr>
                        <a:t>200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>
                          <a:solidFill>
                            <a:srgbClr val="002060"/>
                          </a:solidFill>
                        </a:rPr>
                        <a:t>300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>
                          <a:solidFill>
                            <a:srgbClr val="002060"/>
                          </a:solidFill>
                        </a:rPr>
                        <a:t>400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972323"/>
                  </a:ext>
                </a:extLst>
              </a:tr>
              <a:tr h="703842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+mj-lt"/>
                          <a:ea typeface="Cambria" panose="02040503050406030204" pitchFamily="18" charset="0"/>
                        </a:rPr>
                        <a:t>Участники УФСИН, участники с НОДА 6.1,  иные категории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2060"/>
                          </a:solidFill>
                        </a:rPr>
                        <a:t>Слабовидящие участники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+mj-lt"/>
                          <a:ea typeface="Cambria" panose="02040503050406030204" pitchFamily="18" charset="0"/>
                        </a:rPr>
                        <a:t>Слабослышащие участники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+mj-lt"/>
                          <a:ea typeface="Cambria" panose="02040503050406030204" pitchFamily="18" charset="0"/>
                        </a:rPr>
                        <a:t>Участники с НОДА 6.2, участники с ЗПР, с ТНР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075172"/>
                  </a:ext>
                </a:extLst>
              </a:tr>
              <a:tr h="170284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spc="0" dirty="0">
                        <a:solidFill>
                          <a:srgbClr val="002060"/>
                        </a:solidFill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spc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сжатое изложение </a:t>
                      </a:r>
                      <a:r>
                        <a:rPr lang="ru-RU" sz="1800" kern="1200" spc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по прослушанному тексту </a:t>
                      </a:r>
                      <a:r>
                        <a:rPr lang="ru-RU" sz="1800" kern="1200" spc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с творческим заданием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+mn-lt"/>
                        <a:ea typeface="Cambria" panose="02040503050406030204" pitchFamily="18" charset="0"/>
                        <a:cs typeface="+mn-cs"/>
                      </a:endParaRPr>
                    </a:p>
                    <a:p>
                      <a:pPr algn="ctr"/>
                      <a:endParaRPr lang="ru-RU" sz="1800" dirty="0">
                        <a:solidFill>
                          <a:srgbClr val="002060"/>
                        </a:solidFill>
                        <a:latin typeface="+mj-lt"/>
                        <a:ea typeface="Cambria" panose="02040503050406030204" pitchFamily="18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spc="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сжатое изложение </a:t>
                      </a:r>
                      <a:r>
                        <a:rPr lang="ru-RU" sz="1800" b="1" spc="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по прочитанному тексту </a:t>
                      </a:r>
                      <a:r>
                        <a:rPr lang="ru-RU" sz="1800" b="1" spc="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с творческим заданием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+mj-lt"/>
                        <a:ea typeface="Cambria" panose="020405030504060302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spc="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сжатое изложение </a:t>
                      </a:r>
                      <a:r>
                        <a:rPr lang="ru-RU" sz="1800" b="1" spc="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по прослушанному и прочитанному тексту </a:t>
                      </a:r>
                      <a:r>
                        <a:rPr lang="ru-RU" sz="1800" b="1" spc="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с творческим заданием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+mj-lt"/>
                        <a:ea typeface="Cambria" panose="020405030504060302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36709764"/>
                  </a:ext>
                </a:extLst>
              </a:tr>
              <a:tr h="1763390">
                <a:tc gridSpan="2">
                  <a:txBody>
                    <a:bodyPr/>
                    <a:lstStyle/>
                    <a:p>
                      <a:r>
                        <a:rPr lang="ru-RU" sz="14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Текст для изложения читается 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организатором в аудитории дважды с интервалом между прочтениями текста 10 минут</a:t>
                      </a:r>
                      <a:endParaRPr lang="ru-RU" sz="14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Текст для изложения </a:t>
                      </a:r>
                      <a:r>
                        <a:rPr lang="ru-RU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выдается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для чтения и проведения подготовительной работы на 40 минут. Организатор текст не зачитывает</a:t>
                      </a:r>
                      <a:endParaRPr lang="ru-RU" sz="14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Текст для изложения выдается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</a:rPr>
                        <a:t>для чтения и проведения подготовительной работы на 40 минут.</a:t>
                      </a:r>
                    </a:p>
                    <a:p>
                      <a:r>
                        <a:rPr lang="ru-RU" sz="1400" b="1" i="0" u="sng" dirty="0">
                          <a:solidFill>
                            <a:srgbClr val="002060"/>
                          </a:solidFill>
                        </a:rPr>
                        <a:t>Вместе с тем в отведённые 40 минут указанный</a:t>
                      </a:r>
                      <a:r>
                        <a:rPr lang="ru-RU" sz="1400" b="1" i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текст читается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</a:rPr>
                        <a:t>организатором в аудитории дважды с интервалом между прочтениями текста 10 минут.</a:t>
                      </a:r>
                    </a:p>
                    <a:p>
                      <a:endParaRPr lang="ru-RU" sz="14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75499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075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C3D8E15-817E-448B-A46A-7B6A22E096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373661"/>
              </p:ext>
            </p:extLst>
          </p:nvPr>
        </p:nvGraphicFramePr>
        <p:xfrm>
          <a:off x="139633" y="339999"/>
          <a:ext cx="8864734" cy="402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2501">
                  <a:extLst>
                    <a:ext uri="{9D8B030D-6E8A-4147-A177-3AD203B41FA5}">
                      <a16:colId xmlns:a16="http://schemas.microsoft.com/office/drawing/2014/main" val="4062869606"/>
                    </a:ext>
                  </a:extLst>
                </a:gridCol>
                <a:gridCol w="2737221">
                  <a:extLst>
                    <a:ext uri="{9D8B030D-6E8A-4147-A177-3AD203B41FA5}">
                      <a16:colId xmlns:a16="http://schemas.microsoft.com/office/drawing/2014/main" val="2041181118"/>
                    </a:ext>
                  </a:extLst>
                </a:gridCol>
                <a:gridCol w="3155012">
                  <a:extLst>
                    <a:ext uri="{9D8B030D-6E8A-4147-A177-3AD203B41FA5}">
                      <a16:colId xmlns:a16="http://schemas.microsoft.com/office/drawing/2014/main" val="3816379356"/>
                    </a:ext>
                  </a:extLst>
                </a:gridCol>
              </a:tblGrid>
              <a:tr h="534644">
                <a:tc gridSpan="3"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НОМЕР ВАРИАНТА ЭР ГВЭ по математике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211426"/>
                  </a:ext>
                </a:extLst>
              </a:tr>
              <a:tr h="507180"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>
                          <a:solidFill>
                            <a:srgbClr val="002060"/>
                          </a:solidFill>
                        </a:rPr>
                        <a:t>100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>
                          <a:solidFill>
                            <a:srgbClr val="002060"/>
                          </a:solidFill>
                        </a:rPr>
                        <a:t>200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>
                          <a:solidFill>
                            <a:srgbClr val="002060"/>
                          </a:solidFill>
                        </a:rPr>
                        <a:t>300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972323"/>
                  </a:ext>
                </a:extLst>
              </a:tr>
              <a:tr h="1448560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rgbClr val="002060"/>
                          </a:solidFill>
                          <a:latin typeface="+mj-lt"/>
                          <a:ea typeface="Cambria" panose="02040503050406030204" pitchFamily="18" charset="0"/>
                        </a:rPr>
                        <a:t>Участники УФСИН, участники с НОДА 6.1, с ТНР, слабослышащие участники, </a:t>
                      </a:r>
                    </a:p>
                    <a:p>
                      <a:pPr algn="ctr"/>
                      <a:r>
                        <a:rPr lang="ru-RU" sz="1800" b="0" dirty="0">
                          <a:solidFill>
                            <a:srgbClr val="002060"/>
                          </a:solidFill>
                          <a:latin typeface="+mj-lt"/>
                          <a:ea typeface="Cambria" panose="02040503050406030204" pitchFamily="18" charset="0"/>
                        </a:rPr>
                        <a:t>иные категории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rgbClr val="002060"/>
                          </a:solidFill>
                        </a:rPr>
                        <a:t>Слабовидящие участники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rgbClr val="002060"/>
                          </a:solidFill>
                          <a:latin typeface="+mj-lt"/>
                          <a:ea typeface="Cambria" panose="02040503050406030204" pitchFamily="18" charset="0"/>
                        </a:rPr>
                        <a:t>Участники с ЗПР, участники с НОДА 6.2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075172"/>
                  </a:ext>
                </a:extLst>
              </a:tr>
              <a:tr h="1538336"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rgbClr val="002060"/>
                        </a:solidFill>
                        <a:latin typeface="+mj-lt"/>
                        <a:ea typeface="Cambria" panose="02040503050406030204" pitchFamily="18" charset="0"/>
                      </a:endParaRPr>
                    </a:p>
                    <a:p>
                      <a:pPr algn="ctr"/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+mj-lt"/>
                          <a:ea typeface="Cambria" panose="02040503050406030204" pitchFamily="18" charset="0"/>
                        </a:rPr>
                        <a:t>14 заданий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rgbClr val="002060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+mj-lt"/>
                        </a:rPr>
                        <a:t>12 заданий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rgbClr val="002060"/>
                        </a:solidFill>
                        <a:latin typeface="+mj-lt"/>
                        <a:ea typeface="Cambria" panose="02040503050406030204" pitchFamily="18" charset="0"/>
                      </a:endParaRPr>
                    </a:p>
                    <a:p>
                      <a:pPr algn="ctr"/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+mj-lt"/>
                          <a:ea typeface="Cambria" panose="02040503050406030204" pitchFamily="18" charset="0"/>
                        </a:rPr>
                        <a:t>10 заданий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36709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5585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84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4851575"/>
            <a:ext cx="9146437" cy="29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1" descr="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CC7108-C02F-4CB4-B362-35869D5FC7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5856" y="494086"/>
            <a:ext cx="2808908" cy="41553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CA6BC1A-3DFB-490B-841A-8D5C21E76DF3}"/>
              </a:ext>
            </a:extLst>
          </p:cNvPr>
          <p:cNvSpPr/>
          <p:nvPr/>
        </p:nvSpPr>
        <p:spPr>
          <a:xfrm>
            <a:off x="5652120" y="2272"/>
            <a:ext cx="3384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ГВЭ по математике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EE264F1-7252-49BF-A76C-724C1FA895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8064" y="1290019"/>
            <a:ext cx="245431" cy="1497755"/>
          </a:xfrm>
          <a:prstGeom prst="rect">
            <a:avLst/>
          </a:prstGeom>
        </p:spPr>
      </p:pic>
      <p:sp>
        <p:nvSpPr>
          <p:cNvPr id="14" name="Овал 13">
            <a:extLst>
              <a:ext uri="{FF2B5EF4-FFF2-40B4-BE49-F238E27FC236}">
                <a16:creationId xmlns:a16="http://schemas.microsoft.com/office/drawing/2014/main" id="{A9A7039C-A70C-4C18-912F-D9AA6DF03198}"/>
              </a:ext>
            </a:extLst>
          </p:cNvPr>
          <p:cNvSpPr/>
          <p:nvPr/>
        </p:nvSpPr>
        <p:spPr>
          <a:xfrm>
            <a:off x="5148064" y="1203598"/>
            <a:ext cx="288032" cy="1728192"/>
          </a:xfrm>
          <a:prstGeom prst="ellipse">
            <a:avLst/>
          </a:prstGeom>
          <a:noFill/>
          <a:ln>
            <a:solidFill>
              <a:srgbClr val="EF5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966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2699792" y="195486"/>
            <a:ext cx="5256584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Индивидуальный комплект участника ГВЭ</a:t>
            </a: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771550"/>
            <a:ext cx="2952328" cy="18377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6453200" y="2361401"/>
            <a:ext cx="1728192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КИМ</a:t>
            </a:r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2715766"/>
            <a:ext cx="1782316" cy="22322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 rot="20412077">
            <a:off x="7024293" y="3642142"/>
            <a:ext cx="1254756" cy="430887"/>
          </a:xfrm>
          <a:prstGeom prst="rect">
            <a:avLst/>
          </a:prstGeom>
          <a:ln>
            <a:solidFill>
              <a:srgbClr val="EF503A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FF0000"/>
                </a:solidFill>
              </a:rPr>
              <a:t>Бланк двусторонний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EC45D8-1692-43F2-A099-6DB523843D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489" y="627534"/>
            <a:ext cx="2808312" cy="43204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CE365D-B33A-4989-AC39-C2BBBA1B1A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5947" y="627534"/>
            <a:ext cx="2901120" cy="432048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BC776D4-3CBE-4E45-92F0-BB24D3C59442}"/>
              </a:ext>
            </a:extLst>
          </p:cNvPr>
          <p:cNvSpPr/>
          <p:nvPr/>
        </p:nvSpPr>
        <p:spPr>
          <a:xfrm>
            <a:off x="189489" y="195486"/>
            <a:ext cx="2926458" cy="261610"/>
          </a:xfrm>
          <a:prstGeom prst="rect">
            <a:avLst/>
          </a:prstGeom>
          <a:ln>
            <a:solidFill>
              <a:srgbClr val="EF503A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FF0000"/>
                </a:solidFill>
              </a:rPr>
              <a:t>Единый код работы на всех бланках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F3E95B0A-0A3D-4406-965C-DEF6DCCB1400}"/>
              </a:ext>
            </a:extLst>
          </p:cNvPr>
          <p:cNvCxnSpPr>
            <a:cxnSpLocks/>
          </p:cNvCxnSpPr>
          <p:nvPr/>
        </p:nvCxnSpPr>
        <p:spPr>
          <a:xfrm>
            <a:off x="5292080" y="1474563"/>
            <a:ext cx="2359591" cy="1457227"/>
          </a:xfrm>
          <a:prstGeom prst="straightConnector1">
            <a:avLst/>
          </a:prstGeom>
          <a:ln w="28575">
            <a:solidFill>
              <a:srgbClr val="ED1B2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вал 19">
            <a:extLst>
              <a:ext uri="{FF2B5EF4-FFF2-40B4-BE49-F238E27FC236}">
                <a16:creationId xmlns:a16="http://schemas.microsoft.com/office/drawing/2014/main" id="{BF4DBC90-2B6E-4B41-A595-1812408D509F}"/>
              </a:ext>
            </a:extLst>
          </p:cNvPr>
          <p:cNvSpPr/>
          <p:nvPr/>
        </p:nvSpPr>
        <p:spPr>
          <a:xfrm>
            <a:off x="4788024" y="1097084"/>
            <a:ext cx="648072" cy="360040"/>
          </a:xfrm>
          <a:prstGeom prst="ellipse">
            <a:avLst/>
          </a:prstGeom>
          <a:noFill/>
          <a:ln>
            <a:solidFill>
              <a:srgbClr val="ED1B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2895B85-3A44-48E3-9A13-65EBAAC90E1F}"/>
              </a:ext>
            </a:extLst>
          </p:cNvPr>
          <p:cNvSpPr/>
          <p:nvPr/>
        </p:nvSpPr>
        <p:spPr>
          <a:xfrm>
            <a:off x="7461506" y="3023880"/>
            <a:ext cx="1574990" cy="430887"/>
          </a:xfrm>
          <a:prstGeom prst="rect">
            <a:avLst/>
          </a:prstGeom>
          <a:ln>
            <a:solidFill>
              <a:srgbClr val="EF503A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/>
              <a:t>Как «прикрепить» ДБО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259D468-863E-4A66-A3C5-C1C98EBCCB20}"/>
              </a:ext>
            </a:extLst>
          </p:cNvPr>
          <p:cNvSpPr/>
          <p:nvPr/>
        </p:nvSpPr>
        <p:spPr>
          <a:xfrm rot="20412077">
            <a:off x="4091529" y="3123388"/>
            <a:ext cx="1254756" cy="430887"/>
          </a:xfrm>
          <a:prstGeom prst="rect">
            <a:avLst/>
          </a:prstGeom>
          <a:ln>
            <a:solidFill>
              <a:srgbClr val="EF503A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FF0000"/>
                </a:solidFill>
              </a:rPr>
              <a:t>Бланк двусторонний</a:t>
            </a: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6D0579F7-29E9-45A9-B17A-9EA559C4521A}"/>
              </a:ext>
            </a:extLst>
          </p:cNvPr>
          <p:cNvCxnSpPr>
            <a:cxnSpLocks/>
          </p:cNvCxnSpPr>
          <p:nvPr/>
        </p:nvCxnSpPr>
        <p:spPr>
          <a:xfrm>
            <a:off x="2409093" y="523636"/>
            <a:ext cx="2353266" cy="679962"/>
          </a:xfrm>
          <a:prstGeom prst="straightConnector1">
            <a:avLst/>
          </a:prstGeom>
          <a:ln w="28575">
            <a:solidFill>
              <a:srgbClr val="ED1B2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70C5906B-491D-4C03-9DE9-1D8A4810E5C7}"/>
              </a:ext>
            </a:extLst>
          </p:cNvPr>
          <p:cNvCxnSpPr>
            <a:cxnSpLocks/>
          </p:cNvCxnSpPr>
          <p:nvPr/>
        </p:nvCxnSpPr>
        <p:spPr>
          <a:xfrm>
            <a:off x="2023508" y="523636"/>
            <a:ext cx="244236" cy="753468"/>
          </a:xfrm>
          <a:prstGeom prst="straightConnector1">
            <a:avLst/>
          </a:prstGeom>
          <a:ln w="28575">
            <a:solidFill>
              <a:srgbClr val="ED1B2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>
            <a:extLst>
              <a:ext uri="{FF2B5EF4-FFF2-40B4-BE49-F238E27FC236}">
                <a16:creationId xmlns:a16="http://schemas.microsoft.com/office/drawing/2014/main" id="{755E6023-594F-41F7-828D-96352DF5E337}"/>
              </a:ext>
            </a:extLst>
          </p:cNvPr>
          <p:cNvSpPr/>
          <p:nvPr/>
        </p:nvSpPr>
        <p:spPr>
          <a:xfrm>
            <a:off x="2001034" y="1264760"/>
            <a:ext cx="648072" cy="360040"/>
          </a:xfrm>
          <a:prstGeom prst="ellipse">
            <a:avLst/>
          </a:prstGeom>
          <a:noFill/>
          <a:ln>
            <a:solidFill>
              <a:srgbClr val="ED1B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84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4851575"/>
            <a:ext cx="9146437" cy="29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1" descr="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94F422-5D6D-4C60-8CC3-9857E6FE28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528" y="987574"/>
            <a:ext cx="8496944" cy="357885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1B89205-5AC2-4668-BEA5-C69EAEC91632}"/>
              </a:ext>
            </a:extLst>
          </p:cNvPr>
          <p:cNvSpPr/>
          <p:nvPr/>
        </p:nvSpPr>
        <p:spPr>
          <a:xfrm>
            <a:off x="6300192" y="2272"/>
            <a:ext cx="27363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ОГЭ по химии</a:t>
            </a:r>
          </a:p>
        </p:txBody>
      </p:sp>
    </p:spTree>
    <p:extLst>
      <p:ext uri="{BB962C8B-B14F-4D97-AF65-F5344CB8AC3E}">
        <p14:creationId xmlns:p14="http://schemas.microsoft.com/office/powerpoint/2010/main" val="3486219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84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29DA02-59B6-49B2-AE75-21F9193656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6837" y="987574"/>
            <a:ext cx="6157491" cy="39320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4B9E99C-835E-4BF2-AB1A-FE9CC5FEF6BD}"/>
              </a:ext>
            </a:extLst>
          </p:cNvPr>
          <p:cNvSpPr/>
          <p:nvPr/>
        </p:nvSpPr>
        <p:spPr>
          <a:xfrm>
            <a:off x="6300192" y="2272"/>
            <a:ext cx="27363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ОГЭ по химии</a:t>
            </a:r>
          </a:p>
        </p:txBody>
      </p:sp>
    </p:spTree>
    <p:extLst>
      <p:ext uri="{BB962C8B-B14F-4D97-AF65-F5344CB8AC3E}">
        <p14:creationId xmlns:p14="http://schemas.microsoft.com/office/powerpoint/2010/main" val="3769596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23478"/>
            <a:ext cx="7105401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2787774"/>
            <a:ext cx="1835696" cy="2196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7380312" y="339502"/>
            <a:ext cx="1368152" cy="864096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Отдельный стол для выполнения лабораторной работы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312" y="1563638"/>
            <a:ext cx="1628577" cy="1132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84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4B9E99C-835E-4BF2-AB1A-FE9CC5FEF6BD}"/>
              </a:ext>
            </a:extLst>
          </p:cNvPr>
          <p:cNvSpPr/>
          <p:nvPr/>
        </p:nvSpPr>
        <p:spPr>
          <a:xfrm>
            <a:off x="6300192" y="2272"/>
            <a:ext cx="27363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ОГЭ по химии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B7912D-0075-4B29-B5C2-DE66BB3D6B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585" y="917307"/>
            <a:ext cx="7590518" cy="235929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C13E718-8DAB-4D6B-9531-9B60F0DC9FA4}"/>
              </a:ext>
            </a:extLst>
          </p:cNvPr>
          <p:cNvSpPr/>
          <p:nvPr/>
        </p:nvSpPr>
        <p:spPr>
          <a:xfrm>
            <a:off x="968084" y="3579862"/>
            <a:ext cx="4468011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Результаты эксперимента участник должен оформить в виде таблицы, которую из КИМ нужно перенести в бланк ответов № 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0A16852-E8F7-442C-B544-6312BEBF241E}"/>
              </a:ext>
            </a:extLst>
          </p:cNvPr>
          <p:cNvSpPr/>
          <p:nvPr/>
        </p:nvSpPr>
        <p:spPr>
          <a:xfrm>
            <a:off x="6084168" y="3718361"/>
            <a:ext cx="2194978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Справочные материалы входят в состав ИК</a:t>
            </a:r>
          </a:p>
        </p:txBody>
      </p:sp>
    </p:spTree>
    <p:extLst>
      <p:ext uri="{BB962C8B-B14F-4D97-AF65-F5344CB8AC3E}">
        <p14:creationId xmlns:p14="http://schemas.microsoft.com/office/powerpoint/2010/main" val="1817627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17" y="154591"/>
            <a:ext cx="3890915" cy="48654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57400" y="3072384"/>
            <a:ext cx="1988820" cy="134416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98EC525-7C1F-4159-8407-5C9FD49F97C5}"/>
              </a:ext>
            </a:extLst>
          </p:cNvPr>
          <p:cNvSpPr/>
          <p:nvPr/>
        </p:nvSpPr>
        <p:spPr>
          <a:xfrm>
            <a:off x="4572000" y="4416553"/>
            <a:ext cx="2194978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В банках №1 этого поля нет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FB796987-D22B-4B6E-B4B6-2B0EB63171DC}"/>
              </a:ext>
            </a:extLst>
          </p:cNvPr>
          <p:cNvCxnSpPr/>
          <p:nvPr/>
        </p:nvCxnSpPr>
        <p:spPr>
          <a:xfrm flipH="1" flipV="1">
            <a:off x="4109765" y="4090087"/>
            <a:ext cx="988017" cy="32646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C302EDD-2207-4171-A535-316C044536FD}"/>
              </a:ext>
            </a:extLst>
          </p:cNvPr>
          <p:cNvCxnSpPr>
            <a:cxnSpLocks/>
          </p:cNvCxnSpPr>
          <p:nvPr/>
        </p:nvCxnSpPr>
        <p:spPr>
          <a:xfrm>
            <a:off x="1977308" y="2998470"/>
            <a:ext cx="2132457" cy="14996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9F94295-B383-4040-A765-DFBBB039C0DD}"/>
              </a:ext>
            </a:extLst>
          </p:cNvPr>
          <p:cNvCxnSpPr>
            <a:cxnSpLocks/>
          </p:cNvCxnSpPr>
          <p:nvPr/>
        </p:nvCxnSpPr>
        <p:spPr>
          <a:xfrm flipH="1">
            <a:off x="1993856" y="2990850"/>
            <a:ext cx="2115909" cy="15072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295EED4-15CC-44FA-9D8A-5DDDBCCAB025}"/>
              </a:ext>
            </a:extLst>
          </p:cNvPr>
          <p:cNvSpPr/>
          <p:nvPr/>
        </p:nvSpPr>
        <p:spPr>
          <a:xfrm>
            <a:off x="5669488" y="390525"/>
            <a:ext cx="2960162" cy="286232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Выполнение лабораторной работы в аудитории не оценивается экспертами</a:t>
            </a:r>
          </a:p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20517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1898"/>
            <a:ext cx="9144000" cy="84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4851575"/>
            <a:ext cx="9146437" cy="29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1" descr="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42A6A1-AD01-46D3-A235-ADCB5DB83C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824" y="1563638"/>
            <a:ext cx="8699983" cy="23762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4796C8-3B3E-4E23-8457-B5D1F9D4508C}"/>
              </a:ext>
            </a:extLst>
          </p:cNvPr>
          <p:cNvSpPr/>
          <p:nvPr/>
        </p:nvSpPr>
        <p:spPr>
          <a:xfrm>
            <a:off x="6300192" y="2272"/>
            <a:ext cx="27363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ОГЭ по физике</a:t>
            </a:r>
          </a:p>
        </p:txBody>
      </p:sp>
    </p:spTree>
    <p:extLst>
      <p:ext uri="{BB962C8B-B14F-4D97-AF65-F5344CB8AC3E}">
        <p14:creationId xmlns:p14="http://schemas.microsoft.com/office/powerpoint/2010/main" val="3103561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1898"/>
            <a:ext cx="9144000" cy="84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4851575"/>
            <a:ext cx="9146437" cy="29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1" descr="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4796C8-3B3E-4E23-8457-B5D1F9D4508C}"/>
              </a:ext>
            </a:extLst>
          </p:cNvPr>
          <p:cNvSpPr/>
          <p:nvPr/>
        </p:nvSpPr>
        <p:spPr>
          <a:xfrm>
            <a:off x="6300192" y="2272"/>
            <a:ext cx="27363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ОГЭ по физике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4A1A69-B08F-4A23-8767-7C957FB3A3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306" y="845830"/>
            <a:ext cx="8012115" cy="34541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97911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059583"/>
            <a:ext cx="171451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1059582"/>
            <a:ext cx="171451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1059582"/>
            <a:ext cx="1728192" cy="25202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0" name="Скругленный прямоугольник 9"/>
          <p:cNvSpPr/>
          <p:nvPr/>
        </p:nvSpPr>
        <p:spPr>
          <a:xfrm>
            <a:off x="2051721" y="483519"/>
            <a:ext cx="1440160" cy="500066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Бланк ответов </a:t>
            </a:r>
          </a:p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 2 (лист 1)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851920" y="483518"/>
            <a:ext cx="1500198" cy="432048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Бланк ответов </a:t>
            </a:r>
          </a:p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 2 (лист 2)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3529" y="483519"/>
            <a:ext cx="1440160" cy="500066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Бланк ответов </a:t>
            </a:r>
          </a:p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 1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5" y="3723879"/>
            <a:ext cx="2085975" cy="11430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3" name="Скругленный прямоугольник 12"/>
          <p:cNvSpPr/>
          <p:nvPr/>
        </p:nvSpPr>
        <p:spPr>
          <a:xfrm>
            <a:off x="7380312" y="4443958"/>
            <a:ext cx="1500198" cy="428628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Контрольный лист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7158" y="3795886"/>
            <a:ext cx="4502874" cy="1347614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Индивидуальный комплект участника ОГЭ состоит из:</a:t>
            </a:r>
          </a:p>
          <a:p>
            <a:pPr>
              <a:buFontTx/>
              <a:buChar char="-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Бланк ответов № 1</a:t>
            </a:r>
          </a:p>
          <a:p>
            <a:pPr>
              <a:buFontTx/>
              <a:buChar char="-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Бланк ответов № 2 (односторонние лист 1 и лист 2)</a:t>
            </a:r>
          </a:p>
          <a:p>
            <a:pPr>
              <a:buFontTx/>
              <a:buChar char="-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Дополнительный бланк ответов № 2</a:t>
            </a:r>
          </a:p>
          <a:p>
            <a:pPr>
              <a:buFontTx/>
              <a:buChar char="-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КИМ </a:t>
            </a:r>
          </a:p>
          <a:p>
            <a:pPr>
              <a:buFontTx/>
              <a:buChar char="-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Контрольный лист (для проверки комплектации ИК)</a:t>
            </a:r>
          </a:p>
          <a:p>
            <a:pPr>
              <a:buFontTx/>
              <a:buChar char="-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Специальная форма с номером комплекта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6016" y="3723878"/>
            <a:ext cx="2214578" cy="12858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6" name="Скругленный прямоугольник 15"/>
          <p:cNvSpPr/>
          <p:nvPr/>
        </p:nvSpPr>
        <p:spPr>
          <a:xfrm>
            <a:off x="5364088" y="4587974"/>
            <a:ext cx="1500198" cy="428628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КИМ</a:t>
            </a:r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08105" y="555526"/>
            <a:ext cx="1800200" cy="30243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Скругленный прямоугольник 14"/>
          <p:cNvSpPr/>
          <p:nvPr/>
        </p:nvSpPr>
        <p:spPr>
          <a:xfrm>
            <a:off x="5652120" y="123479"/>
            <a:ext cx="1500198" cy="36004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ДБО № 2 (лист 3)</a:t>
            </a:r>
          </a:p>
        </p:txBody>
      </p:sp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52120" y="555526"/>
            <a:ext cx="381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6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52120" y="915566"/>
            <a:ext cx="6096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Овал 17"/>
          <p:cNvSpPr/>
          <p:nvPr/>
        </p:nvSpPr>
        <p:spPr>
          <a:xfrm>
            <a:off x="5652121" y="843559"/>
            <a:ext cx="557210" cy="285752"/>
          </a:xfrm>
          <a:prstGeom prst="ellipse">
            <a:avLst/>
          </a:prstGeom>
          <a:noFill/>
          <a:ln>
            <a:solidFill>
              <a:srgbClr val="ED1B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804249" y="627535"/>
            <a:ext cx="360040" cy="288032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000" b="1" dirty="0">
                <a:solidFill>
                  <a:srgbClr val="ED1B24"/>
                </a:solidFill>
                <a:latin typeface="Times New Roman" pitchFamily="18" charset="0"/>
                <a:cs typeface="Times New Roman" pitchFamily="18" charset="0"/>
              </a:rPr>
              <a:t> 3</a:t>
            </a: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415808" y="843559"/>
            <a:ext cx="1728192" cy="26642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90117" name="Picture 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24329" y="915566"/>
            <a:ext cx="25717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8" name="Picture 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52320" y="1275607"/>
            <a:ext cx="485775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Скругленный прямоугольник 22"/>
          <p:cNvSpPr/>
          <p:nvPr/>
        </p:nvSpPr>
        <p:spPr>
          <a:xfrm>
            <a:off x="8604449" y="987574"/>
            <a:ext cx="360040" cy="288032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000" b="1" dirty="0">
                <a:solidFill>
                  <a:srgbClr val="ED1B24"/>
                </a:solidFill>
                <a:latin typeface="Times New Roman" pitchFamily="18" charset="0"/>
                <a:cs typeface="Times New Roman" pitchFamily="18" charset="0"/>
              </a:rPr>
              <a:t> 4</a:t>
            </a:r>
          </a:p>
        </p:txBody>
      </p:sp>
      <p:sp>
        <p:nvSpPr>
          <p:cNvPr id="24" name="Овал 23"/>
          <p:cNvSpPr/>
          <p:nvPr/>
        </p:nvSpPr>
        <p:spPr>
          <a:xfrm>
            <a:off x="7452321" y="1203598"/>
            <a:ext cx="557210" cy="285752"/>
          </a:xfrm>
          <a:prstGeom prst="ellipse">
            <a:avLst/>
          </a:prstGeom>
          <a:noFill/>
          <a:ln>
            <a:solidFill>
              <a:srgbClr val="ED1B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452320" y="411510"/>
            <a:ext cx="1500198" cy="36004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ДБО № 2 (лист 4)</a:t>
            </a:r>
          </a:p>
        </p:txBody>
      </p:sp>
      <p:sp>
        <p:nvSpPr>
          <p:cNvPr id="26" name="Дуга 25"/>
          <p:cNvSpPr/>
          <p:nvPr/>
        </p:nvSpPr>
        <p:spPr>
          <a:xfrm rot="20172314">
            <a:off x="5826469" y="861247"/>
            <a:ext cx="2009852" cy="1224356"/>
          </a:xfrm>
          <a:prstGeom prst="arc">
            <a:avLst/>
          </a:prstGeom>
          <a:ln w="28575">
            <a:solidFill>
              <a:srgbClr val="ED1B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Дуга 26"/>
          <p:cNvSpPr/>
          <p:nvPr/>
        </p:nvSpPr>
        <p:spPr>
          <a:xfrm rot="20172314">
            <a:off x="3256541" y="1238708"/>
            <a:ext cx="2858045" cy="564453"/>
          </a:xfrm>
          <a:prstGeom prst="arc">
            <a:avLst/>
          </a:prstGeom>
          <a:ln w="28575">
            <a:solidFill>
              <a:srgbClr val="ED1B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 стрелкой 27"/>
          <p:cNvCxnSpPr>
            <a:stCxn id="27" idx="0"/>
          </p:cNvCxnSpPr>
          <p:nvPr/>
        </p:nvCxnSpPr>
        <p:spPr>
          <a:xfrm flipH="1">
            <a:off x="4355977" y="1262698"/>
            <a:ext cx="215719" cy="156925"/>
          </a:xfrm>
          <a:prstGeom prst="straightConnector1">
            <a:avLst/>
          </a:prstGeom>
          <a:ln w="38100">
            <a:solidFill>
              <a:srgbClr val="ED1B2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6444209" y="915567"/>
            <a:ext cx="144016" cy="144016"/>
          </a:xfrm>
          <a:prstGeom prst="straightConnector1">
            <a:avLst/>
          </a:prstGeom>
          <a:ln w="38100">
            <a:solidFill>
              <a:srgbClr val="ED1B2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Скругленный прямоугольник 36"/>
          <p:cNvSpPr/>
          <p:nvPr/>
        </p:nvSpPr>
        <p:spPr>
          <a:xfrm>
            <a:off x="5580112" y="1995687"/>
            <a:ext cx="1572206" cy="36004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обязательный</a:t>
            </a:r>
          </a:p>
        </p:txBody>
      </p:sp>
      <p:grpSp>
        <p:nvGrpSpPr>
          <p:cNvPr id="38" name="Группа 6"/>
          <p:cNvGrpSpPr/>
          <p:nvPr/>
        </p:nvGrpSpPr>
        <p:grpSpPr>
          <a:xfrm>
            <a:off x="0" y="0"/>
            <a:ext cx="4680520" cy="411510"/>
            <a:chOff x="0" y="244668"/>
            <a:chExt cx="7203136" cy="512021"/>
          </a:xfrm>
        </p:grpSpPr>
        <p:sp>
          <p:nvSpPr>
            <p:cNvPr id="39" name="Скругленный прямоугольник 38"/>
            <p:cNvSpPr/>
            <p:nvPr/>
          </p:nvSpPr>
          <p:spPr>
            <a:xfrm>
              <a:off x="0" y="244668"/>
              <a:ext cx="7203136" cy="51202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40" name="Скругленный прямоугольник 4"/>
            <p:cNvSpPr/>
            <p:nvPr/>
          </p:nvSpPr>
          <p:spPr>
            <a:xfrm>
              <a:off x="271816" y="301559"/>
              <a:ext cx="6605856" cy="37090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08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>
                  <a:solidFill>
                    <a:schemeClr val="tx1"/>
                  </a:solidFill>
                  <a:latin typeface="Times New Roman"/>
                  <a:ea typeface="Times New Roman"/>
                </a:rPr>
                <a:t>Бланки на ОГЭ по физике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1898"/>
            <a:ext cx="9144000" cy="84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4851575"/>
            <a:ext cx="9146437" cy="29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1" descr="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4796C8-3B3E-4E23-8457-B5D1F9D4508C}"/>
              </a:ext>
            </a:extLst>
          </p:cNvPr>
          <p:cNvSpPr/>
          <p:nvPr/>
        </p:nvSpPr>
        <p:spPr>
          <a:xfrm>
            <a:off x="5475767" y="2272"/>
            <a:ext cx="35607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ОГЭ по информатике</a:t>
            </a: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3BD3220F-904C-497B-8F4E-943199CD48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26444"/>
              </p:ext>
            </p:extLst>
          </p:nvPr>
        </p:nvGraphicFramePr>
        <p:xfrm>
          <a:off x="1187624" y="1704276"/>
          <a:ext cx="6672064" cy="1420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2534">
                  <a:extLst>
                    <a:ext uri="{9D8B030D-6E8A-4147-A177-3AD203B41FA5}">
                      <a16:colId xmlns:a16="http://schemas.microsoft.com/office/drawing/2014/main" val="3454765850"/>
                    </a:ext>
                  </a:extLst>
                </a:gridCol>
                <a:gridCol w="2274765">
                  <a:extLst>
                    <a:ext uri="{9D8B030D-6E8A-4147-A177-3AD203B41FA5}">
                      <a16:colId xmlns:a16="http://schemas.microsoft.com/office/drawing/2014/main" val="3189181665"/>
                    </a:ext>
                  </a:extLst>
                </a:gridCol>
                <a:gridCol w="2274765">
                  <a:extLst>
                    <a:ext uri="{9D8B030D-6E8A-4147-A177-3AD203B41FA5}">
                      <a16:colId xmlns:a16="http://schemas.microsoft.com/office/drawing/2014/main" val="3241977244"/>
                    </a:ext>
                  </a:extLst>
                </a:gridCol>
              </a:tblGrid>
              <a:tr h="505745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КИМ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дополнительного материала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места участника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8676278"/>
                  </a:ext>
                </a:extLst>
              </a:tr>
              <a:tr h="505745">
                <a:tc>
                  <a:txBody>
                    <a:bodyPr/>
                    <a:lstStyle/>
                    <a:p>
                      <a:endParaRPr lang="ru-RU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1771891"/>
                  </a:ext>
                </a:extLst>
              </a:tr>
            </a:tbl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2128111-FE6C-4822-9B9D-B881307E0A13}"/>
              </a:ext>
            </a:extLst>
          </p:cNvPr>
          <p:cNvSpPr/>
          <p:nvPr/>
        </p:nvSpPr>
        <p:spPr>
          <a:xfrm>
            <a:off x="1547664" y="953196"/>
            <a:ext cx="5832648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Номер дополнительного материала, используемого при проведении экзамена по информатике</a:t>
            </a:r>
          </a:p>
        </p:txBody>
      </p:sp>
    </p:spTree>
    <p:extLst>
      <p:ext uri="{BB962C8B-B14F-4D97-AF65-F5344CB8AC3E}">
        <p14:creationId xmlns:p14="http://schemas.microsoft.com/office/powerpoint/2010/main" val="1547839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5" y="1439841"/>
            <a:ext cx="2952328" cy="3116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65818" y="1439841"/>
            <a:ext cx="3024336" cy="342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8183" y="1439841"/>
            <a:ext cx="2808312" cy="3324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833570" y="850306"/>
            <a:ext cx="1500198" cy="500066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Бланк ответов </a:t>
            </a:r>
          </a:p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 1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838810" y="801238"/>
            <a:ext cx="1500198" cy="500066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Бланк ответов </a:t>
            </a:r>
          </a:p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 2 (лист 1)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732240" y="856044"/>
            <a:ext cx="1500198" cy="500066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Бланк ответов </a:t>
            </a:r>
          </a:p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 2 (лист 2)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75856" y="2667412"/>
            <a:ext cx="20631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131_2630114090017.xls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80339" y="2977742"/>
            <a:ext cx="21670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151_2630114090017.</a:t>
            </a:r>
            <a:r>
              <a:rPr lang="en-US" sz="1200" dirty="0"/>
              <a:t>pa</a:t>
            </a:r>
            <a:r>
              <a:rPr lang="ru-RU" sz="1200" dirty="0" err="1"/>
              <a:t>s</a:t>
            </a:r>
            <a:endParaRPr lang="ru-RU" sz="12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3851920" y="3219822"/>
            <a:ext cx="1063020" cy="12961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3995937" y="3219822"/>
            <a:ext cx="92755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851920" y="4515966"/>
            <a:ext cx="10801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226274" y="2314206"/>
            <a:ext cx="936104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 стрелкой 22"/>
          <p:cNvCxnSpPr>
            <a:cxnSpLocks/>
          </p:cNvCxnSpPr>
          <p:nvPr/>
        </p:nvCxnSpPr>
        <p:spPr>
          <a:xfrm>
            <a:off x="1162378" y="2643759"/>
            <a:ext cx="2113478" cy="191964"/>
          </a:xfrm>
          <a:prstGeom prst="straightConnector1">
            <a:avLst/>
          </a:prstGeom>
          <a:ln w="38100">
            <a:solidFill>
              <a:srgbClr val="F1523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5">
            <a:extLst>
              <a:ext uri="{FF2B5EF4-FFF2-40B4-BE49-F238E27FC236}">
                <a16:creationId xmlns:a16="http://schemas.microsoft.com/office/drawing/2014/main" id="{1EFDB15B-E699-44D0-9156-33A2005DF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-63797"/>
            <a:ext cx="9144000" cy="85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" descr="2">
            <a:extLst>
              <a:ext uri="{FF2B5EF4-FFF2-40B4-BE49-F238E27FC236}">
                <a16:creationId xmlns:a16="http://schemas.microsoft.com/office/drawing/2014/main" id="{BCEE6D5F-2262-40E0-9DE7-5DF2A4095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73E8FCE1-174C-4F49-98A8-EAEE41F73036}"/>
              </a:ext>
            </a:extLst>
          </p:cNvPr>
          <p:cNvSpPr/>
          <p:nvPr/>
        </p:nvSpPr>
        <p:spPr>
          <a:xfrm>
            <a:off x="5475767" y="2272"/>
            <a:ext cx="34887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ОГЭ по информатике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1898"/>
            <a:ext cx="9144000" cy="84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4851575"/>
            <a:ext cx="9146437" cy="29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1" descr="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4796C8-3B3E-4E23-8457-B5D1F9D4508C}"/>
              </a:ext>
            </a:extLst>
          </p:cNvPr>
          <p:cNvSpPr/>
          <p:nvPr/>
        </p:nvSpPr>
        <p:spPr>
          <a:xfrm>
            <a:off x="5475767" y="2272"/>
            <a:ext cx="35607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ОГЭ по информатике</a:t>
            </a: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3BD3220F-904C-497B-8F4E-943199CD48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112542"/>
              </p:ext>
            </p:extLst>
          </p:nvPr>
        </p:nvGraphicFramePr>
        <p:xfrm>
          <a:off x="1187624" y="1704276"/>
          <a:ext cx="6672064" cy="1011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2534">
                  <a:extLst>
                    <a:ext uri="{9D8B030D-6E8A-4147-A177-3AD203B41FA5}">
                      <a16:colId xmlns:a16="http://schemas.microsoft.com/office/drawing/2014/main" val="3454765850"/>
                    </a:ext>
                  </a:extLst>
                </a:gridCol>
                <a:gridCol w="2274765">
                  <a:extLst>
                    <a:ext uri="{9D8B030D-6E8A-4147-A177-3AD203B41FA5}">
                      <a16:colId xmlns:a16="http://schemas.microsoft.com/office/drawing/2014/main" val="3189181665"/>
                    </a:ext>
                  </a:extLst>
                </a:gridCol>
                <a:gridCol w="2274765">
                  <a:extLst>
                    <a:ext uri="{9D8B030D-6E8A-4147-A177-3AD203B41FA5}">
                      <a16:colId xmlns:a16="http://schemas.microsoft.com/office/drawing/2014/main" val="3241977244"/>
                    </a:ext>
                  </a:extLst>
                </a:gridCol>
              </a:tblGrid>
              <a:tr h="505745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КИМ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аудиофайла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места участника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8676278"/>
                  </a:ext>
                </a:extLst>
              </a:tr>
              <a:tr h="505745">
                <a:tc>
                  <a:txBody>
                    <a:bodyPr/>
                    <a:lstStyle/>
                    <a:p>
                      <a:endParaRPr lang="ru-RU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1771891"/>
                  </a:ext>
                </a:extLst>
              </a:tr>
            </a:tbl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2128111-FE6C-4822-9B9D-B881307E0A13}"/>
              </a:ext>
            </a:extLst>
          </p:cNvPr>
          <p:cNvSpPr/>
          <p:nvPr/>
        </p:nvSpPr>
        <p:spPr>
          <a:xfrm>
            <a:off x="1547664" y="953196"/>
            <a:ext cx="5832648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Номер аудиофайла, используемого при проведении экзамена по английскому языку (устная часть)</a:t>
            </a:r>
          </a:p>
        </p:txBody>
      </p:sp>
    </p:spTree>
    <p:extLst>
      <p:ext uri="{BB962C8B-B14F-4D97-AF65-F5344CB8AC3E}">
        <p14:creationId xmlns:p14="http://schemas.microsoft.com/office/powerpoint/2010/main" val="38160501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1898"/>
            <a:ext cx="9144000" cy="84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4851575"/>
            <a:ext cx="9146437" cy="29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1" descr="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4796C8-3B3E-4E23-8457-B5D1F9D4508C}"/>
              </a:ext>
            </a:extLst>
          </p:cNvPr>
          <p:cNvSpPr/>
          <p:nvPr/>
        </p:nvSpPr>
        <p:spPr>
          <a:xfrm>
            <a:off x="5475767" y="2272"/>
            <a:ext cx="35607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ОГЭ по информатике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9A31C90-7FA0-4465-998F-5A450FBD21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5736" y="1347614"/>
            <a:ext cx="3464753" cy="3150508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70B038E-54C7-48E5-ADD7-901B48DAE527}"/>
              </a:ext>
            </a:extLst>
          </p:cNvPr>
          <p:cNvSpPr/>
          <p:nvPr/>
        </p:nvSpPr>
        <p:spPr>
          <a:xfrm>
            <a:off x="4716016" y="642925"/>
            <a:ext cx="1368152" cy="1158696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Архив подгрузить в личный  кабинет ППЭ</a:t>
            </a:r>
          </a:p>
        </p:txBody>
      </p:sp>
    </p:spTree>
    <p:extLst>
      <p:ext uri="{BB962C8B-B14F-4D97-AF65-F5344CB8AC3E}">
        <p14:creationId xmlns:p14="http://schemas.microsoft.com/office/powerpoint/2010/main" val="38991039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>
            <a:extLst>
              <a:ext uri="{FF2B5EF4-FFF2-40B4-BE49-F238E27FC236}">
                <a16:creationId xmlns:a16="http://schemas.microsoft.com/office/drawing/2014/main" id="{C33FD46A-69BE-4F49-BFE5-5961E3B01ED0}"/>
              </a:ext>
            </a:extLst>
          </p:cNvPr>
          <p:cNvGrpSpPr/>
          <p:nvPr/>
        </p:nvGrpSpPr>
        <p:grpSpPr>
          <a:xfrm>
            <a:off x="179513" y="707255"/>
            <a:ext cx="2817567" cy="4248471"/>
            <a:chOff x="-41755" y="252025"/>
            <a:chExt cx="7203136" cy="512021"/>
          </a:xfrm>
        </p:grpSpPr>
        <p:sp>
          <p:nvSpPr>
            <p:cNvPr id="5" name="Скругленный прямоугольник 11">
              <a:extLst>
                <a:ext uri="{FF2B5EF4-FFF2-40B4-BE49-F238E27FC236}">
                  <a16:creationId xmlns:a16="http://schemas.microsoft.com/office/drawing/2014/main" id="{62BC8565-21D6-4902-9D3F-814AE983E5F3}"/>
                </a:ext>
              </a:extLst>
            </p:cNvPr>
            <p:cNvSpPr/>
            <p:nvPr/>
          </p:nvSpPr>
          <p:spPr>
            <a:xfrm>
              <a:off x="-41755" y="252025"/>
              <a:ext cx="7203136" cy="51202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6" name="Скругленный прямоугольник 4">
              <a:extLst>
                <a:ext uri="{FF2B5EF4-FFF2-40B4-BE49-F238E27FC236}">
                  <a16:creationId xmlns:a16="http://schemas.microsoft.com/office/drawing/2014/main" id="{D8069EE2-EB1D-47C6-8910-88ACF911308D}"/>
                </a:ext>
              </a:extLst>
            </p:cNvPr>
            <p:cNvSpPr/>
            <p:nvPr/>
          </p:nvSpPr>
          <p:spPr>
            <a:xfrm>
              <a:off x="280529" y="279381"/>
              <a:ext cx="6812880" cy="447865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/>
              <a:r>
                <a:rPr lang="ru-RU" sz="2400" b="1" i="1" dirty="0">
                  <a:solidFill>
                    <a:schemeClr val="tx1"/>
                  </a:solidFill>
                  <a:latin typeface="Times New Roman"/>
                  <a:ea typeface="Times New Roman"/>
                </a:rPr>
                <a:t>Перед началом выполнения заданий участник проговаривает </a:t>
              </a:r>
              <a:r>
                <a:rPr lang="ru-RU" sz="2400" b="1" i="1" dirty="0">
                  <a:solidFill>
                    <a:srgbClr val="FF0000"/>
                  </a:solidFill>
                  <a:latin typeface="Times New Roman"/>
                  <a:ea typeface="Times New Roman"/>
                </a:rPr>
                <a:t>цифры штрих кода бланка регистрации</a:t>
              </a:r>
              <a:endParaRPr lang="ru-RU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endParaRP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28AC769-8FCF-4335-8D38-F40C0471E760}"/>
              </a:ext>
            </a:extLst>
          </p:cNvPr>
          <p:cNvGrpSpPr/>
          <p:nvPr/>
        </p:nvGrpSpPr>
        <p:grpSpPr>
          <a:xfrm>
            <a:off x="3329357" y="771551"/>
            <a:ext cx="2817567" cy="4248471"/>
            <a:chOff x="-41755" y="252025"/>
            <a:chExt cx="7203136" cy="512021"/>
          </a:xfrm>
        </p:grpSpPr>
        <p:sp>
          <p:nvSpPr>
            <p:cNvPr id="10" name="Скругленный прямоугольник 11">
              <a:extLst>
                <a:ext uri="{FF2B5EF4-FFF2-40B4-BE49-F238E27FC236}">
                  <a16:creationId xmlns:a16="http://schemas.microsoft.com/office/drawing/2014/main" id="{E4B911C5-C577-47CF-B74F-F7188FCFFBF0}"/>
                </a:ext>
              </a:extLst>
            </p:cNvPr>
            <p:cNvSpPr/>
            <p:nvPr/>
          </p:nvSpPr>
          <p:spPr>
            <a:xfrm>
              <a:off x="-41755" y="252025"/>
              <a:ext cx="7203136" cy="51202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11" name="Скругленный прямоугольник 4">
              <a:extLst>
                <a:ext uri="{FF2B5EF4-FFF2-40B4-BE49-F238E27FC236}">
                  <a16:creationId xmlns:a16="http://schemas.microsoft.com/office/drawing/2014/main" id="{C150D63E-AC51-428B-A934-3E06C5995C21}"/>
                </a:ext>
              </a:extLst>
            </p:cNvPr>
            <p:cNvSpPr/>
            <p:nvPr/>
          </p:nvSpPr>
          <p:spPr>
            <a:xfrm>
              <a:off x="280529" y="279381"/>
              <a:ext cx="6812880" cy="447865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/>
              <a:r>
                <a:rPr lang="ru-RU" sz="2400" b="1" i="1" dirty="0">
                  <a:solidFill>
                    <a:schemeClr val="tx1"/>
                  </a:solidFill>
                  <a:latin typeface="Times New Roman"/>
                  <a:ea typeface="Times New Roman"/>
                </a:rPr>
                <a:t>Аудиофайлу с ответами на задания устной части присваивается имя: </a:t>
              </a:r>
              <a:r>
                <a:rPr lang="ru-RU" sz="2400" b="1" i="1" dirty="0">
                  <a:solidFill>
                    <a:srgbClr val="FF0000"/>
                  </a:solidFill>
                  <a:latin typeface="Times New Roman"/>
                  <a:ea typeface="Times New Roman"/>
                </a:rPr>
                <a:t>цифры штрих кода регистрации</a:t>
              </a:r>
              <a:endParaRPr lang="ru-RU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4D13557B-1B6F-416A-B314-93E436B09623}"/>
              </a:ext>
            </a:extLst>
          </p:cNvPr>
          <p:cNvGrpSpPr/>
          <p:nvPr/>
        </p:nvGrpSpPr>
        <p:grpSpPr>
          <a:xfrm>
            <a:off x="6275804" y="732370"/>
            <a:ext cx="2817567" cy="4248471"/>
            <a:chOff x="-41755" y="252025"/>
            <a:chExt cx="7203136" cy="512021"/>
          </a:xfrm>
        </p:grpSpPr>
        <p:sp>
          <p:nvSpPr>
            <p:cNvPr id="13" name="Скругленный прямоугольник 11">
              <a:extLst>
                <a:ext uri="{FF2B5EF4-FFF2-40B4-BE49-F238E27FC236}">
                  <a16:creationId xmlns:a16="http://schemas.microsoft.com/office/drawing/2014/main" id="{24DB0BE7-9AB2-4D3F-A6B5-56720041852F}"/>
                </a:ext>
              </a:extLst>
            </p:cNvPr>
            <p:cNvSpPr/>
            <p:nvPr/>
          </p:nvSpPr>
          <p:spPr>
            <a:xfrm>
              <a:off x="-41755" y="252025"/>
              <a:ext cx="7203136" cy="51202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14" name="Скругленный прямоугольник 4">
              <a:extLst>
                <a:ext uri="{FF2B5EF4-FFF2-40B4-BE49-F238E27FC236}">
                  <a16:creationId xmlns:a16="http://schemas.microsoft.com/office/drawing/2014/main" id="{9194F03A-C289-4089-85CC-FE824E73B14C}"/>
                </a:ext>
              </a:extLst>
            </p:cNvPr>
            <p:cNvSpPr/>
            <p:nvPr/>
          </p:nvSpPr>
          <p:spPr>
            <a:xfrm>
              <a:off x="280529" y="279381"/>
              <a:ext cx="6812880" cy="447865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/>
              <a:r>
                <a:rPr lang="ru-RU" sz="2400" b="1" i="1" dirty="0">
                  <a:solidFill>
                    <a:schemeClr val="tx1"/>
                  </a:solidFill>
                  <a:latin typeface="Times New Roman"/>
                  <a:ea typeface="Times New Roman"/>
                </a:rPr>
                <a:t>В поле записи бланка ответов № 2 листа 1 устной части вписывается имя аудиофайла:</a:t>
              </a:r>
              <a:r>
                <a:rPr lang="ru-RU" b="1" i="1" dirty="0">
                  <a:solidFill>
                    <a:srgbClr val="FF0000"/>
                  </a:solidFill>
                  <a:latin typeface="Times New Roman"/>
                  <a:ea typeface="Times New Roman"/>
                </a:rPr>
                <a:t> </a:t>
              </a:r>
              <a:r>
                <a:rPr lang="ru-RU" sz="2400" b="1" i="1" dirty="0">
                  <a:solidFill>
                    <a:srgbClr val="FF0000"/>
                  </a:solidFill>
                  <a:latin typeface="Times New Roman"/>
                  <a:ea typeface="Times New Roman"/>
                </a:rPr>
                <a:t>цифры штрих кода регистрации</a:t>
              </a:r>
              <a:endParaRPr lang="ru-RU" sz="24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endParaRPr>
            </a:p>
          </p:txBody>
        </p:sp>
      </p:grpSp>
      <p:grpSp>
        <p:nvGrpSpPr>
          <p:cNvPr id="15" name="Группа 6">
            <a:extLst>
              <a:ext uri="{FF2B5EF4-FFF2-40B4-BE49-F238E27FC236}">
                <a16:creationId xmlns:a16="http://schemas.microsoft.com/office/drawing/2014/main" id="{59AFA33B-9611-42B5-911C-6781561BA4B5}"/>
              </a:ext>
            </a:extLst>
          </p:cNvPr>
          <p:cNvGrpSpPr/>
          <p:nvPr/>
        </p:nvGrpSpPr>
        <p:grpSpPr>
          <a:xfrm>
            <a:off x="1475657" y="84194"/>
            <a:ext cx="6192688" cy="367083"/>
            <a:chOff x="0" y="244668"/>
            <a:chExt cx="7203136" cy="512021"/>
          </a:xfrm>
        </p:grpSpPr>
        <p:sp>
          <p:nvSpPr>
            <p:cNvPr id="16" name="Скругленный прямоугольник 20">
              <a:extLst>
                <a:ext uri="{FF2B5EF4-FFF2-40B4-BE49-F238E27FC236}">
                  <a16:creationId xmlns:a16="http://schemas.microsoft.com/office/drawing/2014/main" id="{EBE94696-AE78-4101-B6C0-46B0789BB8E7}"/>
                </a:ext>
              </a:extLst>
            </p:cNvPr>
            <p:cNvSpPr/>
            <p:nvPr/>
          </p:nvSpPr>
          <p:spPr>
            <a:xfrm>
              <a:off x="0" y="244668"/>
              <a:ext cx="7203136" cy="51202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17" name="Скругленный прямоугольник 4">
              <a:extLst>
                <a:ext uri="{FF2B5EF4-FFF2-40B4-BE49-F238E27FC236}">
                  <a16:creationId xmlns:a16="http://schemas.microsoft.com/office/drawing/2014/main" id="{83C8FE96-BD9C-4943-91D1-0C924D9FF3B1}"/>
                </a:ext>
              </a:extLst>
            </p:cNvPr>
            <p:cNvSpPr/>
            <p:nvPr/>
          </p:nvSpPr>
          <p:spPr>
            <a:xfrm>
              <a:off x="271816" y="301559"/>
              <a:ext cx="6605856" cy="37090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08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>
                  <a:solidFill>
                    <a:schemeClr val="tx1"/>
                  </a:solidFill>
                  <a:latin typeface="Times New Roman"/>
                  <a:ea typeface="Times New Roman"/>
                </a:rPr>
                <a:t>Устная часть ОГЭ по английскому языку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64354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627535"/>
            <a:ext cx="2808312" cy="4392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7" y="627535"/>
            <a:ext cx="2729285" cy="437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563766" y="1677899"/>
            <a:ext cx="1280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2630114090017</a:t>
            </a:r>
            <a:endParaRPr lang="ru-RU" sz="1200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3638747" y="2712916"/>
            <a:ext cx="1857388" cy="1143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995936" y="4227935"/>
            <a:ext cx="107157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067944" y="2355726"/>
            <a:ext cx="107157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899592" y="123478"/>
            <a:ext cx="1440160" cy="500066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Бланк регистрации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851921" y="123478"/>
            <a:ext cx="1440160" cy="500066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Бланк ответов </a:t>
            </a:r>
          </a:p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№ 2 (лист 1)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660232" y="123478"/>
            <a:ext cx="1500198" cy="432048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Бланк ответов </a:t>
            </a:r>
          </a:p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 2 (лист 2)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02209D-80E4-4D8B-BDBE-BF627BD100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21" y="623544"/>
            <a:ext cx="3128777" cy="42295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FB33461-9E61-4B22-B4C2-562A33D18D07}"/>
              </a:ext>
            </a:extLst>
          </p:cNvPr>
          <p:cNvSpPr/>
          <p:nvPr/>
        </p:nvSpPr>
        <p:spPr>
          <a:xfrm>
            <a:off x="1907704" y="1779663"/>
            <a:ext cx="1224136" cy="576064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Код предмета: </a:t>
            </a:r>
          </a:p>
          <a:p>
            <a:pPr algn="ctr">
              <a:defRPr/>
            </a:pPr>
            <a:r>
              <a:rPr lang="ru-RU" sz="900" b="1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09 – письменная, </a:t>
            </a:r>
          </a:p>
          <a:p>
            <a:pPr algn="ctr">
              <a:defRPr/>
            </a:pPr>
            <a:r>
              <a:rPr lang="ru-RU" sz="900" b="1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29 – устная часть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B5665EF-397E-47B7-948D-A8519661DA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5365" y="1677898"/>
            <a:ext cx="530915" cy="253916"/>
          </a:xfrm>
          <a:prstGeom prst="rect">
            <a:avLst/>
          </a:prstGeom>
        </p:spPr>
      </p:pic>
      <p:sp>
        <p:nvSpPr>
          <p:cNvPr id="19" name="Овал 18">
            <a:extLst>
              <a:ext uri="{FF2B5EF4-FFF2-40B4-BE49-F238E27FC236}">
                <a16:creationId xmlns:a16="http://schemas.microsoft.com/office/drawing/2014/main" id="{A91B302C-7BEA-428B-8C14-714D4C232702}"/>
              </a:ext>
            </a:extLst>
          </p:cNvPr>
          <p:cNvSpPr/>
          <p:nvPr/>
        </p:nvSpPr>
        <p:spPr>
          <a:xfrm>
            <a:off x="1439652" y="1677899"/>
            <a:ext cx="392059" cy="2349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1898"/>
            <a:ext cx="9144000" cy="84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4851575"/>
            <a:ext cx="9146437" cy="29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1" descr="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4796C8-3B3E-4E23-8457-B5D1F9D4508C}"/>
              </a:ext>
            </a:extLst>
          </p:cNvPr>
          <p:cNvSpPr/>
          <p:nvPr/>
        </p:nvSpPr>
        <p:spPr>
          <a:xfrm>
            <a:off x="4572001" y="2272"/>
            <a:ext cx="4464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ОГЭ по английскому языку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BE6F37-D766-4C3F-81EE-0B66381C6E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517" y="1903413"/>
            <a:ext cx="4782576" cy="69312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BA5CA9B-A2DD-4761-A9F0-3DE9C5E87E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1146690"/>
            <a:ext cx="4226169" cy="21636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223ACC7-5187-4575-92AE-D116FC6C0B8C}"/>
              </a:ext>
            </a:extLst>
          </p:cNvPr>
          <p:cNvSpPr/>
          <p:nvPr/>
        </p:nvSpPr>
        <p:spPr>
          <a:xfrm>
            <a:off x="1619672" y="2781206"/>
            <a:ext cx="1368152" cy="1158696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Аудиофайл подгрузить в личный  кабинет ППЭ</a:t>
            </a:r>
          </a:p>
        </p:txBody>
      </p:sp>
    </p:spTree>
    <p:extLst>
      <p:ext uri="{BB962C8B-B14F-4D97-AF65-F5344CB8AC3E}">
        <p14:creationId xmlns:p14="http://schemas.microsoft.com/office/powerpoint/2010/main" val="26136274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1898"/>
            <a:ext cx="9144000" cy="84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4796C8-3B3E-4E23-8457-B5D1F9D4508C}"/>
              </a:ext>
            </a:extLst>
          </p:cNvPr>
          <p:cNvSpPr/>
          <p:nvPr/>
        </p:nvSpPr>
        <p:spPr>
          <a:xfrm>
            <a:off x="4572001" y="2272"/>
            <a:ext cx="4464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ОГЭ по английскому языку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A7671C-AC5C-4145-BD4D-3CEDAF5D41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36" y="992037"/>
            <a:ext cx="5866316" cy="41514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F4D8AAA-1FA6-4C46-89E0-F4271BA74687}"/>
              </a:ext>
            </a:extLst>
          </p:cNvPr>
          <p:cNvSpPr/>
          <p:nvPr/>
        </p:nvSpPr>
        <p:spPr>
          <a:xfrm>
            <a:off x="6444208" y="642925"/>
            <a:ext cx="2448272" cy="4305089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Форма ППЭ-13-03-У</a:t>
            </a:r>
          </a:p>
          <a:p>
            <a:pPr algn="ctr">
              <a:defRPr/>
            </a:pPr>
            <a:r>
              <a:rPr lang="ru-RU" sz="1400" b="1" dirty="0">
                <a:solidFill>
                  <a:srgbClr val="EF503A"/>
                </a:solidFill>
                <a:latin typeface="Arial" pitchFamily="34" charset="0"/>
                <a:ea typeface="+mj-ea"/>
                <a:cs typeface="Arial" pitchFamily="34" charset="0"/>
              </a:rPr>
              <a:t>ОБЯЗАТЕЛЬНА для заполнения: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в столбце 2 необходимо прописать реальное количество аудиофайлов, 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если участник отказался от устной части экзамена, то бланки регистрации и ответов № 2 заполняются, их нужно вложить в пакет вместе с другими бланками в этой аудитории, цифры в столбцах 2 и 3 формы ППЭ-13-03-У  будут разные (аудиофайл отказавшегося участника не учитывается</a:t>
            </a:r>
          </a:p>
        </p:txBody>
      </p:sp>
    </p:spTree>
    <p:extLst>
      <p:ext uri="{BB962C8B-B14F-4D97-AF65-F5344CB8AC3E}">
        <p14:creationId xmlns:p14="http://schemas.microsoft.com/office/powerpoint/2010/main" val="35492146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1898"/>
            <a:ext cx="9144000" cy="84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4796C8-3B3E-4E23-8457-B5D1F9D4508C}"/>
              </a:ext>
            </a:extLst>
          </p:cNvPr>
          <p:cNvSpPr/>
          <p:nvPr/>
        </p:nvSpPr>
        <p:spPr>
          <a:xfrm>
            <a:off x="2699793" y="2272"/>
            <a:ext cx="6336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ОГЭ по информатике и английскому языку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36ECD8C-DD56-4B63-BF23-ADF373653EFE}"/>
              </a:ext>
            </a:extLst>
          </p:cNvPr>
          <p:cNvSpPr/>
          <p:nvPr/>
        </p:nvSpPr>
        <p:spPr>
          <a:xfrm>
            <a:off x="610372" y="971625"/>
            <a:ext cx="7346004" cy="126464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Архивы с выполненными заданиями практической части по информатике</a:t>
            </a:r>
          </a:p>
          <a:p>
            <a:pPr lvl="0" algn="just">
              <a:lnSpc>
                <a:spcPct val="107000"/>
              </a:lnSpc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Аудиофайлы с ответами участников ОГЭ по английскому языку</a:t>
            </a:r>
          </a:p>
          <a:p>
            <a:pPr lvl="0" algn="just">
              <a:lnSpc>
                <a:spcPct val="107000"/>
              </a:lnSpc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Подгружаются через личный кабинет ППЭ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86BE0CA-241C-4B62-8CA8-6B27BEB877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3808" y="2422009"/>
            <a:ext cx="2797631" cy="223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651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1898"/>
            <a:ext cx="9144000" cy="84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4796C8-3B3E-4E23-8457-B5D1F9D4508C}"/>
              </a:ext>
            </a:extLst>
          </p:cNvPr>
          <p:cNvSpPr/>
          <p:nvPr/>
        </p:nvSpPr>
        <p:spPr>
          <a:xfrm>
            <a:off x="5475767" y="2272"/>
            <a:ext cx="35607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Нарушения порядка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5EBF61-DDA3-4F43-BCD8-3F15F02780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605" y="498107"/>
            <a:ext cx="3217143" cy="45291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36ECD8C-DD56-4B63-BF23-ADF373653EFE}"/>
              </a:ext>
            </a:extLst>
          </p:cNvPr>
          <p:cNvSpPr/>
          <p:nvPr/>
        </p:nvSpPr>
        <p:spPr>
          <a:xfrm>
            <a:off x="610372" y="971625"/>
            <a:ext cx="2592288" cy="181588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Уведомление </a:t>
            </a:r>
          </a:p>
          <a:p>
            <a:pPr algn="ctr"/>
            <a:r>
              <a:rPr lang="ru-RU" sz="1600" dirty="0"/>
              <a:t>вручается участнику, нарушившему порядок проведения ГИА, которому на момент сдачи экзамена исполнилось 16 лет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DFCA561-FE49-4CD3-9296-737E1EFCEF66}"/>
              </a:ext>
            </a:extLst>
          </p:cNvPr>
          <p:cNvSpPr/>
          <p:nvPr/>
        </p:nvSpPr>
        <p:spPr>
          <a:xfrm>
            <a:off x="610372" y="2947472"/>
            <a:ext cx="2592288" cy="206210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Уведомление </a:t>
            </a:r>
          </a:p>
          <a:p>
            <a:pPr algn="ctr"/>
            <a:r>
              <a:rPr lang="ru-RU" sz="1600" dirty="0"/>
              <a:t>вручается вместе с актом об удалении (форма ППЭ-21).</a:t>
            </a:r>
          </a:p>
          <a:p>
            <a:pPr algn="ctr"/>
            <a:endParaRPr lang="ru-RU" sz="1600" dirty="0"/>
          </a:p>
          <a:p>
            <a:pPr algn="ctr"/>
            <a:r>
              <a:rPr lang="ru-RU" sz="1600" dirty="0"/>
              <a:t>Информация в акте и в уведомлении должна совпадать </a:t>
            </a:r>
          </a:p>
        </p:txBody>
      </p:sp>
    </p:spTree>
    <p:extLst>
      <p:ext uri="{BB962C8B-B14F-4D97-AF65-F5344CB8AC3E}">
        <p14:creationId xmlns:p14="http://schemas.microsoft.com/office/powerpoint/2010/main" val="30891564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8A57D39EA87654A826E1AE073001366" ma:contentTypeVersion="23" ma:contentTypeDescription="Создание документа." ma:contentTypeScope="" ma:versionID="42b5252cb208ec0dd7e2244ea476f46b">
  <xsd:schema xmlns:xsd="http://www.w3.org/2001/XMLSchema" xmlns:xs="http://www.w3.org/2001/XMLSchema" xmlns:p="http://schemas.microsoft.com/office/2006/metadata/properties" xmlns:ns2="cd3664f2-095a-4f8b-9d55-6e8dac6b38e9" xmlns:ns3="357de74d-0576-4f64-94f1-0981946002d6" xmlns:ns4="http://schemas.microsoft.com/sharepoint/v4" targetNamespace="http://schemas.microsoft.com/office/2006/metadata/properties" ma:root="true" ma:fieldsID="4fbe54119b3c74b82b5ce5f47f16accc" ns2:_="" ns3:_="" ns4:_="">
    <xsd:import namespace="cd3664f2-095a-4f8b-9d55-6e8dac6b38e9"/>
    <xsd:import namespace="357de74d-0576-4f64-94f1-0981946002d6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Project" minOccurs="0"/>
                <xsd:element ref="ns2:Program" minOccurs="0"/>
                <xsd:element ref="ns2:DocTypeChoose" minOccurs="0"/>
                <xsd:element ref="ns2:DocType" minOccurs="0"/>
                <xsd:element ref="ns3:_dlc_DocId" minOccurs="0"/>
                <xsd:element ref="ns3:_dlc_DocIdUrl" minOccurs="0"/>
                <xsd:element ref="ns3:_dlc_DocIdPersistId" minOccurs="0"/>
                <xsd:element ref="ns2:Project_Value" minOccurs="0"/>
                <xsd:element ref="ns2:Program_Value" minOccurs="0"/>
                <xsd:element ref="ns2:Uniq" minOccurs="0"/>
                <xsd:element ref="ns4:IconOverlay" minOccurs="0"/>
                <xsd:element ref="ns2:a39f889c817340af9831b8d13b13a208" minOccurs="0"/>
                <xsd:element ref="ns3:TaxCatchAll" minOccurs="0"/>
                <xsd:element ref="ns2:l6ea12c2109f40bda277d1a9858ecc92" minOccurs="0"/>
                <xsd:element ref="ns2:g943717a092c4fc1b62636c74327ccf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3664f2-095a-4f8b-9d55-6e8dac6b38e9" elementFormDefault="qualified">
    <xsd:import namespace="http://schemas.microsoft.com/office/2006/documentManagement/types"/>
    <xsd:import namespace="http://schemas.microsoft.com/office/infopath/2007/PartnerControls"/>
    <xsd:element name="Project" ma:index="2" nillable="true" ma:displayName="Проект" ma:indexed="true" ma:internalName="Project">
      <xsd:simpleType>
        <xsd:restriction base="dms:Unknown"/>
      </xsd:simpleType>
    </xsd:element>
    <xsd:element name="Program" ma:index="3" nillable="true" ma:displayName="Программа" ma:indexed="true" ma:internalName="Program">
      <xsd:simpleType>
        <xsd:restriction base="dms:Unknown"/>
      </xsd:simpleType>
    </xsd:element>
    <xsd:element name="DocTypeChoose" ma:index="4" nillable="true" ma:displayName="Вид документа" ma:format="Dropdown" ma:internalName="DocTypeChoose">
      <xsd:simpleType>
        <xsd:restriction base="dms:Choice">
          <xsd:enumeration value="Предложение"/>
          <xsd:enumeration value="Презентация"/>
          <xsd:enumeration value="Отчет"/>
          <xsd:enumeration value="База данных"/>
          <xsd:enumeration value="Письмо"/>
          <xsd:enumeration value="План работ"/>
          <xsd:enumeration value="Пресс-релиз"/>
          <xsd:enumeration value="Перевод"/>
          <xsd:enumeration value="Мониторинг"/>
          <xsd:enumeration value="Финанс.юрид."/>
          <xsd:enumeration value="Инф справка"/>
          <xsd:enumeration value="Статья"/>
          <xsd:enumeration value="Комментарий"/>
          <xsd:enumeration value="QnA"/>
          <xsd:enumeration value="План тренинг."/>
          <xsd:enumeration value="Реп. аудит"/>
          <xsd:enumeration value="Стратегия"/>
        </xsd:restriction>
      </xsd:simpleType>
    </xsd:element>
    <xsd:element name="DocType" ma:index="5" nillable="true" ma:displayName="Вид документа (не используется)" ma:hidden="true" ma:indexed="true" ma:list="{8295f3c2-d109-40e8-8d7e-92da87b75d93}" ma:internalName="DocType" ma:readOnly="false" ma:showField="Title">
      <xsd:simpleType>
        <xsd:restriction base="dms:Lookup"/>
      </xsd:simpleType>
    </xsd:element>
    <xsd:element name="Project_Value" ma:index="12" nillable="true" ma:displayName="Project_Value" ma:hidden="true" ma:internalName="Project_Value" ma:readOnly="false">
      <xsd:simpleType>
        <xsd:restriction base="dms:Text"/>
      </xsd:simpleType>
    </xsd:element>
    <xsd:element name="Program_Value" ma:index="14" nillable="true" ma:displayName="Program_Value" ma:hidden="true" ma:internalName="Program_Value" ma:readOnly="false">
      <xsd:simpleType>
        <xsd:restriction base="dms:Text"/>
      </xsd:simpleType>
    </xsd:element>
    <xsd:element name="Uniq" ma:index="17" nillable="true" ma:displayName="Доступ" ma:internalName="Uniq">
      <xsd:simpleType>
        <xsd:restriction base="dms:Unknown"/>
      </xsd:simpleType>
    </xsd:element>
    <xsd:element name="a39f889c817340af9831b8d13b13a208" ma:index="20" nillable="true" ma:taxonomy="true" ma:internalName="a39f889c817340af9831b8d13b13a208" ma:taxonomyFieldName="Area" ma:displayName="Отрасль" ma:default="" ma:fieldId="{a39f889c-8173-40af-9831-b8d13b13a208}" ma:taxonomyMulti="true" ma:sspId="605086db-a9be-4a34-a41c-e0db27f7284e" ma:termSetId="36fcc24b-8144-4298-95fe-04d7adb780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6ea12c2109f40bda277d1a9858ecc92" ma:index="23" nillable="true" ma:taxonomy="true" ma:internalName="l6ea12c2109f40bda277d1a9858ecc92" ma:taxonomyFieldName="CommDirection" ma:displayName="Направление коммуникаций" ma:default="" ma:fieldId="{56ea12c2-109f-40bd-a277-d1a9858ecc92}" ma:taxonomyMulti="true" ma:sspId="605086db-a9be-4a34-a41c-e0db27f7284e" ma:termSetId="2b711527-2f8f-429e-9564-d448a209af6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43717a092c4fc1b62636c74327ccfa" ma:index="25" nillable="true" ma:taxonomy="true" ma:internalName="g943717a092c4fc1b62636c74327ccfa" ma:taxonomyFieldName="Department" ma:displayName="Department" ma:default="" ma:fieldId="{0943717a-092c-4fc1-b626-36c74327ccfa}" ma:sspId="605086db-a9be-4a34-a41c-e0db27f7284e" ma:termSetId="a6a5710a-213b-442e-9230-089bae104af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7de74d-0576-4f64-94f1-0981946002d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Значение идентификатора документа" ma:description="Значение идентификатора документа, присвоенного данному элементу." ma:indexed="true" ma:internalName="_dlc_DocId" ma:readOnly="true">
      <xsd:simpleType>
        <xsd:restriction base="dms:Text"/>
      </xsd:simpleType>
    </xsd:element>
    <xsd:element name="_dlc_DocIdUrl" ma:index="9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Сохранить идентификатор" ma:description="Сохранять идентификатор при добавлении." ma:hidden="true" ma:internalName="_dlc_DocIdPersistId" ma:readOnly="true">
      <xsd:simpleType>
        <xsd:restriction base="dms:Boolean"/>
      </xsd:simpleType>
    </xsd:element>
    <xsd:element name="TaxCatchAll" ma:index="21" nillable="true" ma:displayName="Столбец для захвата всех терминов таксономии" ma:hidden="true" ma:list="{1945cbee-8e77-4ba9-90e6-c2c7f6e6bc49}" ma:internalName="TaxCatchAll" ma:showField="CatchAllData" ma:web="357de74d-0576-4f64-94f1-0981946002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8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Тип контента"/>
        <xsd:element ref="dc:title" minOccurs="0" maxOccurs="1" ma:index="1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357de74d-0576-4f64-94f1-0981946002d6">C7SY476UVPAM-52-228396</_dlc_DocId>
    <_dlc_DocIdUrl xmlns="357de74d-0576-4f64-94f1-0981946002d6">
      <Url>http://mp27/Docs/_layouts/DocIdRedir.aspx?ID=C7SY476UVPAM-52-228396</Url>
      <Description>C7SY476UVPAM-52-228396</Description>
    </_dlc_DocIdUrl>
    <Project_Value xmlns="cd3664f2-095a-4f8b-9d55-6e8dac6b38e9">80bbf775-14f1-11e1-8ae5-003048d4ff32</Project_Value>
    <l6ea12c2109f40bda277d1a9858ecc92 xmlns="cd3664f2-095a-4f8b-9d55-6e8dac6b38e9">
      <Terms xmlns="http://schemas.microsoft.com/office/infopath/2007/PartnerControls"/>
    </l6ea12c2109f40bda277d1a9858ecc92>
    <IconOverlay xmlns="http://schemas.microsoft.com/sharepoint/v4" xsi:nil="true"/>
    <DocType xmlns="cd3664f2-095a-4f8b-9d55-6e8dac6b38e9" xsi:nil="true"/>
    <Program xmlns="cd3664f2-095a-4f8b-9d55-6e8dac6b38e9" xsi:nil="true"/>
    <a39f889c817340af9831b8d13b13a208 xmlns="cd3664f2-095a-4f8b-9d55-6e8dac6b38e9">
      <Terms xmlns="http://schemas.microsoft.com/office/infopath/2007/PartnerControls"/>
    </a39f889c817340af9831b8d13b13a208>
    <Uniq xmlns="cd3664f2-095a-4f8b-9d55-6e8dac6b38e9" xsi:nil="true"/>
    <DocTypeChoose xmlns="cd3664f2-095a-4f8b-9d55-6e8dac6b38e9">Презентация</DocTypeChoose>
    <Project xmlns="cd3664f2-095a-4f8b-9d55-6e8dac6b38e9">Рособрнадзор</Project>
    <Program_Value xmlns="cd3664f2-095a-4f8b-9d55-6e8dac6b38e9" xsi:nil="true"/>
    <TaxCatchAll xmlns="357de74d-0576-4f64-94f1-0981946002d6">
      <Value>29</Value>
    </TaxCatchAll>
    <g943717a092c4fc1b62636c74327ccfa xmlns="cd3664f2-095a-4f8b-9d55-6e8dac6b38e9">
      <Terms xmlns="http://schemas.microsoft.com/office/infopath/2007/PartnerControls">
        <TermInfo xmlns="http://schemas.microsoft.com/office/infopath/2007/PartnerControls">
          <TermName xmlns="http://schemas.microsoft.com/office/infopath/2007/PartnerControls">ДМП</TermName>
          <TermId xmlns="http://schemas.microsoft.com/office/infopath/2007/PartnerControls">3e3ca49e-6427-40d8-bc11-0597c9532f93</TermId>
        </TermInfo>
      </Terms>
    </g943717a092c4fc1b62636c74327ccfa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AB738F-DEE4-48AD-803B-EF681A6D1AB9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8F132760-EE7F-4F78-8BE2-00BF2057B6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3664f2-095a-4f8b-9d55-6e8dac6b38e9"/>
    <ds:schemaRef ds:uri="357de74d-0576-4f64-94f1-0981946002d6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7ECB60F-05B7-4B06-A592-1DA9C9840522}">
  <ds:schemaRefs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357de74d-0576-4f64-94f1-0981946002d6"/>
    <ds:schemaRef ds:uri="http://purl.org/dc/terms/"/>
    <ds:schemaRef ds:uri="http://purl.org/dc/dcmitype/"/>
    <ds:schemaRef ds:uri="http://purl.org/dc/elements/1.1/"/>
    <ds:schemaRef ds:uri="http://schemas.microsoft.com/sharepoint/v4"/>
    <ds:schemaRef ds:uri="cd3664f2-095a-4f8b-9d55-6e8dac6b38e9"/>
  </ds:schemaRefs>
</ds:datastoreItem>
</file>

<file path=customXml/itemProps4.xml><?xml version="1.0" encoding="utf-8"?>
<ds:datastoreItem xmlns:ds="http://schemas.openxmlformats.org/officeDocument/2006/customXml" ds:itemID="{0DF6CE3A-C03D-4AAD-8F3F-4BC460944E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50080</TotalTime>
  <Words>718</Words>
  <Application>Microsoft Office PowerPoint</Application>
  <PresentationFormat>Экран (16:9)</PresentationFormat>
  <Paragraphs>154</Paragraphs>
  <Slides>24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Cambria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danilov@halfbudget.com</dc:creator>
  <cp:lastModifiedBy>Светлана А. Пятаева</cp:lastModifiedBy>
  <cp:revision>1405</cp:revision>
  <cp:lastPrinted>2024-01-29T06:51:41Z</cp:lastPrinted>
  <dcterms:created xsi:type="dcterms:W3CDTF">2013-10-28T02:04:26Z</dcterms:created>
  <dcterms:modified xsi:type="dcterms:W3CDTF">2025-05-19T03:42:17Z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fc33d8bf-fcc2-4c62-975b-fa0018f44cac</vt:lpwstr>
  </property>
  <property fmtid="{D5CDD505-2E9C-101B-9397-08002B2CF9AE}" pid="3" name="ContentTypeId">
    <vt:lpwstr>0x010100F8A57D39EA87654A826E1AE073001366</vt:lpwstr>
  </property>
  <property fmtid="{D5CDD505-2E9C-101B-9397-08002B2CF9AE}" pid="4" name="CommDirection">
    <vt:lpwstr/>
  </property>
  <property fmtid="{D5CDD505-2E9C-101B-9397-08002B2CF9AE}" pid="5" name="Area">
    <vt:lpwstr/>
  </property>
  <property fmtid="{D5CDD505-2E9C-101B-9397-08002B2CF9AE}" pid="6" name="Department">
    <vt:lpwstr>29;#ДМП|3e3ca49e-6427-40d8-bc11-0597c9532f93</vt:lpwstr>
  </property>
  <property fmtid="{D5CDD505-2E9C-101B-9397-08002B2CF9AE}" pid="7" name="Project">
    <vt:lpwstr>Рособрнадзор</vt:lpwstr>
  </property>
  <property fmtid="{D5CDD505-2E9C-101B-9397-08002B2CF9AE}" pid="8" name="Project_Value">
    <vt:lpwstr>80bbf775-14f1-11e1-8ae5-003048d4ff32</vt:lpwstr>
  </property>
  <property fmtid="{D5CDD505-2E9C-101B-9397-08002B2CF9AE}" pid="9" name="Program">
    <vt:lpwstr/>
  </property>
  <property fmtid="{D5CDD505-2E9C-101B-9397-08002B2CF9AE}" pid="10" name="Program_Value">
    <vt:lpwstr/>
  </property>
  <property fmtid="{D5CDD505-2E9C-101B-9397-08002B2CF9AE}" pid="11" name="DocTypeChoose">
    <vt:lpwstr>Презентация</vt:lpwstr>
  </property>
</Properties>
</file>