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8"/>
  </p:notesMasterIdLst>
  <p:handoutMasterIdLst>
    <p:handoutMasterId r:id="rId19"/>
  </p:handoutMasterIdLst>
  <p:sldIdLst>
    <p:sldId id="317" r:id="rId6"/>
    <p:sldId id="319" r:id="rId7"/>
    <p:sldId id="318" r:id="rId8"/>
    <p:sldId id="320" r:id="rId9"/>
    <p:sldId id="284" r:id="rId10"/>
    <p:sldId id="315" r:id="rId11"/>
    <p:sldId id="288" r:id="rId12"/>
    <p:sldId id="344" r:id="rId13"/>
    <p:sldId id="345" r:id="rId14"/>
    <p:sldId id="346" r:id="rId15"/>
    <p:sldId id="476" r:id="rId16"/>
    <p:sldId id="473" r:id="rId17"/>
  </p:sldIdLst>
  <p:sldSz cx="9144000" cy="5143500" type="screen16x9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2E3192"/>
    <a:srgbClr val="ED1B24"/>
    <a:srgbClr val="89C4FF"/>
    <a:srgbClr val="CC0000"/>
    <a:srgbClr val="F1523C"/>
    <a:srgbClr val="EF5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762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F88B23-9694-4A4C-91CF-83A107F4051D}" type="datetimeFigureOut">
              <a:rPr lang="ru-RU"/>
              <a:pPr>
                <a:defRPr/>
              </a:pPr>
              <a:t>28.08.2025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9F149B7-D4A8-41CD-80C6-BC9BC91A6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870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9A5D9E8-DC11-4F88-B055-7C6033DE779E}" type="datetimeFigureOut">
              <a:rPr lang="ru-RU"/>
              <a:pPr>
                <a:defRPr/>
              </a:pPr>
              <a:t>28.08.2025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16700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27" tIns="45862" rIns="91727" bIns="45862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2" y="4715632"/>
            <a:ext cx="5438775" cy="4467939"/>
          </a:xfrm>
          <a:prstGeom prst="rect">
            <a:avLst/>
          </a:prstGeom>
        </p:spPr>
        <p:txBody>
          <a:bodyPr vert="horz" lIns="91727" tIns="45862" rIns="91727" bIns="45862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D042E8-DB45-4D3D-A82D-A6AC747BD7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463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566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381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945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4385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478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74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551FA-8605-4720-AB93-90AF295C6CB9}" type="datetimeFigureOut">
              <a:rPr lang="ru-RU"/>
              <a:pPr>
                <a:defRPr/>
              </a:pPr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C0224-97F7-490A-B934-2FB382DE13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E9174-92FE-4ED6-A0B6-A3018A59DA4B}" type="datetimeFigureOut">
              <a:rPr lang="ru-RU"/>
              <a:pPr>
                <a:defRPr/>
              </a:pPr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56B28-C4C4-49E3-8878-E65BC629A7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FE4C0-960A-4A48-9145-4D58019AC6BF}" type="datetimeFigureOut">
              <a:rPr lang="ru-RU"/>
              <a:pPr>
                <a:defRPr/>
              </a:pPr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E8374-394E-4758-8D1C-9EB470881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1BAD4-6070-4172-BE3C-8EA8647C554E}" type="datetimeFigureOut">
              <a:rPr lang="ru-RU"/>
              <a:pPr>
                <a:defRPr/>
              </a:pPr>
              <a:t>28.08.2025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6A0F0-A63A-473E-9150-0C876367BA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ACEAC-74A8-424F-A716-F561F079D9AF}" type="datetimeFigureOut">
              <a:rPr lang="ru-RU"/>
              <a:pPr>
                <a:defRPr/>
              </a:pPr>
              <a:t>28.08.2025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8A911-33B7-49BB-938F-5F8AAA854E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E159-1827-435F-A2CD-E4511BA35A48}" type="datetimeFigureOut">
              <a:rPr lang="ru-RU"/>
              <a:pPr>
                <a:defRPr/>
              </a:pPr>
              <a:t>28.08.2025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75A75-6807-418F-8B59-FE4B1D9546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40EE3-CC60-4559-B239-70DBD044A060}" type="datetimeFigureOut">
              <a:rPr lang="ru-RU"/>
              <a:pPr>
                <a:defRPr/>
              </a:pPr>
              <a:t>28.08.2025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CD642-FCC7-4B45-8CC8-F769D80877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430E5-34C9-4658-9C1C-38FD876929AB}" type="datetimeFigureOut">
              <a:rPr lang="ru-RU"/>
              <a:pPr>
                <a:defRPr/>
              </a:pPr>
              <a:t>28.08.2025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7E1AD-5C48-4B5F-91DC-2A2FC960F5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DCBE4-FF3B-4D8D-8C61-82BF246C4C2F}" type="datetimeFigureOut">
              <a:rPr lang="ru-RU"/>
              <a:pPr>
                <a:defRPr/>
              </a:pPr>
              <a:t>28.08.2025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04BC9-D748-423D-9CB1-BA9C45FBA0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4CF97-62A0-4DAC-9DB1-FF17090F65A7}" type="datetimeFigureOut">
              <a:rPr lang="ru-RU"/>
              <a:pPr>
                <a:defRPr/>
              </a:pPr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CABE5-8475-4850-83F6-7462E25008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F36CF-0A3C-47F8-B04A-48650009F402}" type="datetimeFigureOut">
              <a:rPr lang="ru-RU"/>
              <a:pPr>
                <a:defRPr/>
              </a:pPr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6CB2A-DF0C-4AB6-BF86-A51512CD5F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18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E257E0-7E82-4384-90EF-189AF12F5CED}" type="datetimeFigureOut">
              <a:rPr lang="ru-RU"/>
              <a:pPr>
                <a:defRPr/>
              </a:pPr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18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18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FE1F12-A712-4AE9-9E32-66E7461C4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78" r:id="rId2"/>
    <p:sldLayoutId id="2147483777" r:id="rId3"/>
    <p:sldLayoutId id="2147483776" r:id="rId4"/>
    <p:sldLayoutId id="2147483775" r:id="rId5"/>
    <p:sldLayoutId id="2147483774" r:id="rId6"/>
    <p:sldLayoutId id="2147483773" r:id="rId7"/>
    <p:sldLayoutId id="2147483772" r:id="rId8"/>
    <p:sldLayoutId id="2147483771" r:id="rId9"/>
    <p:sldLayoutId id="2147483770" r:id="rId10"/>
    <p:sldLayoutId id="214748376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gia9@egechita.r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8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0C4E35-046A-45A3-B7D9-5FDEF6613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403476"/>
            <a:ext cx="8316417" cy="2123658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</p:spPr>
        <p:txBody>
          <a:bodyPr wrap="square">
            <a:spAutoFit/>
          </a:bodyPr>
          <a:lstStyle/>
          <a:p>
            <a:pPr marL="895350" algn="ctr">
              <a:defRPr/>
            </a:pPr>
            <a:r>
              <a:rPr lang="ru-RU" altLang="ru-RU" sz="4400" dirty="0">
                <a:latin typeface="+mn-lt"/>
                <a:cs typeface="Arial" charset="0"/>
              </a:rPr>
              <a:t>Организация проведения дополнительного периода ГИА-9</a:t>
            </a:r>
          </a:p>
        </p:txBody>
      </p:sp>
      <p:pic>
        <p:nvPicPr>
          <p:cNvPr id="5" name="Рисунок 1" descr="2">
            <a:extLst>
              <a:ext uri="{FF2B5EF4-FFF2-40B4-BE49-F238E27FC236}">
                <a16:creationId xmlns:a16="http://schemas.microsoft.com/office/drawing/2014/main" id="{4D8A5585-5BBD-4F89-8FDB-11E0C0C45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3033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8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3033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249451" y="701918"/>
            <a:ext cx="8645097" cy="403187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4000" b="1" dirty="0">
                <a:latin typeface="+mn-lt"/>
              </a:rPr>
              <a:t> </a:t>
            </a:r>
            <a:r>
              <a:rPr lang="ru-RU" sz="2400" dirty="0"/>
              <a:t>2 сентября – математика</a:t>
            </a:r>
          </a:p>
          <a:p>
            <a:endParaRPr lang="ru-RU" sz="2400" dirty="0"/>
          </a:p>
          <a:p>
            <a:r>
              <a:rPr lang="ru-RU" sz="2400" dirty="0"/>
              <a:t>5 сентября – русский язык</a:t>
            </a:r>
          </a:p>
          <a:p>
            <a:endParaRPr lang="ru-RU" sz="2400" dirty="0"/>
          </a:p>
          <a:p>
            <a:r>
              <a:rPr lang="ru-RU" sz="2400" dirty="0"/>
              <a:t>9 сентября – история, биология, физика, география</a:t>
            </a:r>
          </a:p>
          <a:p>
            <a:endParaRPr lang="ru-RU" sz="2400" dirty="0"/>
          </a:p>
          <a:p>
            <a:r>
              <a:rPr lang="ru-RU" sz="2400" dirty="0"/>
              <a:t>12 сентября – обществознание, химия, информатика, литература, иностранные языки</a:t>
            </a:r>
          </a:p>
          <a:p>
            <a:endParaRPr lang="ru-RU" sz="2400" dirty="0"/>
          </a:p>
          <a:p>
            <a:r>
              <a:rPr lang="ru-RU" sz="2400" dirty="0"/>
              <a:t>с 17 по 23 сентября – резервные дни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627785" y="-94316"/>
            <a:ext cx="6516216" cy="43088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</p:spPr>
        <p:txBody>
          <a:bodyPr wrap="square">
            <a:spAutoFit/>
          </a:bodyPr>
          <a:lstStyle/>
          <a:p>
            <a:pPr marL="895350" algn="r">
              <a:defRPr/>
            </a:pPr>
            <a:r>
              <a:rPr lang="ru-RU" altLang="ru-RU" sz="2200" dirty="0">
                <a:solidFill>
                  <a:schemeClr val="bg1">
                    <a:lumMod val="95000"/>
                  </a:schemeClr>
                </a:solidFill>
                <a:latin typeface="+mn-lt"/>
                <a:cs typeface="Arial" charset="0"/>
              </a:rPr>
              <a:t>Расписание экзаменов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8"/>
            <a:ext cx="9144000" cy="771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0" y="699543"/>
            <a:ext cx="8960349" cy="443198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dirty="0"/>
              <a:t> </a:t>
            </a:r>
            <a:r>
              <a:rPr lang="ru-RU" sz="1600" dirty="0"/>
              <a:t>обучающиеся образовательных организаций и экстерны, не допущенные к ГИА в текущем учебном году, но получившие допуск к ГИА в соответствии с пунктом 7 Порядка в сроки, исключающие возможность прохождения ГИА до завершения основного периода проведения ГИА в текущем году</a:t>
            </a:r>
          </a:p>
          <a:p>
            <a:pPr algn="just"/>
            <a:endParaRPr lang="ru-RU" sz="1200" dirty="0"/>
          </a:p>
          <a:p>
            <a:pPr algn="just">
              <a:buFont typeface="Wingdings" pitchFamily="2" charset="2"/>
              <a:buChar char="Ø"/>
            </a:pPr>
            <a:r>
              <a:rPr lang="ru-RU" b="1" dirty="0">
                <a:latin typeface="+mj-lt"/>
              </a:rPr>
              <a:t>  </a:t>
            </a:r>
            <a:r>
              <a:rPr lang="ru-RU" sz="1600" dirty="0"/>
              <a:t>участники ГИА, не прошедшие ГИА, в том числе участники ГИА, чьи результаты ГИА по сдаваемым учебным предметам в текущем году были аннулированы по решению председателя ГЭК в случае выявления фактов нарушения Порядка участниками ГИА</a:t>
            </a:r>
          </a:p>
          <a:p>
            <a:pPr algn="just"/>
            <a:endParaRPr lang="ru-RU" sz="1200" dirty="0"/>
          </a:p>
          <a:p>
            <a:pPr algn="just">
              <a:buFont typeface="Wingdings" pitchFamily="2" charset="2"/>
              <a:buChar char="Ø"/>
            </a:pPr>
            <a:r>
              <a:rPr lang="ru-RU" sz="1600" dirty="0"/>
              <a:t> участники ГИА, получившие в основной период неудовлетворительные результаты более чем по двум учебным предметам, либо получившие повторно неудовлетворительный результат по одному или двум учебным предметам в резервные сроки (кроме участников ГИА, проходящих ГИА только по обязательным учебным предметам)</a:t>
            </a:r>
          </a:p>
          <a:p>
            <a:pPr algn="just"/>
            <a:endParaRPr lang="ru-RU" sz="1200" dirty="0"/>
          </a:p>
          <a:p>
            <a:pPr algn="just">
              <a:buFont typeface="Wingdings" pitchFamily="2" charset="2"/>
              <a:buChar char="Ø"/>
            </a:pPr>
            <a:r>
              <a:rPr lang="ru-RU" b="1" dirty="0">
                <a:latin typeface="+mj-lt"/>
              </a:rPr>
              <a:t> </a:t>
            </a:r>
            <a:r>
              <a:rPr lang="ru-RU" sz="1600" dirty="0"/>
              <a:t>участники ГИА-9, проходящих ГИА только по обязательным предметам (участники с ОВЗ), получивших неудовлетворительные результаты более чем по одному обязательному учебному предмету, либо получившие повторно неудовлетворительный результат по одному из этих предметов на ГИА в резервные сроки</a:t>
            </a:r>
            <a:endParaRPr lang="ru-RU" sz="1600" b="1" dirty="0">
              <a:latin typeface="+mj-lt"/>
            </a:endParaRPr>
          </a:p>
        </p:txBody>
      </p:sp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47664" y="-94316"/>
            <a:ext cx="7596337" cy="43088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</p:spPr>
        <p:txBody>
          <a:bodyPr wrap="square">
            <a:spAutoFit/>
          </a:bodyPr>
          <a:lstStyle/>
          <a:p>
            <a:pPr marL="895350" algn="r">
              <a:defRPr/>
            </a:pPr>
            <a:r>
              <a:rPr lang="ru-RU" altLang="ru-RU" sz="2200" dirty="0">
                <a:solidFill>
                  <a:schemeClr val="bg1">
                    <a:lumMod val="95000"/>
                  </a:schemeClr>
                </a:solidFill>
                <a:latin typeface="+mn-lt"/>
                <a:cs typeface="Arial" charset="0"/>
              </a:rPr>
              <a:t>Участники </a:t>
            </a:r>
            <a:r>
              <a:rPr lang="ru-RU" altLang="ru-RU" sz="2200" u="sng" dirty="0">
                <a:solidFill>
                  <a:schemeClr val="bg1">
                    <a:lumMod val="95000"/>
                  </a:schemeClr>
                </a:solidFill>
                <a:latin typeface="+mn-lt"/>
                <a:cs typeface="Arial" charset="0"/>
              </a:rPr>
              <a:t>ДОПОЛНИТЕЛЬНОГО ПЕРИОДА </a:t>
            </a:r>
            <a:r>
              <a:rPr lang="ru-RU" altLang="ru-RU" dirty="0">
                <a:solidFill>
                  <a:schemeClr val="bg1">
                    <a:lumMod val="95000"/>
                  </a:schemeClr>
                </a:solidFill>
                <a:latin typeface="+mn-lt"/>
                <a:cs typeface="Arial" charset="0"/>
              </a:rPr>
              <a:t>(</a:t>
            </a:r>
            <a:r>
              <a:rPr lang="ru-RU" altLang="ru-RU" sz="1400" dirty="0">
                <a:solidFill>
                  <a:schemeClr val="bg1">
                    <a:lumMod val="95000"/>
                  </a:schemeClr>
                </a:solidFill>
                <a:latin typeface="+mn-lt"/>
                <a:cs typeface="Arial" charset="0"/>
              </a:rPr>
              <a:t>п.81Порядка</a:t>
            </a:r>
            <a:r>
              <a:rPr lang="ru-RU" altLang="ru-RU" dirty="0">
                <a:solidFill>
                  <a:schemeClr val="bg1">
                    <a:lumMod val="95000"/>
                  </a:schemeClr>
                </a:solidFill>
                <a:latin typeface="+mn-lt"/>
                <a:cs typeface="Arial" charset="0"/>
              </a:rPr>
              <a:t>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8"/>
            <a:ext cx="9144000" cy="127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35216" y="1394898"/>
            <a:ext cx="8640959" cy="344709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endParaRPr lang="ru-RU" sz="1200" dirty="0"/>
          </a:p>
          <a:p>
            <a:pPr algn="just">
              <a:buFont typeface="Wingdings" pitchFamily="2" charset="2"/>
              <a:buChar char="Ø"/>
            </a:pPr>
            <a:r>
              <a:rPr lang="ru-RU" sz="1600" dirty="0"/>
              <a:t> участники ГИА, получившие неудовлетворительные результаты в основные дни дополнительного периода не более чем по двум учебным предметам (кроме участников, проходящих ГИА только по обязательным учебным предметам)</a:t>
            </a:r>
          </a:p>
          <a:p>
            <a:pPr algn="just"/>
            <a:endParaRPr lang="ru-RU" sz="1200" dirty="0"/>
          </a:p>
          <a:p>
            <a:pPr>
              <a:buFont typeface="Wingdings" pitchFamily="2" charset="2"/>
              <a:buChar char="Ø"/>
            </a:pPr>
            <a:r>
              <a:rPr lang="ru-RU" b="1" dirty="0">
                <a:latin typeface="+mj-lt"/>
              </a:rPr>
              <a:t> </a:t>
            </a:r>
            <a:r>
              <a:rPr lang="ru-RU" sz="1600" dirty="0"/>
              <a:t>участники ГИА, проходящие ГИА только по обязательным предметам (участники с ОВЗ), получившие на ГИА неудовлетворительные результаты не более чем по одному обязательному учебному предмету</a:t>
            </a:r>
          </a:p>
          <a:p>
            <a:endParaRPr lang="ru-RU" sz="1600" dirty="0"/>
          </a:p>
          <a:p>
            <a:pPr algn="just">
              <a:buFont typeface="Wingdings" pitchFamily="2" charset="2"/>
              <a:buChar char="Ø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участники ГИА, не явившиеся на экзамен(ы) в основные дни дополнительного периода по уважительным причинам, подтвержденным документально</a:t>
            </a:r>
          </a:p>
          <a:p>
            <a:pPr algn="just">
              <a:buFont typeface="Wingdings" pitchFamily="2" charset="2"/>
              <a:buChar char="Ø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участники ГИА, не завершившие выполнение экзаменационной работы по объективным причинам</a:t>
            </a:r>
          </a:p>
        </p:txBody>
      </p:sp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051720" y="-94316"/>
            <a:ext cx="7092281" cy="76944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</p:spPr>
        <p:txBody>
          <a:bodyPr wrap="square">
            <a:spAutoFit/>
          </a:bodyPr>
          <a:lstStyle/>
          <a:p>
            <a:pPr marL="895350" algn="r">
              <a:defRPr/>
            </a:pPr>
            <a:r>
              <a:rPr lang="ru-RU" altLang="ru-RU" sz="2200" dirty="0">
                <a:solidFill>
                  <a:schemeClr val="bg1">
                    <a:lumMod val="95000"/>
                  </a:schemeClr>
                </a:solidFill>
                <a:latin typeface="+mn-lt"/>
                <a:cs typeface="Arial" charset="0"/>
              </a:rPr>
              <a:t>Участники </a:t>
            </a:r>
            <a:r>
              <a:rPr lang="ru-RU" altLang="ru-RU" sz="2200" u="sng" dirty="0">
                <a:solidFill>
                  <a:schemeClr val="bg1">
                    <a:lumMod val="95000"/>
                  </a:schemeClr>
                </a:solidFill>
                <a:latin typeface="+mn-lt"/>
                <a:cs typeface="Arial" charset="0"/>
              </a:rPr>
              <a:t>РЕЗЕРВНЫХ ДНЕЙ </a:t>
            </a:r>
            <a:r>
              <a:rPr lang="ru-RU" altLang="ru-RU" sz="2200" dirty="0">
                <a:solidFill>
                  <a:schemeClr val="bg1">
                    <a:lumMod val="95000"/>
                  </a:schemeClr>
                </a:solidFill>
                <a:latin typeface="+mn-lt"/>
                <a:cs typeface="Arial" charset="0"/>
              </a:rPr>
              <a:t>дополнительного периода </a:t>
            </a:r>
            <a:r>
              <a:rPr lang="ru-RU" altLang="ru-RU" dirty="0">
                <a:solidFill>
                  <a:schemeClr val="bg1">
                    <a:lumMod val="95000"/>
                  </a:schemeClr>
                </a:solidFill>
                <a:latin typeface="+mn-lt"/>
                <a:cs typeface="Arial" charset="0"/>
              </a:rPr>
              <a:t>(п.47Порядка)</a:t>
            </a:r>
          </a:p>
        </p:txBody>
      </p:sp>
    </p:spTree>
    <p:extLst>
      <p:ext uri="{BB962C8B-B14F-4D97-AF65-F5344CB8AC3E}">
        <p14:creationId xmlns:p14="http://schemas.microsoft.com/office/powerpoint/2010/main" val="2657279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8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5675" y="4076716"/>
            <a:ext cx="183832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319390" y="1203599"/>
            <a:ext cx="8645097" cy="292387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4000" b="1" dirty="0">
                <a:latin typeface="+mn-lt"/>
              </a:rPr>
              <a:t> </a:t>
            </a:r>
            <a:r>
              <a:rPr lang="ru-RU" sz="4000" dirty="0">
                <a:latin typeface="Arial" pitchFamily="34" charset="0"/>
                <a:cs typeface="Arial" pitchFamily="34" charset="0"/>
              </a:rPr>
              <a:t>33 муниципальных образований;</a:t>
            </a:r>
          </a:p>
          <a:p>
            <a:pPr>
              <a:buFont typeface="Wingdings" pitchFamily="2" charset="2"/>
              <a:buChar char="Ø"/>
            </a:pPr>
            <a:r>
              <a:rPr lang="ru-RU" sz="4000" dirty="0">
                <a:latin typeface="Arial" pitchFamily="34" charset="0"/>
                <a:cs typeface="Arial" pitchFamily="34" charset="0"/>
              </a:rPr>
              <a:t> 75 ППЭ;</a:t>
            </a:r>
          </a:p>
          <a:p>
            <a:pPr>
              <a:buFont typeface="Wingdings" pitchFamily="2" charset="2"/>
              <a:buChar char="Ø"/>
              <a:tabLst>
                <a:tab pos="1612900" algn="l"/>
              </a:tabLst>
            </a:pPr>
            <a:r>
              <a:rPr lang="ru-RU" sz="4000" dirty="0">
                <a:latin typeface="Arial" pitchFamily="34" charset="0"/>
                <a:cs typeface="Arial" pitchFamily="34" charset="0"/>
              </a:rPr>
              <a:t> 2403 участников, 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из них </a:t>
            </a:r>
          </a:p>
          <a:p>
            <a:pPr algn="ctr"/>
            <a:r>
              <a:rPr lang="ru-RU" sz="3200" dirty="0">
                <a:latin typeface="Arial" pitchFamily="34" charset="0"/>
                <a:cs typeface="Arial" pitchFamily="34" charset="0"/>
              </a:rPr>
              <a:t>                              2391 участников ОГЭ</a:t>
            </a:r>
          </a:p>
          <a:p>
            <a:pPr algn="ctr"/>
            <a:r>
              <a:rPr lang="ru-RU" sz="3200" dirty="0">
                <a:latin typeface="Arial" pitchFamily="34" charset="0"/>
                <a:cs typeface="Arial" pitchFamily="34" charset="0"/>
              </a:rPr>
              <a:t>                        12 участников ГВ</a:t>
            </a:r>
            <a:r>
              <a:rPr lang="ru-RU" sz="3200" dirty="0">
                <a:latin typeface="+mn-lt"/>
              </a:rPr>
              <a:t>Э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8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627785" y="-94316"/>
            <a:ext cx="6516216" cy="43088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</p:spPr>
        <p:txBody>
          <a:bodyPr wrap="square">
            <a:spAutoFit/>
          </a:bodyPr>
          <a:lstStyle/>
          <a:p>
            <a:pPr marL="895350" algn="r">
              <a:defRPr/>
            </a:pPr>
            <a:r>
              <a:rPr lang="ru-RU" altLang="ru-RU" sz="2200" dirty="0">
                <a:solidFill>
                  <a:schemeClr val="bg1">
                    <a:lumMod val="95000"/>
                  </a:schemeClr>
                </a:solidFill>
                <a:latin typeface="+mn-lt"/>
                <a:cs typeface="Arial" charset="0"/>
              </a:rPr>
              <a:t>Количество участников по предметам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54880"/>
              </p:ext>
            </p:extLst>
          </p:nvPr>
        </p:nvGraphicFramePr>
        <p:xfrm>
          <a:off x="0" y="690892"/>
          <a:ext cx="9144000" cy="4452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5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7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0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75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Учебный предмет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Количество участников ОГЭ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Количество участников ГВЭ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5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Математика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1767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8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Русский язык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1071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1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Обществознание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891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4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Биология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69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География</a:t>
                      </a:r>
                      <a:endParaRPr lang="ru-RU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9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История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2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Физика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545">
                <a:tc>
                  <a:txBody>
                    <a:bodyPr/>
                    <a:lstStyle/>
                    <a:p>
                      <a:pPr algn="ctr" defTabSz="8001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Информатика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817">
                <a:tc>
                  <a:txBody>
                    <a:bodyPr/>
                    <a:lstStyle/>
                    <a:p>
                      <a:pPr algn="ctr" defTabSz="8001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Химия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1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Литература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75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Английский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8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"/>
            <a:ext cx="644557" cy="57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987825" y="-94316"/>
            <a:ext cx="6156176" cy="43088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</p:spPr>
        <p:txBody>
          <a:bodyPr wrap="square">
            <a:spAutoFit/>
          </a:bodyPr>
          <a:lstStyle/>
          <a:p>
            <a:pPr marL="895350" algn="r">
              <a:defRPr/>
            </a:pPr>
            <a:r>
              <a:rPr lang="ru-RU" altLang="ru-RU" sz="2200" b="1" dirty="0">
                <a:solidFill>
                  <a:schemeClr val="bg1">
                    <a:lumMod val="95000"/>
                  </a:schemeClr>
                </a:solidFill>
                <a:latin typeface="Cambria" pitchFamily="18" charset="0"/>
                <a:cs typeface="Arial" charset="0"/>
              </a:rPr>
              <a:t>График объявления результатов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B1B7A8-BEDF-4BF2-8338-71263DFF27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737080"/>
            <a:ext cx="7524328" cy="42136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968787"/>
            <a:ext cx="2952328" cy="432048"/>
          </a:xfrm>
          <a:prstGeom prst="rect">
            <a:avLst/>
          </a:prstGeom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  <a:hlinkClick r:id="rId3"/>
              </a:rPr>
              <a:t>gia9@egechita.ru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lang="ru-RU" dirty="0">
              <a:solidFill>
                <a:schemeClr val="tx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400835"/>
            <a:ext cx="52565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Наименование муниципального образования______________________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708579"/>
              </p:ext>
            </p:extLst>
          </p:nvPr>
        </p:nvGraphicFramePr>
        <p:xfrm>
          <a:off x="340296" y="2859782"/>
          <a:ext cx="8280920" cy="1413911"/>
        </p:xfrm>
        <a:graphic>
          <a:graphicData uri="http://schemas.openxmlformats.org/drawingml/2006/table">
            <a:tbl>
              <a:tblPr/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57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8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43301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ФИО участника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ОО 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ППЭ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Номер аудитории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Номера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8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КИМ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Бланк № 1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Бланк № 2 лист 1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Бланк № 2 лист 2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47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47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47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647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647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47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647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824" marR="6824" marT="68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06372" y="994751"/>
            <a:ext cx="8568952" cy="792088"/>
          </a:xfrm>
          <a:prstGeom prst="rect">
            <a:avLst/>
          </a:prstGeom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В случае нарушения комплектности ИК (цифровые значения штрих кодов на бланке ответов № 1 и КИМ не соответствуют информации на контрольном листе) и заменить ИК нечем 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lang="ru-RU" dirty="0">
              <a:solidFill>
                <a:schemeClr val="tx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C43E35CF-6181-410F-A793-A2FE6E378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328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1" descr="2">
            <a:extLst>
              <a:ext uri="{FF2B5EF4-FFF2-40B4-BE49-F238E27FC236}">
                <a16:creationId xmlns:a16="http://schemas.microsoft.com/office/drawing/2014/main" id="{77A494B8-A8DB-427B-AEEE-26C91D789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59B9DF-CE9C-456E-993F-7257843B8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92" y="1441225"/>
            <a:ext cx="4320480" cy="136815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6A012A-0B50-4CD7-B318-7ACE88340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53" y="3394167"/>
            <a:ext cx="4286282" cy="115212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EBADEB8-0C49-45B1-B6E3-31C5DA3D4E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6018" y="3147813"/>
            <a:ext cx="4392486" cy="1644835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E80E39E1-7F3B-4D22-88C7-B4C0B97DC360}"/>
              </a:ext>
            </a:extLst>
          </p:cNvPr>
          <p:cNvCxnSpPr>
            <a:cxnSpLocks/>
          </p:cNvCxnSpPr>
          <p:nvPr/>
        </p:nvCxnSpPr>
        <p:spPr>
          <a:xfrm>
            <a:off x="2375756" y="1779662"/>
            <a:ext cx="108012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B98DFF4B-069E-4434-88EA-AD977E360E6B}"/>
              </a:ext>
            </a:extLst>
          </p:cNvPr>
          <p:cNvCxnSpPr>
            <a:cxnSpLocks/>
          </p:cNvCxnSpPr>
          <p:nvPr/>
        </p:nvCxnSpPr>
        <p:spPr>
          <a:xfrm>
            <a:off x="1475656" y="3723878"/>
            <a:ext cx="208823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36697B7-02D6-47F1-AEDE-8059067D97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1329" y="1441225"/>
            <a:ext cx="4441863" cy="136815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6C28933E-488F-4DBF-9838-30957960F409}"/>
              </a:ext>
            </a:extLst>
          </p:cNvPr>
          <p:cNvCxnSpPr>
            <a:cxnSpLocks/>
          </p:cNvCxnSpPr>
          <p:nvPr/>
        </p:nvCxnSpPr>
        <p:spPr>
          <a:xfrm>
            <a:off x="7182188" y="1777915"/>
            <a:ext cx="72008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A048756B-A698-4F44-B9FC-6739070ACB96}"/>
              </a:ext>
            </a:extLst>
          </p:cNvPr>
          <p:cNvCxnSpPr>
            <a:cxnSpLocks/>
          </p:cNvCxnSpPr>
          <p:nvPr/>
        </p:nvCxnSpPr>
        <p:spPr>
          <a:xfrm>
            <a:off x="6588224" y="3723878"/>
            <a:ext cx="72008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5">
            <a:extLst>
              <a:ext uri="{FF2B5EF4-FFF2-40B4-BE49-F238E27FC236}">
                <a16:creationId xmlns:a16="http://schemas.microsoft.com/office/drawing/2014/main" id="{C9FF938A-8239-47BE-979C-6237350FA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328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Рисунок 1" descr="2">
            <a:extLst>
              <a:ext uri="{FF2B5EF4-FFF2-40B4-BE49-F238E27FC236}">
                <a16:creationId xmlns:a16="http://schemas.microsoft.com/office/drawing/2014/main" id="{833DDBDA-4D34-472A-89DC-EA1125072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1EF3B1D5-F359-4F20-9ED7-AF0631EFA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696" y="-94316"/>
            <a:ext cx="7308305" cy="43088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</p:spPr>
        <p:txBody>
          <a:bodyPr wrap="square">
            <a:spAutoFit/>
          </a:bodyPr>
          <a:lstStyle/>
          <a:p>
            <a:pPr marL="895350" algn="r">
              <a:defRPr/>
            </a:pPr>
            <a:r>
              <a:rPr lang="ru-RU" altLang="ru-RU" sz="2200" b="1" dirty="0">
                <a:solidFill>
                  <a:schemeClr val="bg1">
                    <a:lumMod val="95000"/>
                  </a:schemeClr>
                </a:solidFill>
                <a:latin typeface="Cambria" pitchFamily="18" charset="0"/>
                <a:cs typeface="Arial" charset="0"/>
              </a:rPr>
              <a:t>Информация о дополнительных материалах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D2C1C663-15EF-4A60-80DC-005A2B7D8086}"/>
              </a:ext>
            </a:extLst>
          </p:cNvPr>
          <p:cNvSpPr/>
          <p:nvPr/>
        </p:nvSpPr>
        <p:spPr>
          <a:xfrm>
            <a:off x="132192" y="689063"/>
            <a:ext cx="87716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u="sng" dirty="0"/>
              <a:t>На последней странице КИМ </a:t>
            </a:r>
            <a:r>
              <a:rPr lang="ru-RU" sz="1200" b="1" dirty="0"/>
              <a:t>размещена таблица, содержащая информацию о дополнительных материалах (№ комплекта оборудования по физике, № комплекта реактивов по химии, № аудиофайла устной части по английскому языку, № архива по информатике)</a:t>
            </a:r>
          </a:p>
        </p:txBody>
      </p:sp>
    </p:spTree>
    <p:extLst>
      <p:ext uri="{BB962C8B-B14F-4D97-AF65-F5344CB8AC3E}">
        <p14:creationId xmlns:p14="http://schemas.microsoft.com/office/powerpoint/2010/main" val="3799989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8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627785" y="-94316"/>
            <a:ext cx="6516216" cy="43088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</p:spPr>
        <p:txBody>
          <a:bodyPr wrap="square">
            <a:spAutoFit/>
          </a:bodyPr>
          <a:lstStyle/>
          <a:p>
            <a:pPr marL="895350" algn="r">
              <a:defRPr/>
            </a:pPr>
            <a:r>
              <a:rPr lang="ru-RU" altLang="ru-RU" sz="2200" dirty="0">
                <a:solidFill>
                  <a:schemeClr val="bg1">
                    <a:lumMod val="95000"/>
                  </a:schemeClr>
                </a:solidFill>
                <a:latin typeface="+mn-lt"/>
                <a:cs typeface="Arial" charset="0"/>
              </a:rPr>
              <a:t>Бланки ответов № 2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B218C06F-5634-493C-8CB7-8146123B6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784" y="1203598"/>
            <a:ext cx="2810865" cy="36430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CD78539-93B8-41E1-97FD-DC7CD00B9DD1}"/>
              </a:ext>
            </a:extLst>
          </p:cNvPr>
          <p:cNvSpPr/>
          <p:nvPr/>
        </p:nvSpPr>
        <p:spPr>
          <a:xfrm>
            <a:off x="683568" y="2715766"/>
            <a:ext cx="20631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131_2630114090017.xls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8EA0004-4936-411B-9D37-31F78C24E09C}"/>
              </a:ext>
            </a:extLst>
          </p:cNvPr>
          <p:cNvSpPr/>
          <p:nvPr/>
        </p:nvSpPr>
        <p:spPr>
          <a:xfrm>
            <a:off x="683568" y="2977551"/>
            <a:ext cx="21670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15_2630114090017.</a:t>
            </a:r>
            <a:r>
              <a:rPr lang="en-US" sz="1200" dirty="0"/>
              <a:t>pa</a:t>
            </a:r>
            <a:r>
              <a:rPr lang="ru-RU" sz="1200" dirty="0" err="1"/>
              <a:t>s</a:t>
            </a:r>
            <a:endParaRPr lang="ru-RU" sz="1200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CEFF4410-3EFF-4EE4-949E-90D175EBB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1203598"/>
            <a:ext cx="2954880" cy="38358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127BE38-BE70-47F5-B386-BF691080ADA5}"/>
              </a:ext>
            </a:extLst>
          </p:cNvPr>
          <p:cNvSpPr txBox="1"/>
          <p:nvPr/>
        </p:nvSpPr>
        <p:spPr>
          <a:xfrm>
            <a:off x="5364088" y="2211710"/>
            <a:ext cx="1280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2630114090017</a:t>
            </a:r>
            <a:endParaRPr lang="ru-RU" sz="1200" dirty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60D12F6-BA2B-4237-9DCC-4DAE8E6D8AB9}"/>
              </a:ext>
            </a:extLst>
          </p:cNvPr>
          <p:cNvCxnSpPr/>
          <p:nvPr/>
        </p:nvCxnSpPr>
        <p:spPr>
          <a:xfrm rot="5400000">
            <a:off x="5366938" y="2987105"/>
            <a:ext cx="1857388" cy="1143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4C67E59-24DA-464E-A40E-BFF2C13945E0}"/>
              </a:ext>
            </a:extLst>
          </p:cNvPr>
          <p:cNvCxnSpPr/>
          <p:nvPr/>
        </p:nvCxnSpPr>
        <p:spPr>
          <a:xfrm>
            <a:off x="5795566" y="2623263"/>
            <a:ext cx="107157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B06B0E18-2B78-4E70-9DD2-B8A15302FA0E}"/>
              </a:ext>
            </a:extLst>
          </p:cNvPr>
          <p:cNvCxnSpPr/>
          <p:nvPr/>
        </p:nvCxnSpPr>
        <p:spPr>
          <a:xfrm>
            <a:off x="5724128" y="4489601"/>
            <a:ext cx="107157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8ECA101B-D5B3-4295-B8D8-8FCDD2CCEE69}"/>
              </a:ext>
            </a:extLst>
          </p:cNvPr>
          <p:cNvCxnSpPr>
            <a:cxnSpLocks/>
          </p:cNvCxnSpPr>
          <p:nvPr/>
        </p:nvCxnSpPr>
        <p:spPr>
          <a:xfrm>
            <a:off x="1460712" y="3293418"/>
            <a:ext cx="8161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0BC814BE-FBE9-495D-992A-D672518C5ED2}"/>
              </a:ext>
            </a:extLst>
          </p:cNvPr>
          <p:cNvCxnSpPr>
            <a:cxnSpLocks/>
          </p:cNvCxnSpPr>
          <p:nvPr/>
        </p:nvCxnSpPr>
        <p:spPr>
          <a:xfrm flipH="1">
            <a:off x="1460712" y="3293418"/>
            <a:ext cx="816152" cy="13054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2C170190-E70D-4FE2-AF39-BAECB23A360A}"/>
              </a:ext>
            </a:extLst>
          </p:cNvPr>
          <p:cNvCxnSpPr>
            <a:cxnSpLocks/>
          </p:cNvCxnSpPr>
          <p:nvPr/>
        </p:nvCxnSpPr>
        <p:spPr>
          <a:xfrm>
            <a:off x="1460712" y="4598309"/>
            <a:ext cx="8161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6860C4E-3ABA-4B46-9054-C59F5437B723}"/>
              </a:ext>
            </a:extLst>
          </p:cNvPr>
          <p:cNvSpPr/>
          <p:nvPr/>
        </p:nvSpPr>
        <p:spPr>
          <a:xfrm>
            <a:off x="827584" y="712476"/>
            <a:ext cx="2520280" cy="432048"/>
          </a:xfrm>
          <a:prstGeom prst="rect">
            <a:avLst/>
          </a:prstGeom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ОГЭ по информатике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1521D06-777E-4781-9C96-87BC4930BC36}"/>
              </a:ext>
            </a:extLst>
          </p:cNvPr>
          <p:cNvSpPr/>
          <p:nvPr/>
        </p:nvSpPr>
        <p:spPr>
          <a:xfrm>
            <a:off x="5006600" y="651497"/>
            <a:ext cx="3093792" cy="432048"/>
          </a:xfrm>
          <a:prstGeom prst="rect">
            <a:avLst/>
          </a:prstGeom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ОГЭ по английскому языку (устная часть)</a:t>
            </a:r>
          </a:p>
        </p:txBody>
      </p:sp>
    </p:spTree>
    <p:extLst>
      <p:ext uri="{BB962C8B-B14F-4D97-AF65-F5344CB8AC3E}">
        <p14:creationId xmlns:p14="http://schemas.microsoft.com/office/powerpoint/2010/main" val="3015214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898"/>
            <a:ext cx="9144000" cy="8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4796C8-3B3E-4E23-8457-B5D1F9D4508C}"/>
              </a:ext>
            </a:extLst>
          </p:cNvPr>
          <p:cNvSpPr/>
          <p:nvPr/>
        </p:nvSpPr>
        <p:spPr>
          <a:xfrm>
            <a:off x="2699793" y="2272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ОГЭ по информатике и английскому языку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36ECD8C-DD56-4B63-BF23-ADF373653EFE}"/>
              </a:ext>
            </a:extLst>
          </p:cNvPr>
          <p:cNvSpPr/>
          <p:nvPr/>
        </p:nvSpPr>
        <p:spPr>
          <a:xfrm>
            <a:off x="610372" y="971625"/>
            <a:ext cx="7346004" cy="126464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Архивы с выполненными заданиями практической части по информатике</a:t>
            </a:r>
          </a:p>
          <a:p>
            <a:pPr lvl="0" algn="just">
              <a:lnSpc>
                <a:spcPct val="107000"/>
              </a:lnSpc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Аудиофайлы с ответами участников ОГЭ по английскому языку</a:t>
            </a:r>
          </a:p>
          <a:p>
            <a:pPr lvl="0" algn="just">
              <a:lnSpc>
                <a:spcPct val="107000"/>
              </a:lnSpc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Подгружаются через личный кабинет ППЭ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86BE0CA-241C-4B62-8CA8-6B27BEB877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3808" y="2422009"/>
            <a:ext cx="2797631" cy="223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651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898"/>
            <a:ext cx="9144000" cy="8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4796C8-3B3E-4E23-8457-B5D1F9D4508C}"/>
              </a:ext>
            </a:extLst>
          </p:cNvPr>
          <p:cNvSpPr/>
          <p:nvPr/>
        </p:nvSpPr>
        <p:spPr>
          <a:xfrm>
            <a:off x="5475767" y="2272"/>
            <a:ext cx="35607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Нарушения порядка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5EBF61-DDA3-4F43-BCD8-3F15F0278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605" y="498107"/>
            <a:ext cx="3217143" cy="45291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36ECD8C-DD56-4B63-BF23-ADF373653EFE}"/>
              </a:ext>
            </a:extLst>
          </p:cNvPr>
          <p:cNvSpPr/>
          <p:nvPr/>
        </p:nvSpPr>
        <p:spPr>
          <a:xfrm>
            <a:off x="610372" y="971625"/>
            <a:ext cx="2592288" cy="181588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Уведомление </a:t>
            </a:r>
          </a:p>
          <a:p>
            <a:pPr algn="ctr"/>
            <a:r>
              <a:rPr lang="ru-RU" sz="1600" dirty="0"/>
              <a:t>вручается участнику, нарушившему порядок проведения ГИА, которому на момент сдачи экзамена исполнилось 16 лет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DFCA561-FE49-4CD3-9296-737E1EFCEF66}"/>
              </a:ext>
            </a:extLst>
          </p:cNvPr>
          <p:cNvSpPr/>
          <p:nvPr/>
        </p:nvSpPr>
        <p:spPr>
          <a:xfrm>
            <a:off x="610372" y="2947472"/>
            <a:ext cx="2592288" cy="206210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Уведомление </a:t>
            </a:r>
          </a:p>
          <a:p>
            <a:pPr algn="ctr"/>
            <a:r>
              <a:rPr lang="ru-RU" sz="1600" dirty="0"/>
              <a:t>вручается вместе с актом об удалении (форма ППЭ-21).</a:t>
            </a:r>
          </a:p>
          <a:p>
            <a:pPr algn="ctr"/>
            <a:endParaRPr lang="ru-RU" sz="1600" dirty="0"/>
          </a:p>
          <a:p>
            <a:pPr algn="ctr"/>
            <a:r>
              <a:rPr lang="ru-RU" sz="1600" dirty="0"/>
              <a:t>Информация в акте и в уведомлении должна совпадать </a:t>
            </a:r>
          </a:p>
        </p:txBody>
      </p:sp>
    </p:spTree>
    <p:extLst>
      <p:ext uri="{BB962C8B-B14F-4D97-AF65-F5344CB8AC3E}">
        <p14:creationId xmlns:p14="http://schemas.microsoft.com/office/powerpoint/2010/main" val="30891564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8A57D39EA87654A826E1AE073001366" ma:contentTypeVersion="23" ma:contentTypeDescription="Создание документа." ma:contentTypeScope="" ma:versionID="42b5252cb208ec0dd7e2244ea476f46b">
  <xsd:schema xmlns:xsd="http://www.w3.org/2001/XMLSchema" xmlns:xs="http://www.w3.org/2001/XMLSchema" xmlns:p="http://schemas.microsoft.com/office/2006/metadata/properties" xmlns:ns2="cd3664f2-095a-4f8b-9d55-6e8dac6b38e9" xmlns:ns3="357de74d-0576-4f64-94f1-0981946002d6" xmlns:ns4="http://schemas.microsoft.com/sharepoint/v4" targetNamespace="http://schemas.microsoft.com/office/2006/metadata/properties" ma:root="true" ma:fieldsID="4fbe54119b3c74b82b5ce5f47f16accc" ns2:_="" ns3:_="" ns4:_="">
    <xsd:import namespace="cd3664f2-095a-4f8b-9d55-6e8dac6b38e9"/>
    <xsd:import namespace="357de74d-0576-4f64-94f1-0981946002d6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Project" minOccurs="0"/>
                <xsd:element ref="ns2:Program" minOccurs="0"/>
                <xsd:element ref="ns2:DocTypeChoose" minOccurs="0"/>
                <xsd:element ref="ns2:DocType" minOccurs="0"/>
                <xsd:element ref="ns3:_dlc_DocId" minOccurs="0"/>
                <xsd:element ref="ns3:_dlc_DocIdUrl" minOccurs="0"/>
                <xsd:element ref="ns3:_dlc_DocIdPersistId" minOccurs="0"/>
                <xsd:element ref="ns2:Project_Value" minOccurs="0"/>
                <xsd:element ref="ns2:Program_Value" minOccurs="0"/>
                <xsd:element ref="ns2:Uniq" minOccurs="0"/>
                <xsd:element ref="ns4:IconOverlay" minOccurs="0"/>
                <xsd:element ref="ns2:a39f889c817340af9831b8d13b13a208" minOccurs="0"/>
                <xsd:element ref="ns3:TaxCatchAll" minOccurs="0"/>
                <xsd:element ref="ns2:l6ea12c2109f40bda277d1a9858ecc92" minOccurs="0"/>
                <xsd:element ref="ns2:g943717a092c4fc1b62636c74327ccf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3664f2-095a-4f8b-9d55-6e8dac6b38e9" elementFormDefault="qualified">
    <xsd:import namespace="http://schemas.microsoft.com/office/2006/documentManagement/types"/>
    <xsd:import namespace="http://schemas.microsoft.com/office/infopath/2007/PartnerControls"/>
    <xsd:element name="Project" ma:index="2" nillable="true" ma:displayName="Проект" ma:indexed="true" ma:internalName="Project">
      <xsd:simpleType>
        <xsd:restriction base="dms:Unknown"/>
      </xsd:simpleType>
    </xsd:element>
    <xsd:element name="Program" ma:index="3" nillable="true" ma:displayName="Программа" ma:indexed="true" ma:internalName="Program">
      <xsd:simpleType>
        <xsd:restriction base="dms:Unknown"/>
      </xsd:simpleType>
    </xsd:element>
    <xsd:element name="DocTypeChoose" ma:index="4" nillable="true" ma:displayName="Вид документа" ma:format="Dropdown" ma:internalName="DocTypeChoose">
      <xsd:simpleType>
        <xsd:restriction base="dms:Choice">
          <xsd:enumeration value="Предложение"/>
          <xsd:enumeration value="Презентация"/>
          <xsd:enumeration value="Отчет"/>
          <xsd:enumeration value="База данных"/>
          <xsd:enumeration value="Письмо"/>
          <xsd:enumeration value="План работ"/>
          <xsd:enumeration value="Пресс-релиз"/>
          <xsd:enumeration value="Перевод"/>
          <xsd:enumeration value="Мониторинг"/>
          <xsd:enumeration value="Финанс.юрид."/>
          <xsd:enumeration value="Инф справка"/>
          <xsd:enumeration value="Статья"/>
          <xsd:enumeration value="Комментарий"/>
          <xsd:enumeration value="QnA"/>
          <xsd:enumeration value="План тренинг."/>
          <xsd:enumeration value="Реп. аудит"/>
          <xsd:enumeration value="Стратегия"/>
        </xsd:restriction>
      </xsd:simpleType>
    </xsd:element>
    <xsd:element name="DocType" ma:index="5" nillable="true" ma:displayName="Вид документа (не используется)" ma:hidden="true" ma:indexed="true" ma:list="{8295f3c2-d109-40e8-8d7e-92da87b75d93}" ma:internalName="DocType" ma:readOnly="false" ma:showField="Title">
      <xsd:simpleType>
        <xsd:restriction base="dms:Lookup"/>
      </xsd:simpleType>
    </xsd:element>
    <xsd:element name="Project_Value" ma:index="12" nillable="true" ma:displayName="Project_Value" ma:hidden="true" ma:internalName="Project_Value" ma:readOnly="false">
      <xsd:simpleType>
        <xsd:restriction base="dms:Text"/>
      </xsd:simpleType>
    </xsd:element>
    <xsd:element name="Program_Value" ma:index="14" nillable="true" ma:displayName="Program_Value" ma:hidden="true" ma:internalName="Program_Value" ma:readOnly="false">
      <xsd:simpleType>
        <xsd:restriction base="dms:Text"/>
      </xsd:simpleType>
    </xsd:element>
    <xsd:element name="Uniq" ma:index="17" nillable="true" ma:displayName="Доступ" ma:internalName="Uniq">
      <xsd:simpleType>
        <xsd:restriction base="dms:Unknown"/>
      </xsd:simpleType>
    </xsd:element>
    <xsd:element name="a39f889c817340af9831b8d13b13a208" ma:index="20" nillable="true" ma:taxonomy="true" ma:internalName="a39f889c817340af9831b8d13b13a208" ma:taxonomyFieldName="Area" ma:displayName="Отрасль" ma:default="" ma:fieldId="{a39f889c-8173-40af-9831-b8d13b13a208}" ma:taxonomyMulti="true" ma:sspId="605086db-a9be-4a34-a41c-e0db27f7284e" ma:termSetId="36fcc24b-8144-4298-95fe-04d7adb780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6ea12c2109f40bda277d1a9858ecc92" ma:index="23" nillable="true" ma:taxonomy="true" ma:internalName="l6ea12c2109f40bda277d1a9858ecc92" ma:taxonomyFieldName="CommDirection" ma:displayName="Направление коммуникаций" ma:default="" ma:fieldId="{56ea12c2-109f-40bd-a277-d1a9858ecc92}" ma:taxonomyMulti="true" ma:sspId="605086db-a9be-4a34-a41c-e0db27f7284e" ma:termSetId="2b711527-2f8f-429e-9564-d448a209af6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43717a092c4fc1b62636c74327ccfa" ma:index="25" nillable="true" ma:taxonomy="true" ma:internalName="g943717a092c4fc1b62636c74327ccfa" ma:taxonomyFieldName="Department" ma:displayName="Department" ma:default="" ma:fieldId="{0943717a-092c-4fc1-b626-36c74327ccfa}" ma:sspId="605086db-a9be-4a34-a41c-e0db27f7284e" ma:termSetId="a6a5710a-213b-442e-9230-089bae104af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7de74d-0576-4f64-94f1-0981946002d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dexed="true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  <xsd:element name="TaxCatchAll" ma:index="21" nillable="true" ma:displayName="Столбец для захвата всех терминов таксономии" ma:hidden="true" ma:list="{1945cbee-8e77-4ba9-90e6-c2c7f6e6bc49}" ma:internalName="TaxCatchAll" ma:showField="CatchAllData" ma:web="357de74d-0576-4f64-94f1-0981946002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Тип контента"/>
        <xsd:element ref="dc:title" minOccurs="0" maxOccurs="1" ma:index="1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57de74d-0576-4f64-94f1-0981946002d6">C7SY476UVPAM-52-228396</_dlc_DocId>
    <_dlc_DocIdUrl xmlns="357de74d-0576-4f64-94f1-0981946002d6">
      <Url>http://mp27/Docs/_layouts/DocIdRedir.aspx?ID=C7SY476UVPAM-52-228396</Url>
      <Description>C7SY476UVPAM-52-228396</Description>
    </_dlc_DocIdUrl>
    <Project_Value xmlns="cd3664f2-095a-4f8b-9d55-6e8dac6b38e9">80bbf775-14f1-11e1-8ae5-003048d4ff32</Project_Value>
    <l6ea12c2109f40bda277d1a9858ecc92 xmlns="cd3664f2-095a-4f8b-9d55-6e8dac6b38e9">
      <Terms xmlns="http://schemas.microsoft.com/office/infopath/2007/PartnerControls"/>
    </l6ea12c2109f40bda277d1a9858ecc92>
    <IconOverlay xmlns="http://schemas.microsoft.com/sharepoint/v4" xsi:nil="true"/>
    <DocType xmlns="cd3664f2-095a-4f8b-9d55-6e8dac6b38e9" xsi:nil="true"/>
    <Program xmlns="cd3664f2-095a-4f8b-9d55-6e8dac6b38e9" xsi:nil="true"/>
    <a39f889c817340af9831b8d13b13a208 xmlns="cd3664f2-095a-4f8b-9d55-6e8dac6b38e9">
      <Terms xmlns="http://schemas.microsoft.com/office/infopath/2007/PartnerControls"/>
    </a39f889c817340af9831b8d13b13a208>
    <Uniq xmlns="cd3664f2-095a-4f8b-9d55-6e8dac6b38e9" xsi:nil="true"/>
    <DocTypeChoose xmlns="cd3664f2-095a-4f8b-9d55-6e8dac6b38e9">Презентация</DocTypeChoose>
    <Project xmlns="cd3664f2-095a-4f8b-9d55-6e8dac6b38e9">Рособрнадзор</Project>
    <Program_Value xmlns="cd3664f2-095a-4f8b-9d55-6e8dac6b38e9" xsi:nil="true"/>
    <TaxCatchAll xmlns="357de74d-0576-4f64-94f1-0981946002d6">
      <Value>29</Value>
    </TaxCatchAll>
    <g943717a092c4fc1b62636c74327ccfa xmlns="cd3664f2-095a-4f8b-9d55-6e8dac6b38e9">
      <Terms xmlns="http://schemas.microsoft.com/office/infopath/2007/PartnerControls">
        <TermInfo xmlns="http://schemas.microsoft.com/office/infopath/2007/PartnerControls">
          <TermName xmlns="http://schemas.microsoft.com/office/infopath/2007/PartnerControls">ДМП</TermName>
          <TermId xmlns="http://schemas.microsoft.com/office/infopath/2007/PartnerControls">3e3ca49e-6427-40d8-bc11-0597c9532f93</TermId>
        </TermInfo>
      </Terms>
    </g943717a092c4fc1b62636c74327ccfa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AB738F-DEE4-48AD-803B-EF681A6D1AB9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8F132760-EE7F-4F78-8BE2-00BF2057B6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3664f2-095a-4f8b-9d55-6e8dac6b38e9"/>
    <ds:schemaRef ds:uri="357de74d-0576-4f64-94f1-0981946002d6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7ECB60F-05B7-4B06-A592-1DA9C9840522}">
  <ds:schemaRefs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http://purl.org/dc/elements/1.1/"/>
    <ds:schemaRef ds:uri="http://schemas.microsoft.com/sharepoint/v4"/>
    <ds:schemaRef ds:uri="http://schemas.openxmlformats.org/package/2006/metadata/core-properties"/>
    <ds:schemaRef ds:uri="http://schemas.microsoft.com/office/infopath/2007/PartnerControls"/>
    <ds:schemaRef ds:uri="357de74d-0576-4f64-94f1-0981946002d6"/>
    <ds:schemaRef ds:uri="cd3664f2-095a-4f8b-9d55-6e8dac6b38e9"/>
  </ds:schemaRefs>
</ds:datastoreItem>
</file>

<file path=customXml/itemProps4.xml><?xml version="1.0" encoding="utf-8"?>
<ds:datastoreItem xmlns:ds="http://schemas.openxmlformats.org/officeDocument/2006/customXml" ds:itemID="{0DF6CE3A-C03D-4AAD-8F3F-4BC460944E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11215</TotalTime>
  <Words>648</Words>
  <Application>Microsoft Office PowerPoint</Application>
  <PresentationFormat>Экран (16:9)</PresentationFormat>
  <Paragraphs>163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Cambria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danilov@halfbudget.com</dc:creator>
  <cp:lastModifiedBy>Светлана А. Пятаева</cp:lastModifiedBy>
  <cp:revision>643</cp:revision>
  <cp:lastPrinted>2015-10-22T13:52:31Z</cp:lastPrinted>
  <dcterms:created xsi:type="dcterms:W3CDTF">2013-10-28T02:04:26Z</dcterms:created>
  <dcterms:modified xsi:type="dcterms:W3CDTF">2025-08-28T00:42:06Z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fc33d8bf-fcc2-4c62-975b-fa0018f44cac</vt:lpwstr>
  </property>
  <property fmtid="{D5CDD505-2E9C-101B-9397-08002B2CF9AE}" pid="3" name="ContentTypeId">
    <vt:lpwstr>0x010100F8A57D39EA87654A826E1AE073001366</vt:lpwstr>
  </property>
  <property fmtid="{D5CDD505-2E9C-101B-9397-08002B2CF9AE}" pid="4" name="CommDirection">
    <vt:lpwstr/>
  </property>
  <property fmtid="{D5CDD505-2E9C-101B-9397-08002B2CF9AE}" pid="5" name="Area">
    <vt:lpwstr/>
  </property>
  <property fmtid="{D5CDD505-2E9C-101B-9397-08002B2CF9AE}" pid="6" name="Department">
    <vt:lpwstr>29;#ДМП|3e3ca49e-6427-40d8-bc11-0597c9532f93</vt:lpwstr>
  </property>
  <property fmtid="{D5CDD505-2E9C-101B-9397-08002B2CF9AE}" pid="7" name="Project">
    <vt:lpwstr>Рособрнадзор</vt:lpwstr>
  </property>
  <property fmtid="{D5CDD505-2E9C-101B-9397-08002B2CF9AE}" pid="8" name="Project_Value">
    <vt:lpwstr>80bbf775-14f1-11e1-8ae5-003048d4ff32</vt:lpwstr>
  </property>
  <property fmtid="{D5CDD505-2E9C-101B-9397-08002B2CF9AE}" pid="9" name="Program">
    <vt:lpwstr/>
  </property>
  <property fmtid="{D5CDD505-2E9C-101B-9397-08002B2CF9AE}" pid="10" name="Program_Value">
    <vt:lpwstr/>
  </property>
  <property fmtid="{D5CDD505-2E9C-101B-9397-08002B2CF9AE}" pid="11" name="DocTypeChoose">
    <vt:lpwstr>Презентация</vt:lpwstr>
  </property>
</Properties>
</file>