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60" r:id="rId6"/>
    <p:sldId id="406" r:id="rId7"/>
    <p:sldId id="442" r:id="rId8"/>
    <p:sldId id="443" r:id="rId9"/>
    <p:sldId id="434" r:id="rId10"/>
    <p:sldId id="432" r:id="rId11"/>
    <p:sldId id="437" r:id="rId12"/>
    <p:sldId id="433" r:id="rId13"/>
    <p:sldId id="438" r:id="rId14"/>
    <p:sldId id="436" r:id="rId15"/>
    <p:sldId id="440" r:id="rId16"/>
    <p:sldId id="435" r:id="rId17"/>
    <p:sldId id="441" r:id="rId18"/>
    <p:sldId id="420" r:id="rId19"/>
    <p:sldId id="426" r:id="rId20"/>
    <p:sldId id="444" r:id="rId21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AEAEA"/>
    <a:srgbClr val="DDDDDD"/>
    <a:srgbClr val="F5F5F5"/>
    <a:srgbClr val="FFFFCC"/>
    <a:srgbClr val="F8F8F8"/>
    <a:srgbClr val="89C4FF"/>
    <a:srgbClr val="ACDAF6"/>
    <a:srgbClr val="C9E4FF"/>
    <a:srgbClr val="2E3192"/>
    <a:srgbClr val="EF503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667" autoAdjust="0"/>
  </p:normalViewPr>
  <p:slideViewPr>
    <p:cSldViewPr>
      <p:cViewPr varScale="1">
        <p:scale>
          <a:sx n="113" d="100"/>
          <a:sy n="113" d="100"/>
        </p:scale>
        <p:origin x="-65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370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88B23-9694-4A4C-91CF-83A107F4051D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F149B7-D4A8-41CD-80C6-BC9BC91A6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7870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A5D9E8-DC11-4F88-B055-7C6033DE779E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7" tIns="45862" rIns="91727" bIns="4586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5632"/>
            <a:ext cx="5438775" cy="4467939"/>
          </a:xfrm>
          <a:prstGeom prst="rect">
            <a:avLst/>
          </a:prstGeom>
        </p:spPr>
        <p:txBody>
          <a:bodyPr vert="horz" lIns="91727" tIns="45862" rIns="91727" bIns="45862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D042E8-DB45-4D3D-A82D-A6AC747B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046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4652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4652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4652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7112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4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/>
              <a:pPr>
                <a:defRPr/>
              </a:pPr>
              <a:t>15.12.2022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8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egechita.ru/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gechita.ru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egechita.ru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obrnadzor.gov.ru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ustest.ru/" TargetMode="External"/><Relationship Id="rId5" Type="http://schemas.openxmlformats.org/officeDocument/2006/relationships/hyperlink" Target="http://fipi.ru/" TargetMode="External"/><Relationship Id="rId4" Type="http://schemas.openxmlformats.org/officeDocument/2006/relationships/hyperlink" Target="http://ege.edu.ru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5675" y="4076716"/>
            <a:ext cx="18383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1857370"/>
            <a:ext cx="8994774" cy="12003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Итоговое собеседование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русскому языку в  2023 году </a:t>
            </a:r>
          </a:p>
        </p:txBody>
      </p:sp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571486"/>
            <a:ext cx="8640763" cy="4429155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6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Федеральные:</a:t>
            </a:r>
            <a:endParaRPr lang="ru-RU" sz="1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AutoNum type="arabicPeriod"/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Приказ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Минпросвещения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России и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Рособрнадзора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от 07.11.2018 № 189/1513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«Об  утверждении Порядка проведения государственной итоговой аттестации по образовательным программам основного общего образования»;</a:t>
            </a:r>
          </a:p>
          <a:p>
            <a:pPr algn="just" eaLnBrk="1" fontAlgn="auto" hangingPunct="1">
              <a:spcAft>
                <a:spcPts val="0"/>
              </a:spcAft>
              <a:buAutoNum type="arabicPeriod"/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Письмо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Рособрнадзора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от 22.11.2022 г. № 04-435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 направлении для использования в работе Рекомендаций по организации и проведению итогового собеседования по русскому языку в 2023 году»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16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Региональные:</a:t>
            </a:r>
          </a:p>
          <a:p>
            <a:pPr algn="just" eaLnBrk="1" fontAlgn="auto" hangingPunct="1">
              <a:spcAft>
                <a:spcPts val="0"/>
              </a:spcAft>
              <a:buAutoNum type="arabicPeriod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Приказ Минобразования Забайкальского края от 12.12.2022 № 1048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«Об утверждении сроков  и мест регистрации, форм заявлений для участия в государственной итоговой аттестации по программам основного общего образования и в итоговом собеседовании по русскому языку на территории Забайкальского края в 2022/2023 учебном году»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Приказ Минобразования Забайкальского края от 12.12.2022 № 1050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 проведении итогового собеседования по русскому языку для обучающихся 9-х классов, завершающих обучение по программам основного общего образования на территории Забайкальского края»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Приказ Минобразования Забайкальского края от __.12.2022 № ___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«Об утверждении  форм проведения итогового собеседования по русскому языку для отдельных категорий участников и минимального количества баллов» 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500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0"/>
            <a:ext cx="9144000" cy="50004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Нормативно-правовые и методические документы,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регламентирующие проведение  итогового собеседования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6"/>
            <a:ext cx="635798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Овал 6"/>
          <p:cNvSpPr/>
          <p:nvPr/>
        </p:nvSpPr>
        <p:spPr>
          <a:xfrm>
            <a:off x="714348" y="1714494"/>
            <a:ext cx="1143008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42910" y="3357568"/>
            <a:ext cx="92869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000246"/>
            <a:ext cx="2714644" cy="307183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1714480" y="2143122"/>
            <a:ext cx="4500594" cy="135732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71420"/>
            <a:ext cx="2714644" cy="185738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1928794" y="214296"/>
            <a:ext cx="4500594" cy="157163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14349" y="785800"/>
          <a:ext cx="7858179" cy="4034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3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93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19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37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Основной срок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Дополнительные сроки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4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08 февраля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2023 года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621" marR="67621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марта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2023 года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621" marR="67621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мая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2023 года</a:t>
                      </a:r>
                    </a:p>
                  </a:txBody>
                  <a:tcPr marL="67621" marR="67621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1401">
                <a:tc gridSpan="3">
                  <a:txBody>
                    <a:bodyPr/>
                    <a:lstStyle/>
                    <a:p>
                      <a:pPr marL="285750" indent="-285750" algn="ctr">
                        <a:buClr>
                          <a:srgbClr val="FF0000"/>
                        </a:buClr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ahoma" pitchFamily="34" charset="0"/>
                          <a:cs typeface="Arial" pitchFamily="34" charset="0"/>
                        </a:rPr>
                        <a:t>Заявления на участие в итоговом собеседовании подают:</a:t>
                      </a:r>
                    </a:p>
                    <a:p>
                      <a:pPr marL="285750" indent="-285750" algn="ctr">
                        <a:buClr>
                          <a:srgbClr val="FF0000"/>
                        </a:buClr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ahoma" pitchFamily="34" charset="0"/>
                          <a:cs typeface="Arial" pitchFamily="34" charset="0"/>
                        </a:rPr>
                        <a:t>обучающиеся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ahoma" pitchFamily="34" charset="0"/>
                          <a:cs typeface="Arial" pitchFamily="34" charset="0"/>
                        </a:rPr>
                        <a:t> - в образовательные организации по месту учебы, </a:t>
                      </a:r>
                    </a:p>
                    <a:p>
                      <a:pPr marL="285750" indent="-285750" algn="ctr">
                        <a:buClr>
                          <a:srgbClr val="FF0000"/>
                        </a:buClr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ahoma" pitchFamily="34" charset="0"/>
                          <a:cs typeface="Arial" pitchFamily="34" charset="0"/>
                        </a:rPr>
                        <a:t>экстерны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ahoma" pitchFamily="34" charset="0"/>
                          <a:cs typeface="Arial" pitchFamily="34" charset="0"/>
                        </a:rPr>
                        <a:t> – в образовательные организации по выбору экстерна</a:t>
                      </a:r>
                    </a:p>
                  </a:txBody>
                  <a:tcPr marL="67621" marR="67621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621" marR="67621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621" marR="67621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6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 позднее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января 2023года</a:t>
                      </a:r>
                    </a:p>
                  </a:txBody>
                  <a:tcPr marL="67621" marR="67621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 позднее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 марта 2023года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621" marR="67621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 позднее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апреля 2023года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621" marR="67621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500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4786282" y="0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Регистрация на итоговое собеседование 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и сроки проведения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500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286512" y="0"/>
            <a:ext cx="2786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Общие сведения</a:t>
            </a:r>
            <a:endParaRPr lang="ru-RU" sz="1600" dirty="0"/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785800"/>
            <a:ext cx="8640763" cy="4214841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Итоговое собеседование 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является обязательным 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допуском к ГИА-9;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Единый Порядок проведения и оценивания, утверждённый Минобразования Забайкальского края 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Единые сроки проведения;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Использование заданий стандартизированной формы (КИМ итогового собеседования);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Формат проведения: </a:t>
            </a:r>
            <a:r>
              <a:rPr lang="ru-RU" sz="18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очно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дистанционно (в отдельных случаях), устно, письменно (для отдельных категорий);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Продолжительность итогового собеседования: 15 – 16 минут (+ 30 мин для участников с ОВЗ);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Место проведения: образовательная организация, иное место, определённое Минобразования Забайкальского края (по медицинскому заключению и рекомендациям ПМПК);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Срок действия: бессрочно.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500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357950" y="0"/>
            <a:ext cx="27146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Общие сведения</a:t>
            </a:r>
            <a:endParaRPr lang="ru-RU" sz="1600" dirty="0"/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571486"/>
            <a:ext cx="8640763" cy="4429155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Начало итогового собеседования: 9 часов;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Наличие у участника документа, удостоверяющего личность;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бланковая технология;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проведения итогового собеседования в ОО выделяют: 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аудитория ожидания,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аудитория проведения,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учебные кабинеты для участников, прошедших итоговое собеседование,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штаб;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аудитории проведения с участником присутствуют: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экзаменатор – собеседник,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эксперт, 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технический специалист (не всегда);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аудитории проведения ведётся аудиозапись. 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35717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286512" y="0"/>
            <a:ext cx="2786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Содержание заданий</a:t>
            </a:r>
            <a:endParaRPr lang="ru-RU" sz="16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2" y="479673"/>
          <a:ext cx="8358246" cy="4102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7916"/>
                <a:gridCol w="2500330"/>
              </a:tblGrid>
              <a:tr h="3213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Содержание заданий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Максимальный балл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</a:tr>
              <a:tr h="507916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Задание 1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Чтение текста вслух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</a:tr>
              <a:tr h="7403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Задание 2</a:t>
                      </a:r>
                    </a:p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Пересказ прочитанного текста с привлечением дополнительной информации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403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Задание 3</a:t>
                      </a:r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Создание устного монологического высказывания по одной из выбранных тем беседы </a:t>
                      </a:r>
                      <a:endParaRPr lang="ru-RU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403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Задание 4 </a:t>
                      </a:r>
                    </a:p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Участие в диалоге с экзаменатором- собеседником (на одну из трёх тем по выбору)</a:t>
                      </a:r>
                      <a:endParaRPr lang="ru-RU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2099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Соблюдение норм русского литературного языка при ответе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20997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Содержимое 2"/>
          <p:cNvSpPr txBox="1">
            <a:spLocks/>
          </p:cNvSpPr>
          <p:nvPr/>
        </p:nvSpPr>
        <p:spPr>
          <a:xfrm>
            <a:off x="214282" y="4429138"/>
            <a:ext cx="8358246" cy="642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ДЛЯ ПОЛУЧЕНИЯ ЗАЧЁТА необходимо 10 баллов и более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42861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357950" y="0"/>
            <a:ext cx="27146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Схема оценивания</a:t>
            </a:r>
            <a:endParaRPr lang="ru-RU" sz="16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42910" y="2786064"/>
            <a:ext cx="2714644" cy="571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ПОТОКОВАЯ АУДИОЗАПИСЬ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857752" y="1214428"/>
            <a:ext cx="2714644" cy="1143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ВТОРАЯ СХЕМА: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500" dirty="0" smtClean="0"/>
              <a:t> после окончания проведения собеседования </a:t>
            </a:r>
            <a:br>
              <a:rPr lang="ru-RU" sz="2500" dirty="0" smtClean="0"/>
            </a:br>
            <a:r>
              <a:rPr lang="ru-RU" sz="2500" dirty="0" smtClean="0"/>
              <a:t>по аудиозаписям ответов участников 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1965307" y="2606675"/>
            <a:ext cx="214314" cy="158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6608777" y="2535237"/>
            <a:ext cx="214314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одержимое 2"/>
          <p:cNvSpPr txBox="1">
            <a:spLocks/>
          </p:cNvSpPr>
          <p:nvPr/>
        </p:nvSpPr>
        <p:spPr>
          <a:xfrm>
            <a:off x="1428728" y="1214428"/>
            <a:ext cx="2714644" cy="1214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ПЕРВАЯ СХЕМА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:</a:t>
            </a:r>
            <a:r>
              <a:rPr lang="ru-RU" sz="1500" dirty="0" smtClean="0"/>
              <a:t> </a:t>
            </a:r>
            <a:r>
              <a:rPr lang="ru-RU" sz="1400" dirty="0" smtClean="0"/>
              <a:t>непосредственно в процессе ответа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5715008" y="2714626"/>
            <a:ext cx="2714644" cy="571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ПЕРСОНАЛЬНАЯ АУДИОЗАПИСЬ (желательно)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1714480" y="571486"/>
            <a:ext cx="5643602" cy="4286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ОЦЕНИВАНИЕ ПО СИСТЕМЕ «ЗАЧЁТ/НЕЗАЧЁТ»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71406" y="3429007"/>
            <a:ext cx="8929750" cy="21210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000" dirty="0" smtClean="0"/>
              <a:t> </a:t>
            </a:r>
            <a:r>
              <a:rPr lang="ru-RU" sz="1200" dirty="0" smtClean="0">
                <a:solidFill>
                  <a:srgbClr val="002060"/>
                </a:solidFill>
              </a:rPr>
              <a:t>Участник по своему желанию </a:t>
            </a:r>
            <a:r>
              <a:rPr lang="ru-RU" sz="1200" u="sng" dirty="0" smtClean="0">
                <a:solidFill>
                  <a:srgbClr val="002060"/>
                </a:solidFill>
              </a:rPr>
              <a:t>прослушивает аудиозапись своего ответа</a:t>
            </a:r>
            <a:r>
              <a:rPr lang="ru-RU" sz="1200" dirty="0" smtClean="0">
                <a:solidFill>
                  <a:srgbClr val="002060"/>
                </a:solidFill>
              </a:rPr>
              <a:t> для того, чтобы убедиться, что аудиозапись произведена без сбоев, отсутствуют посторонние шумы и помехи, голоса участника итогового собеседования и собеседника отчетливо слышны.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 smtClean="0">
                <a:solidFill>
                  <a:srgbClr val="002060"/>
                </a:solidFill>
              </a:rPr>
              <a:t>  Участник итогового собеседования может прослушать </a:t>
            </a:r>
            <a:r>
              <a:rPr lang="ru-RU" sz="1200" u="sng" dirty="0" smtClean="0">
                <a:solidFill>
                  <a:srgbClr val="002060"/>
                </a:solidFill>
              </a:rPr>
              <a:t>часть аудиозаписи </a:t>
            </a:r>
            <a:r>
              <a:rPr lang="ru-RU" sz="1200" dirty="0" smtClean="0">
                <a:solidFill>
                  <a:srgbClr val="002060"/>
                </a:solidFill>
              </a:rPr>
              <a:t>по своему усмотрению.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 smtClean="0">
                <a:solidFill>
                  <a:srgbClr val="002060"/>
                </a:solidFill>
              </a:rPr>
              <a:t> В случае выявления некачественной аудиозаписи ответа участника итогового собеседования ответственный организатор образовательной организации составляет «Акт о досрочном завершении».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 smtClean="0">
                <a:solidFill>
                  <a:srgbClr val="002060"/>
                </a:solidFill>
              </a:rPr>
              <a:t> Такому участнику предоставляется возможность </a:t>
            </a:r>
            <a:r>
              <a:rPr lang="ru-RU" sz="1200" u="sng" dirty="0" smtClean="0">
                <a:solidFill>
                  <a:srgbClr val="002060"/>
                </a:solidFill>
              </a:rPr>
              <a:t>повторно</a:t>
            </a:r>
            <a:r>
              <a:rPr lang="ru-RU" sz="1200" dirty="0" smtClean="0">
                <a:solidFill>
                  <a:srgbClr val="002060"/>
                </a:solidFill>
              </a:rPr>
              <a:t> пройти итоговое собеседование  в </a:t>
            </a:r>
            <a:r>
              <a:rPr lang="ru-RU" sz="1200" u="sng" dirty="0" smtClean="0">
                <a:solidFill>
                  <a:srgbClr val="002060"/>
                </a:solidFill>
              </a:rPr>
              <a:t>дополнительные сроки </a:t>
            </a:r>
            <a:r>
              <a:rPr lang="ru-RU" sz="1200" dirty="0" smtClean="0">
                <a:solidFill>
                  <a:srgbClr val="002060"/>
                </a:solidFill>
              </a:rPr>
              <a:t>или </a:t>
            </a:r>
            <a:r>
              <a:rPr lang="ru-RU" sz="1200" u="sng" dirty="0" smtClean="0">
                <a:solidFill>
                  <a:srgbClr val="002060"/>
                </a:solidFill>
              </a:rPr>
              <a:t>в день проведения итогового собеседования </a:t>
            </a:r>
            <a:r>
              <a:rPr lang="ru-RU" sz="1200" dirty="0" smtClean="0">
                <a:solidFill>
                  <a:srgbClr val="002060"/>
                </a:solidFill>
              </a:rPr>
              <a:t>с использованием другого варианта КИМ.</a:t>
            </a:r>
          </a:p>
          <a:p>
            <a:endParaRPr lang="ru-RU" sz="1200" dirty="0" smtClean="0">
              <a:solidFill>
                <a:srgbClr val="002060"/>
              </a:solidFill>
            </a:endParaRPr>
          </a:p>
          <a:p>
            <a:pPr marL="12700" marR="5080" algn="just">
              <a:lnSpc>
                <a:spcPct val="100000"/>
              </a:lnSpc>
              <a:spcBef>
                <a:spcPts val="580"/>
              </a:spcBef>
            </a:pPr>
            <a:endParaRPr sz="2400" dirty="0">
              <a:solidFill>
                <a:srgbClr val="002060"/>
              </a:solidFill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5576" y="832812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857239"/>
            <a:ext cx="6196823" cy="3571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запрещается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: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9875" indent="-269875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-  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Иметь при себе средства связи;</a:t>
            </a:r>
          </a:p>
          <a:p>
            <a:pPr marL="269875"/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электронно-вычислительную технику, фото-, аудио- и видеоаппаратуру и иные средства хранения и передачи информации;</a:t>
            </a:r>
          </a:p>
          <a:p>
            <a:pPr marL="269875"/>
            <a:endParaRPr lang="ru-RU" dirty="0">
              <a:solidFill>
                <a:srgbClr val="00206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Выносить из аудитории на бумажном или электронном носителях, фотографировать, переписывать задания КИМ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6429388" y="1214428"/>
            <a:ext cx="2878938" cy="2741374"/>
            <a:chOff x="6326103" y="2098638"/>
            <a:chExt cx="2878938" cy="2741374"/>
          </a:xfrm>
        </p:grpSpPr>
        <p:pic>
          <p:nvPicPr>
            <p:cNvPr id="12" name="Picture 2" descr="Картинки по запросу запрет фото видеосъемки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4943" b="93916" l="10000" r="90000">
                          <a14:foregroundMark x1="48571" y1="5703" x2="52286" y2="4943"/>
                          <a14:foregroundMark x1="44857" y1="93916" x2="52000" y2="93916"/>
                          <a14:foregroundMark x1="63714" y1="39544" x2="69143" y2="48289"/>
                          <a14:foregroundMark x1="30571" y1="56274" x2="35429" y2="58555"/>
                          <a14:foregroundMark x1="47429" y1="37643" x2="54000" y2="353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0330" y="2227276"/>
              <a:ext cx="1684711" cy="126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10000" b="90000" l="10000" r="90000">
                          <a14:foregroundMark x1="28125" y1="26667" x2="73750" y2="70417"/>
                          <a14:foregroundMark x1="32083" y1="42917" x2="71250" y2="57917"/>
                          <a14:foregroundMark x1="71250" y1="57917" x2="71458" y2="59375"/>
                          <a14:foregroundMark x1="49792" y1="33750" x2="53125" y2="34583"/>
                          <a14:foregroundMark x1="63750" y1="35833" x2="68542" y2="36250"/>
                          <a14:foregroundMark x1="48542" y1="35208" x2="52292" y2="35000"/>
                          <a14:foregroundMark x1="42083" y1="47292" x2="50833" y2="58125"/>
                          <a14:foregroundMark x1="31667" y1="61458" x2="45208" y2="63542"/>
                          <a14:foregroundMark x1="45208" y1="63542" x2="67292" y2="62917"/>
                          <a14:foregroundMark x1="67292" y1="62917" x2="71458" y2="61250"/>
                          <a14:foregroundMark x1="38750" y1="55833" x2="56250" y2="54792"/>
                          <a14:foregroundMark x1="51875" y1="41875" x2="61042" y2="47292"/>
                          <a14:foregroundMark x1="52292" y1="45208" x2="58750" y2="51250"/>
                          <a14:foregroundMark x1="60000" y1="41667" x2="64375" y2="52708"/>
                          <a14:foregroundMark x1="31042" y1="51458" x2="60000" y2="49375"/>
                          <a14:foregroundMark x1="60000" y1="49375" x2="65417" y2="47500"/>
                          <a14:foregroundMark x1="66042" y1="44583" x2="33958" y2="58958"/>
                          <a14:foregroundMark x1="37292" y1="61458" x2="63333" y2="55833"/>
                          <a14:foregroundMark x1="42708" y1="64167" x2="64167" y2="61250"/>
                          <a14:foregroundMark x1="50452" y1="64945" x2="58750" y2="62917"/>
                          <a14:foregroundMark x1="48333" y1="60833" x2="57500" y2="58333"/>
                          <a14:foregroundMark x1="47708" y1="37083" x2="57500" y2="41875"/>
                          <a14:foregroundMark x1="57500" y1="41875" x2="58125" y2="41875"/>
                          <a14:foregroundMark x1="51458" y1="39583" x2="58125" y2="40417"/>
                          <a14:foregroundMark x1="45417" y1="63958" x2="56667" y2="63542"/>
                          <a14:foregroundMark x1="56667" y1="63542" x2="59583" y2="61667"/>
                          <a14:foregroundMark x1="43410" y1="65208" x2="42917" y2="65208"/>
                          <a14:foregroundMark x1="55417" y1="65208" x2="50285" y2="65208"/>
                          <a14:foregroundMark x1="52083" y1="65208" x2="58958" y2="63333"/>
                          <a14:foregroundMark x1="57500" y1="64167" x2="60000" y2="64792"/>
                          <a14:foregroundMark x1="43423" y1="65187" x2="41875" y2="65208"/>
                          <a14:foregroundMark x1="57083" y1="65000" x2="50359" y2="65092"/>
                          <a14:foregroundMark x1="50153" y1="65415" x2="55417" y2="65208"/>
                          <a14:foregroundMark x1="55417" y1="65208" x2="58125" y2="65208"/>
                          <a14:foregroundMark x1="58958" y1="65625" x2="49649" y2="66207"/>
                          <a14:foregroundMark x1="45208" y1="64167" x2="47500" y2="64167"/>
                          <a14:foregroundMark x1="46667" y1="65833" x2="46250" y2="65833"/>
                          <a14:foregroundMark x1="48125" y1="66042" x2="48125" y2="66042"/>
                          <a14:foregroundMark x1="64375" y1="35625" x2="68750" y2="35625"/>
                          <a14:backgroundMark x1="47596" y1="67292" x2="48958" y2="67292"/>
                          <a14:backgroundMark x1="42083" y1="67292" x2="47179" y2="67292"/>
                          <a14:backgroundMark x1="42708" y1="67083" x2="40417" y2="670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103" y="2098638"/>
              <a:ext cx="1523216" cy="152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Картинки по запросу instruction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10000" b="90000" l="10000" r="90000">
                          <a14:foregroundMark x1="32750" y1="37250" x2="30625" y2="51125"/>
                          <a14:foregroundMark x1="30625" y1="51125" x2="33375" y2="57875"/>
                          <a14:foregroundMark x1="33375" y1="57875" x2="51000" y2="62375"/>
                          <a14:foregroundMark x1="28000" y1="41375" x2="28250" y2="61250"/>
                          <a14:foregroundMark x1="30250" y1="59875" x2="33250" y2="57500"/>
                          <a14:foregroundMark x1="30500" y1="56875" x2="31750" y2="39500"/>
                          <a14:foregroundMark x1="30250" y1="50375" x2="31250" y2="43125"/>
                          <a14:foregroundMark x1="31250" y1="43125" x2="30500" y2="41375"/>
                          <a14:foregroundMark x1="30375" y1="39875" x2="30000" y2="38250"/>
                          <a14:foregroundMark x1="30375" y1="40375" x2="29625" y2="38125"/>
                          <a14:foregroundMark x1="32625" y1="38625" x2="39875" y2="53750"/>
                          <a14:foregroundMark x1="39875" y1="53750" x2="49500" y2="61375"/>
                          <a14:foregroundMark x1="29375" y1="62000" x2="55375" y2="43625"/>
                          <a14:foregroundMark x1="55375" y1="43625" x2="67625" y2="37500"/>
                          <a14:foregroundMark x1="34000" y1="37625" x2="34125" y2="54250"/>
                          <a14:foregroundMark x1="30875" y1="43625" x2="66750" y2="47875"/>
                          <a14:foregroundMark x1="37250" y1="45875" x2="44875" y2="44000"/>
                          <a14:foregroundMark x1="71375" y1="62250" x2="62000" y2="49625"/>
                          <a14:foregroundMark x1="62000" y1="49625" x2="51875" y2="41750"/>
                          <a14:foregroundMark x1="57750" y1="54000" x2="64500" y2="50125"/>
                          <a14:foregroundMark x1="50375" y1="62000" x2="56625" y2="60000"/>
                          <a14:foregroundMark x1="61500" y1="58500" x2="67125" y2="58250"/>
                          <a14:foregroundMark x1="69125" y1="59000" x2="70375" y2="38625"/>
                          <a14:foregroundMark x1="64375" y1="39125" x2="67500" y2="40000"/>
                          <a14:foregroundMark x1="67000" y1="40125" x2="66750" y2="49125"/>
                          <a14:foregroundMark x1="62500" y1="39375" x2="52250" y2="40750"/>
                          <a14:foregroundMark x1="52375" y1="54875" x2="53625" y2="58500"/>
                          <a14:foregroundMark x1="47625" y1="43625" x2="43000" y2="40000"/>
                          <a14:foregroundMark x1="69500" y1="38125" x2="70000" y2="40875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7162" y="3357855"/>
              <a:ext cx="1482157" cy="1482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 descr="Картинки по запросу запрет телефона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3385" b="93099" l="4297" r="94271">
                          <a14:foregroundMark x1="35417" y1="21354" x2="54167" y2="70052"/>
                          <a14:foregroundMark x1="54167" y1="70052" x2="63542" y2="80990"/>
                          <a14:foregroundMark x1="63542" y1="80990" x2="64974" y2="78906"/>
                          <a14:foregroundMark x1="21224" y1="77083" x2="27734" y2="69792"/>
                          <a14:foregroundMark x1="27734" y1="69792" x2="47396" y2="56771"/>
                          <a14:foregroundMark x1="47396" y1="56771" x2="80990" y2="20703"/>
                          <a14:foregroundMark x1="62630" y1="9766" x2="54688" y2="6510"/>
                          <a14:foregroundMark x1="54688" y1="6510" x2="39063" y2="6771"/>
                          <a14:foregroundMark x1="39063" y1="6771" x2="25130" y2="11068"/>
                          <a14:foregroundMark x1="25130" y1="11068" x2="24410" y2="11553"/>
                          <a14:foregroundMark x1="16238" y1="18765" x2="10286" y2="26823"/>
                          <a14:foregroundMark x1="10286" y1="26823" x2="5469" y2="40625"/>
                          <a14:foregroundMark x1="5469" y1="40625" x2="5599" y2="55599"/>
                          <a14:foregroundMark x1="5599" y1="55599" x2="7682" y2="62240"/>
                          <a14:foregroundMark x1="7682" y1="62240" x2="8854" y2="63932"/>
                          <a14:foregroundMark x1="7161" y1="56510" x2="9635" y2="35026"/>
                          <a14:foregroundMark x1="9635" y1="35026" x2="13021" y2="27214"/>
                          <a14:foregroundMark x1="13021" y1="27214" x2="23698" y2="17448"/>
                          <a14:foregroundMark x1="23698" y1="17448" x2="36719" y2="9896"/>
                          <a14:foregroundMark x1="36719" y1="9896" x2="52214" y2="7422"/>
                          <a14:foregroundMark x1="52214" y1="7422" x2="65495" y2="10417"/>
                          <a14:foregroundMark x1="65104" y1="7161" x2="53450" y2="4330"/>
                          <a14:foregroundMark x1="4297" y1="54688" x2="4297" y2="44922"/>
                          <a14:foregroundMark x1="7031" y1="50911" x2="13021" y2="71615"/>
                          <a14:foregroundMark x1="13021" y1="71615" x2="22526" y2="85417"/>
                          <a14:foregroundMark x1="50130" y1="92839" x2="77344" y2="85026"/>
                          <a14:foregroundMark x1="77344" y1="85026" x2="83984" y2="79427"/>
                          <a14:foregroundMark x1="83984" y1="79427" x2="94531" y2="50260"/>
                          <a14:foregroundMark x1="94531" y1="50260" x2="94401" y2="43229"/>
                          <a14:foregroundMark x1="94401" y1="43229" x2="88411" y2="28255"/>
                          <a14:foregroundMark x1="88411" y1="28255" x2="73698" y2="11849"/>
                          <a14:foregroundMark x1="73698" y1="11849" x2="62109" y2="9375"/>
                          <a14:foregroundMark x1="39453" y1="93620" x2="47005" y2="92448"/>
                          <a14:foregroundMark x1="47005" y1="92448" x2="59115" y2="93099"/>
                          <a14:foregroundMark x1="48177" y1="74609" x2="51953" y2="77865"/>
                          <a14:foregroundMark x1="52541" y1="4497" x2="53516" y2="4688"/>
                          <a14:foregroundMark x1="43750" y1="4688" x2="44922" y2="4475"/>
                          <a14:foregroundMark x1="52584" y1="3728" x2="52995" y2="3776"/>
                          <a14:backgroundMark x1="13672" y1="17448" x2="24349" y2="10156"/>
                          <a14:backgroundMark x1="16927" y1="17188" x2="20052" y2="14453"/>
                          <a14:backgroundMark x1="24349" y1="11458" x2="22917" y2="11458"/>
                          <a14:backgroundMark x1="45964" y1="2995" x2="50653" y2="3702"/>
                          <a14:backgroundMark x1="50391" y1="2474" x2="52865" y2="3385"/>
                          <a14:backgroundMark x1="52734" y1="3776" x2="52734" y2="37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45963" y="3482209"/>
              <a:ext cx="1233447" cy="123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785786" y="142858"/>
            <a:ext cx="7215238" cy="400110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2E3192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Во время проведения итогового </a:t>
            </a:r>
            <a:r>
              <a:rPr lang="ru-RU" sz="2000" dirty="0" smtClean="0">
                <a:solidFill>
                  <a:srgbClr val="2E3192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собеседования</a:t>
            </a:r>
            <a:endParaRPr lang="ru-RU" sz="2000" dirty="0">
              <a:solidFill>
                <a:srgbClr val="2E3192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786182" cy="4152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2071684"/>
            <a:ext cx="6591294" cy="30718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Содержимое 2"/>
          <p:cNvSpPr txBox="1">
            <a:spLocks/>
          </p:cNvSpPr>
          <p:nvPr/>
        </p:nvSpPr>
        <p:spPr>
          <a:xfrm>
            <a:off x="3786182" y="0"/>
            <a:ext cx="5357818" cy="428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ФОРМЫ ДЛЯ ПРОВЕДЕНИЯ</a:t>
            </a:r>
            <a:r>
              <a:rPr kumimoji="0" lang="ru-RU" sz="17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ИТОГОВОГО СОБЕСЕДОВАНИЯ</a:t>
            </a: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0"/>
            <a:ext cx="3429024" cy="5143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857620" y="0"/>
            <a:ext cx="5286380" cy="428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ФОРМЫ ДЛЯ ПРОВЕДЕНИЯ</a:t>
            </a:r>
            <a:r>
              <a:rPr kumimoji="0" lang="ru-RU" sz="17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ИТОГОВОГО СОБЕСЕДОВАНИЯ</a:t>
            </a: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6248" y="785800"/>
          <a:ext cx="4357718" cy="4064001"/>
        </p:xfrm>
        <a:graphic>
          <a:graphicData uri="http://schemas.openxmlformats.org/drawingml/2006/table">
            <a:tbl>
              <a:tblPr/>
              <a:tblGrid>
                <a:gridCol w="3271546"/>
                <a:gridCol w="1086172"/>
              </a:tblGrid>
              <a:tr h="7863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Категория участника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Код 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категории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4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слепые,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  <a:cs typeface="Times New Roman"/>
                        </a:rPr>
                        <a:t>поздноослепшие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 участники;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слабовидящие участники;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глухие, позднооглохшие участники;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1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слабослышащие участники;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0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 с тяжелыми нарушениями речи;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7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 с нарушениями опорно-двигательного аппарата;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1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 с задержкой психического развития;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8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с расстройствами аутистического спектра;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6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иные категории участников с ОВЗ (диабет, онкология, астма, порок сердца, энурез, язва и др.).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без ОВЗ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 rot="10800000">
            <a:off x="928662" y="928676"/>
            <a:ext cx="4286280" cy="2857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500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5500694" y="0"/>
            <a:ext cx="3571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Форма для ввода результатов</a:t>
            </a:r>
            <a:endParaRPr lang="ru-RU" sz="16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714362"/>
            <a:ext cx="742955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вал 4"/>
          <p:cNvSpPr/>
          <p:nvPr/>
        </p:nvSpPr>
        <p:spPr>
          <a:xfrm>
            <a:off x="7500958" y="785800"/>
            <a:ext cx="914400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4429138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личный кабинет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образовательной организации</a:t>
            </a:r>
            <a:r>
              <a:rPr lang="ru-RU" dirty="0" smtClean="0">
                <a:solidFill>
                  <a:srgbClr val="002060"/>
                </a:solidFill>
              </a:rPr>
              <a:t> (технический раздел сайта </a:t>
            </a:r>
            <a:r>
              <a:rPr lang="ru-RU" u="sng" dirty="0" smtClean="0">
                <a:solidFill>
                  <a:srgbClr val="002060"/>
                </a:solidFill>
                <a:hlinkClick r:id="rId5"/>
              </a:rPr>
              <a:t>http://egechita.ru</a:t>
            </a:r>
            <a:r>
              <a:rPr lang="ru-RU" dirty="0" smtClean="0">
                <a:solidFill>
                  <a:srgbClr val="002060"/>
                </a:solidFill>
              </a:rPr>
              <a:t>)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35717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3286116" y="0"/>
            <a:ext cx="57864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Подготовка и проведение итогового собеседования</a:t>
            </a:r>
            <a:endParaRPr lang="ru-RU" sz="16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0" y="357173"/>
          <a:ext cx="9001156" cy="4811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1653"/>
                <a:gridCol w="1829503"/>
              </a:tblGrid>
              <a:tr h="2993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Действия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Сроки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</a:tr>
              <a:tr h="33584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Изучение нормативно-правовых, инструктивно-методических документов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декабрь-январь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</a:tr>
              <a:tr h="35078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Внесение в РИС сведений об участниках итогового собеседования 9 февраля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23.01.2023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</a:tr>
              <a:tr h="7270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Предоставление в КЦОКО информации об обучающихся 9-х классов с ограниченными возможностями здоровья, обучающихся детях-инвалидах и инвалидах (письмо ГУ «КЦОКО Забайкальского края» от 12,12.2022 г. № 241). </a:t>
                      </a:r>
                    </a:p>
                  </a:txBody>
                  <a:tcPr marL="68580" marR="6858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27.01.2023</a:t>
                      </a:r>
                    </a:p>
                    <a:p>
                      <a:pPr algn="l"/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</a:tr>
              <a:tr h="44900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Получение из РЦОИ форм для проведения итогового собеседования и передача их в образовательные организации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r>
                        <a:rPr lang="ru-RU" sz="1200" b="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позднее чем за 1 день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2861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Получение из РЦОИ КИМ и других материалов для проведения итогового собеседования, передача их в образовательные организации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контроля  подготовки и проведения ИС-9 в образовательных организациях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8:00 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08.02.2023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47047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Внесение количественных данных о проведении итогового собеседования</a:t>
                      </a:r>
                    </a:p>
                    <a:p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-  в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часть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Google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–Таблицы</a:t>
                      </a:r>
                    </a:p>
                    <a:p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- во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II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часть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Google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–Таблицы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08.02.2023</a:t>
                      </a:r>
                      <a:endParaRPr lang="ru-RU" sz="1200" b="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13.02.2023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</a:tr>
              <a:tr h="32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Передача в РЦОИ 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аудиофайлов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с записями ответов участников ИС-9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13.02.2023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1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Обеспечение контроля внесения в личных кабинетах образовательных организаций сведений о результатах ИС-9 (сайт </a:t>
                      </a:r>
                      <a:r>
                        <a:rPr lang="ru-RU" sz="1200" u="sng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hlinkClick r:id="rId4"/>
                        </a:rPr>
                        <a:t>http://egechita.ru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13.02.2023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</a:tr>
              <a:tr h="51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Сбор сведений из ОО об участниках итогового собеседования,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на 15 марта,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планирование в РИС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02.03.2023</a:t>
                      </a:r>
                    </a:p>
                    <a:p>
                      <a:pPr algn="l"/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500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5857884" y="0"/>
            <a:ext cx="3214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Полезные сайты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714362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>
                <a:hlinkClick r:id="rId4"/>
              </a:rPr>
              <a:t> </a:t>
            </a:r>
            <a:r>
              <a:rPr lang="ru-RU" sz="2400" dirty="0">
                <a:hlinkClick r:id="rId4"/>
              </a:rPr>
              <a:t>http://ege.edu.ru</a:t>
            </a:r>
            <a:r>
              <a:rPr lang="en-US" sz="2400" dirty="0"/>
              <a:t> </a:t>
            </a:r>
            <a:r>
              <a:rPr lang="ru-RU" sz="2400" dirty="0"/>
              <a:t>  </a:t>
            </a:r>
            <a:r>
              <a:rPr lang="ru-RU" sz="2400" dirty="0">
                <a:solidFill>
                  <a:srgbClr val="002060"/>
                </a:solidFill>
              </a:rPr>
              <a:t>– официальный информационный портал единого государственного экзамена,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hlinkClick r:id="rId5"/>
              </a:rPr>
              <a:t> </a:t>
            </a:r>
            <a:r>
              <a:rPr lang="ru-RU" sz="2400" dirty="0">
                <a:hlinkClick r:id="rId5"/>
              </a:rPr>
              <a:t>http://fipi.ru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en-US" sz="2400" dirty="0"/>
              <a:t>  </a:t>
            </a:r>
            <a:r>
              <a:rPr lang="ru-RU" sz="2400" dirty="0">
                <a:solidFill>
                  <a:srgbClr val="002060"/>
                </a:solidFill>
              </a:rPr>
              <a:t>– федеральный институт педагогических измерений,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hlinkClick r:id="rId6"/>
              </a:rPr>
              <a:t> </a:t>
            </a:r>
            <a:r>
              <a:rPr lang="ru-RU" sz="2400" dirty="0">
                <a:hlinkClick r:id="rId6"/>
              </a:rPr>
              <a:t>http://rustest.ru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– федеральный центр тестирования, 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/>
              <a:t> </a:t>
            </a:r>
            <a:r>
              <a:rPr lang="ru-RU" sz="2400" dirty="0">
                <a:hlinkClick r:id="rId7"/>
              </a:rPr>
              <a:t>http://obrnadzor.gov.ru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– федеральная служба по надзору в сфере образования и науки 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/>
              <a:t> </a:t>
            </a:r>
            <a:r>
              <a:rPr lang="ru-RU" sz="2400" dirty="0">
                <a:hlinkClick r:id="rId8"/>
              </a:rPr>
              <a:t>http://egechita.ru</a:t>
            </a:r>
            <a:r>
              <a:rPr lang="ru-RU" sz="2400" dirty="0"/>
              <a:t>  </a:t>
            </a:r>
            <a:r>
              <a:rPr lang="ru-RU" sz="2400" dirty="0">
                <a:solidFill>
                  <a:srgbClr val="002060"/>
                </a:solidFill>
              </a:rPr>
              <a:t>– ГУ «Краевой центр оценки качества образования Забайкальского края»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571736" y="428610"/>
            <a:ext cx="3643338" cy="357190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ЭТАПЫ ПРОВЕДЕНИЯ ГИА-9</a:t>
            </a:r>
            <a:endParaRPr lang="ru-RU" sz="16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00364" y="928676"/>
            <a:ext cx="3214710" cy="571504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ОСНОВНО</a:t>
            </a:r>
            <a:r>
              <a:rPr lang="ru-RU" sz="1400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Й 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(май – июль)</a:t>
            </a:r>
            <a:endParaRPr lang="ru-RU" sz="1600" dirty="0">
              <a:solidFill>
                <a:srgbClr val="CC000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572264" y="857238"/>
            <a:ext cx="2428892" cy="503486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ДОПОЛНИТЕЛЬНЫЙ (сентябрь)</a:t>
            </a:r>
            <a:endParaRPr lang="ru-RU" sz="1600" dirty="0">
              <a:solidFill>
                <a:srgbClr val="CC000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714612" y="1714494"/>
            <a:ext cx="3643338" cy="357190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ФОРМЫ ПРОВЕДЕНИЯ ГИА-9</a:t>
            </a:r>
            <a:endParaRPr lang="ru-RU" sz="16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85786" y="2214560"/>
            <a:ext cx="2357454" cy="432048"/>
          </a:xfrm>
          <a:prstGeom prst="roundRect">
            <a:avLst/>
          </a:prstGeom>
          <a:solidFill>
            <a:srgbClr val="DDDDDD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ОГЭ</a:t>
            </a:r>
            <a:endParaRPr lang="ru-RU" dirty="0">
              <a:solidFill>
                <a:srgbClr val="CC000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643570" y="2143122"/>
            <a:ext cx="2714644" cy="432048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ГВЭ</a:t>
            </a:r>
            <a:endParaRPr lang="ru-RU" dirty="0">
              <a:solidFill>
                <a:srgbClr val="CC000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14282" y="2786064"/>
            <a:ext cx="3643338" cy="1000132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ДЛЯ ПОЛУЧЕНИЯ АТТЕСТАТА необходимо сдать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ЧЕТЫРЕ экзамена</a:t>
            </a:r>
            <a:endParaRPr lang="ru-RU" sz="16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14282" y="3929072"/>
            <a:ext cx="3643338" cy="1071570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2 обязательных экзамена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(русский язык и математика) и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2 экзамена из предметов по выбору</a:t>
            </a:r>
            <a:endParaRPr lang="ru-RU" sz="16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2066" y="2786064"/>
            <a:ext cx="3643338" cy="1000132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ДЛЯ ПОЛУЧЕНИЯ АТТЕСТАТА необходимо сдать только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ДВА экзамена </a:t>
            </a:r>
            <a:endParaRPr lang="ru-RU" sz="16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72066" y="3929072"/>
            <a:ext cx="3643338" cy="1071570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2 обязательных экзамена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(русский язык и математика)</a:t>
            </a:r>
            <a:endParaRPr lang="ru-RU" sz="16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844" y="928676"/>
            <a:ext cx="2500330" cy="503486"/>
          </a:xfrm>
          <a:prstGeom prst="roundRect">
            <a:avLst/>
          </a:prstGeom>
          <a:solidFill>
            <a:srgbClr val="DDDD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ДОСРОЧНЫЙ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(апрель)</a:t>
            </a:r>
            <a:endParaRPr lang="ru-RU" sz="1600" dirty="0">
              <a:solidFill>
                <a:srgbClr val="CC000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35717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2786050" y="0"/>
            <a:ext cx="62865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Государственная итоговая аттестация девятиклассников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0845714"/>
              </p:ext>
            </p:extLst>
          </p:nvPr>
        </p:nvGraphicFramePr>
        <p:xfrm>
          <a:off x="-1" y="500048"/>
          <a:ext cx="9144001" cy="41319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60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7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6361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21 апреля по 16 мая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Досрочный период</a:t>
                      </a:r>
                      <a:endParaRPr sz="1400" b="1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4737">
                <a:tc gridSpan="2">
                  <a:txBody>
                    <a:bodyPr/>
                    <a:lstStyle/>
                    <a:p>
                      <a:pPr marL="60960" algn="ctr">
                        <a:lnSpc>
                          <a:spcPts val="1625"/>
                        </a:lnSpc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               Основной период</a:t>
                      </a:r>
                      <a:endParaRPr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endParaRPr sz="1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4122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1400" b="0" spc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r>
                        <a:rPr sz="1400" b="0" spc="-5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400" b="0" spc="-5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мая</a:t>
                      </a:r>
                      <a:r>
                        <a:rPr sz="1400" b="0" spc="-4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b="0" i="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история, физика, биология</a:t>
                      </a:r>
                      <a:endParaRPr sz="140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105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1400" b="0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30 </a:t>
                      </a:r>
                      <a:r>
                        <a:rPr sz="1400" b="0" spc="-5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мая</a:t>
                      </a:r>
                      <a:r>
                        <a:rPr sz="1400" b="0" spc="-4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b="0" i="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обществознание, информатика, география, химия</a:t>
                      </a:r>
                      <a:endParaRPr sz="140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105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02, 03 июня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30"/>
                        </a:lnSpc>
                      </a:pPr>
                      <a:r>
                        <a:rPr lang="ru-RU" sz="1400" b="0" i="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иностранные языки</a:t>
                      </a:r>
                      <a:endParaRPr sz="140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7105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06 июня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1400" b="0" i="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русский язык</a:t>
                      </a:r>
                      <a:endParaRPr sz="140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2729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spc="-5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09</a:t>
                      </a:r>
                      <a:r>
                        <a:rPr sz="1400" b="0" spc="-5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400" b="0" spc="-5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июня</a:t>
                      </a:r>
                      <a:r>
                        <a:rPr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lang="ru-RU" sz="1400" b="0" i="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математика</a:t>
                      </a:r>
                      <a:endParaRPr sz="140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7206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14 </a:t>
                      </a:r>
                      <a:r>
                        <a:rPr sz="1400" b="0" spc="-5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июня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1400" b="0" i="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литература, физика, информатика, география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2587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spc="-5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r>
                        <a:rPr lang="ru-RU" sz="1400" b="0" spc="-5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400" b="0" spc="-5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июня</a:t>
                      </a:r>
                      <a:r>
                        <a:rPr sz="1400" b="0" spc="5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1400" b="0" i="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обществознание, биология, химия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2686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r>
                        <a:rPr lang="ru-RU" sz="1400" b="0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26 июня по 01 июля 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1400" b="0" i="0" spc="-1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r>
                        <a:rPr sz="1400" b="0" i="0" spc="-10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езерв</a:t>
                      </a:r>
                      <a:r>
                        <a:rPr lang="ru-RU" sz="1400" b="0" i="0" spc="-10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ные</a:t>
                      </a:r>
                      <a:r>
                        <a:rPr lang="ru-RU" sz="1400" b="0" i="0" spc="-1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дни основного периода</a:t>
                      </a:r>
                      <a:endParaRPr sz="1400" b="0" i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7564">
                <a:tc gridSpan="2"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32686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 04 по 23 сентября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Дополнительный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период</a:t>
                      </a:r>
                      <a:endParaRPr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35717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572132" y="0"/>
            <a:ext cx="35004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 расписания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57de74d-0576-4f64-94f1-0981946002d6">C7SY476UVPAM-52-228396</_dlc_DocId>
    <_dlc_DocIdUrl xmlns="357de74d-0576-4f64-94f1-0981946002d6">
      <Url>http://mp27/Docs/_layouts/DocIdRedir.aspx?ID=C7SY476UVPAM-52-228396</Url>
      <Description>C7SY476UVPAM-52-228396</Description>
    </_dlc_DocIdUrl>
    <Project_Value xmlns="cd3664f2-095a-4f8b-9d55-6e8dac6b38e9">80bbf775-14f1-11e1-8ae5-003048d4ff32</Project_Value>
    <l6ea12c2109f40bda277d1a9858ecc92 xmlns="cd3664f2-095a-4f8b-9d55-6e8dac6b38e9">
      <Terms xmlns="http://schemas.microsoft.com/office/infopath/2007/PartnerControls"/>
    </l6ea12c2109f40bda277d1a9858ecc92>
    <IconOverlay xmlns="http://schemas.microsoft.com/sharepoint/v4" xsi:nil="true"/>
    <DocType xmlns="cd3664f2-095a-4f8b-9d55-6e8dac6b38e9" xsi:nil="true"/>
    <Program xmlns="cd3664f2-095a-4f8b-9d55-6e8dac6b38e9" xsi:nil="true"/>
    <a39f889c817340af9831b8d13b13a208 xmlns="cd3664f2-095a-4f8b-9d55-6e8dac6b38e9">
      <Terms xmlns="http://schemas.microsoft.com/office/infopath/2007/PartnerControls"/>
    </a39f889c817340af9831b8d13b13a208>
    <Uniq xmlns="cd3664f2-095a-4f8b-9d55-6e8dac6b38e9" xsi:nil="true"/>
    <DocTypeChoose xmlns="cd3664f2-095a-4f8b-9d55-6e8dac6b38e9">Презентация</DocTypeChoose>
    <Project xmlns="cd3664f2-095a-4f8b-9d55-6e8dac6b38e9">Рособрнадзор</Project>
    <Program_Value xmlns="cd3664f2-095a-4f8b-9d55-6e8dac6b38e9" xsi:nil="true"/>
    <TaxCatchAll xmlns="357de74d-0576-4f64-94f1-0981946002d6">
      <Value>29</Value>
    </TaxCatchAll>
    <g943717a092c4fc1b62636c74327ccfa xmlns="cd3664f2-095a-4f8b-9d55-6e8dac6b38e9">
      <Terms xmlns="http://schemas.microsoft.com/office/infopath/2007/PartnerControls">
        <TermInfo xmlns="http://schemas.microsoft.com/office/infopath/2007/PartnerControls">
          <TermName xmlns="http://schemas.microsoft.com/office/infopath/2007/PartnerControls">ДМП</TermName>
          <TermId xmlns="http://schemas.microsoft.com/office/infopath/2007/PartnerControls">3e3ca49e-6427-40d8-bc11-0597c9532f93</TermId>
        </TermInfo>
      </Terms>
    </g943717a092c4fc1b62636c74327ccfa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8A57D39EA87654A826E1AE073001366" ma:contentTypeVersion="23" ma:contentTypeDescription="Создание документа." ma:contentTypeScope="" ma:versionID="42b5252cb208ec0dd7e2244ea476f46b">
  <xsd:schema xmlns:xsd="http://www.w3.org/2001/XMLSchema" xmlns:xs="http://www.w3.org/2001/XMLSchema" xmlns:p="http://schemas.microsoft.com/office/2006/metadata/properties" xmlns:ns2="cd3664f2-095a-4f8b-9d55-6e8dac6b38e9" xmlns:ns3="357de74d-0576-4f64-94f1-0981946002d6" xmlns:ns4="http://schemas.microsoft.com/sharepoint/v4" targetNamespace="http://schemas.microsoft.com/office/2006/metadata/properties" ma:root="true" ma:fieldsID="4fbe54119b3c74b82b5ce5f47f16accc" ns2:_="" ns3:_="" ns4:_="">
    <xsd:import namespace="cd3664f2-095a-4f8b-9d55-6e8dac6b38e9"/>
    <xsd:import namespace="357de74d-0576-4f64-94f1-0981946002d6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rogram" minOccurs="0"/>
                <xsd:element ref="ns2:DocTypeChoose" minOccurs="0"/>
                <xsd:element ref="ns2:DocType" minOccurs="0"/>
                <xsd:element ref="ns3:_dlc_DocId" minOccurs="0"/>
                <xsd:element ref="ns3:_dlc_DocIdUrl" minOccurs="0"/>
                <xsd:element ref="ns3:_dlc_DocIdPersistId" minOccurs="0"/>
                <xsd:element ref="ns2:Project_Value" minOccurs="0"/>
                <xsd:element ref="ns2:Program_Value" minOccurs="0"/>
                <xsd:element ref="ns2:Uniq" minOccurs="0"/>
                <xsd:element ref="ns4:IconOverlay" minOccurs="0"/>
                <xsd:element ref="ns2:a39f889c817340af9831b8d13b13a208" minOccurs="0"/>
                <xsd:element ref="ns3:TaxCatchAll" minOccurs="0"/>
                <xsd:element ref="ns2:l6ea12c2109f40bda277d1a9858ecc92" minOccurs="0"/>
                <xsd:element ref="ns2:g943717a092c4fc1b62636c74327ccf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664f2-095a-4f8b-9d55-6e8dac6b38e9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Проект" ma:indexed="true" ma:internalName="Project">
      <xsd:simpleType>
        <xsd:restriction base="dms:Unknown"/>
      </xsd:simpleType>
    </xsd:element>
    <xsd:element name="Program" ma:index="3" nillable="true" ma:displayName="Программа" ma:indexed="true" ma:internalName="Program">
      <xsd:simpleType>
        <xsd:restriction base="dms:Unknown"/>
      </xsd:simpleType>
    </xsd:element>
    <xsd:element name="DocTypeChoose" ma:index="4" nillable="true" ma:displayName="Вид документа" ma:format="Dropdown" ma:internalName="DocTypeChoose">
      <xsd:simpleType>
        <xsd:restriction base="dms:Choice">
          <xsd:enumeration value="Предложение"/>
          <xsd:enumeration value="Презентация"/>
          <xsd:enumeration value="Отчет"/>
          <xsd:enumeration value="База данных"/>
          <xsd:enumeration value="Письмо"/>
          <xsd:enumeration value="План работ"/>
          <xsd:enumeration value="Пресс-релиз"/>
          <xsd:enumeration value="Перевод"/>
          <xsd:enumeration value="Мониторинг"/>
          <xsd:enumeration value="Финанс.юрид."/>
          <xsd:enumeration value="Инф справка"/>
          <xsd:enumeration value="Статья"/>
          <xsd:enumeration value="Комментарий"/>
          <xsd:enumeration value="QnA"/>
          <xsd:enumeration value="План тренинг."/>
          <xsd:enumeration value="Реп. аудит"/>
          <xsd:enumeration value="Стратегия"/>
        </xsd:restriction>
      </xsd:simpleType>
    </xsd:element>
    <xsd:element name="DocType" ma:index="5" nillable="true" ma:displayName="Вид документа (не используется)" ma:hidden="true" ma:indexed="true" ma:list="{8295f3c2-d109-40e8-8d7e-92da87b75d93}" ma:internalName="DocType" ma:readOnly="false" ma:showField="Title">
      <xsd:simpleType>
        <xsd:restriction base="dms:Lookup"/>
      </xsd:simpleType>
    </xsd:element>
    <xsd:element name="Project_Value" ma:index="12" nillable="true" ma:displayName="Project_Value" ma:hidden="true" ma:internalName="Project_Value" ma:readOnly="false">
      <xsd:simpleType>
        <xsd:restriction base="dms:Text"/>
      </xsd:simpleType>
    </xsd:element>
    <xsd:element name="Program_Value" ma:index="14" nillable="true" ma:displayName="Program_Value" ma:hidden="true" ma:internalName="Program_Value" ma:readOnly="false">
      <xsd:simpleType>
        <xsd:restriction base="dms:Text"/>
      </xsd:simpleType>
    </xsd:element>
    <xsd:element name="Uniq" ma:index="17" nillable="true" ma:displayName="Доступ" ma:internalName="Uniq">
      <xsd:simpleType>
        <xsd:restriction base="dms:Unknown"/>
      </xsd:simpleType>
    </xsd:element>
    <xsd:element name="a39f889c817340af9831b8d13b13a208" ma:index="20" nillable="true" ma:taxonomy="true" ma:internalName="a39f889c817340af9831b8d13b13a208" ma:taxonomyFieldName="Area" ma:displayName="Отрасль" ma:default="" ma:fieldId="{a39f889c-8173-40af-9831-b8d13b13a208}" ma:taxonomyMulti="true" ma:sspId="605086db-a9be-4a34-a41c-e0db27f7284e" ma:termSetId="36fcc24b-8144-4298-95fe-04d7adb780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6ea12c2109f40bda277d1a9858ecc92" ma:index="23" nillable="true" ma:taxonomy="true" ma:internalName="l6ea12c2109f40bda277d1a9858ecc92" ma:taxonomyFieldName="CommDirection" ma:displayName="Направление коммуникаций" ma:default="" ma:fieldId="{56ea12c2-109f-40bd-a277-d1a9858ecc92}" ma:taxonomyMulti="true" ma:sspId="605086db-a9be-4a34-a41c-e0db27f7284e" ma:termSetId="2b711527-2f8f-429e-9564-d448a209af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43717a092c4fc1b62636c74327ccfa" ma:index="25" nillable="true" ma:taxonomy="true" ma:internalName="g943717a092c4fc1b62636c74327ccfa" ma:taxonomyFieldName="Department" ma:displayName="Department" ma:default="" ma:fieldId="{0943717a-092c-4fc1-b626-36c74327ccfa}" ma:sspId="605086db-a9be-4a34-a41c-e0db27f7284e" ma:termSetId="a6a5710a-213b-442e-9230-089bae104af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de74d-0576-4f64-94f1-0981946002d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dexed="true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TaxCatchAll" ma:index="21" nillable="true" ma:displayName="Столбец для захвата всех терминов таксономии" ma:hidden="true" ma:list="{1945cbee-8e77-4ba9-90e6-c2c7f6e6bc49}" ma:internalName="TaxCatchAll" ma:showField="CatchAllData" ma:web="357de74d-0576-4f64-94f1-098194600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Тип контента"/>
        <xsd:element ref="dc:title" minOccurs="0" maxOccurs="1" ma:index="1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ECB60F-05B7-4B06-A592-1DA9C9840522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sharepoint/v4"/>
    <ds:schemaRef ds:uri="http://schemas.openxmlformats.org/package/2006/metadata/core-properties"/>
    <ds:schemaRef ds:uri="http://schemas.microsoft.com/office/infopath/2007/PartnerControls"/>
    <ds:schemaRef ds:uri="357de74d-0576-4f64-94f1-0981946002d6"/>
    <ds:schemaRef ds:uri="cd3664f2-095a-4f8b-9d55-6e8dac6b38e9"/>
  </ds:schemaRefs>
</ds:datastoreItem>
</file>

<file path=customXml/itemProps2.xml><?xml version="1.0" encoding="utf-8"?>
<ds:datastoreItem xmlns:ds="http://schemas.openxmlformats.org/officeDocument/2006/customXml" ds:itemID="{8F132760-EE7F-4F78-8BE2-00BF2057B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3664f2-095a-4f8b-9d55-6e8dac6b38e9"/>
    <ds:schemaRef ds:uri="357de74d-0576-4f64-94f1-0981946002d6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AB738F-DEE4-48AD-803B-EF681A6D1AB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0DF6CE3A-C03D-4AAD-8F3F-4BC460944E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18381</TotalTime>
  <Words>1026</Words>
  <Application>Microsoft Office PowerPoint</Application>
  <PresentationFormat>Экран (16:9)</PresentationFormat>
  <Paragraphs>222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pyataeva</cp:lastModifiedBy>
  <cp:revision>1284</cp:revision>
  <cp:lastPrinted>2015-10-22T13:52:31Z</cp:lastPrinted>
  <dcterms:created xsi:type="dcterms:W3CDTF">2013-10-28T02:04:26Z</dcterms:created>
  <dcterms:modified xsi:type="dcterms:W3CDTF">2022-12-14T15:39:36Z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fc33d8bf-fcc2-4c62-975b-fa0018f44cac</vt:lpwstr>
  </property>
  <property fmtid="{D5CDD505-2E9C-101B-9397-08002B2CF9AE}" pid="3" name="ContentTypeId">
    <vt:lpwstr>0x010100F8A57D39EA87654A826E1AE073001366</vt:lpwstr>
  </property>
  <property fmtid="{D5CDD505-2E9C-101B-9397-08002B2CF9AE}" pid="4" name="CommDirection">
    <vt:lpwstr/>
  </property>
  <property fmtid="{D5CDD505-2E9C-101B-9397-08002B2CF9AE}" pid="5" name="Area">
    <vt:lpwstr/>
  </property>
  <property fmtid="{D5CDD505-2E9C-101B-9397-08002B2CF9AE}" pid="6" name="Department">
    <vt:lpwstr>29;#ДМП|3e3ca49e-6427-40d8-bc11-0597c9532f93</vt:lpwstr>
  </property>
  <property fmtid="{D5CDD505-2E9C-101B-9397-08002B2CF9AE}" pid="7" name="Project">
    <vt:lpwstr>Рособрнадзор</vt:lpwstr>
  </property>
  <property fmtid="{D5CDD505-2E9C-101B-9397-08002B2CF9AE}" pid="8" name="Project_Value">
    <vt:lpwstr>80bbf775-14f1-11e1-8ae5-003048d4ff32</vt:lpwstr>
  </property>
  <property fmtid="{D5CDD505-2E9C-101B-9397-08002B2CF9AE}" pid="9" name="Program">
    <vt:lpwstr/>
  </property>
  <property fmtid="{D5CDD505-2E9C-101B-9397-08002B2CF9AE}" pid="10" name="Program_Value">
    <vt:lpwstr/>
  </property>
  <property fmtid="{D5CDD505-2E9C-101B-9397-08002B2CF9AE}" pid="11" name="DocTypeChoose">
    <vt:lpwstr>Презентация</vt:lpwstr>
  </property>
</Properties>
</file>