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5"/>
  </p:sldMasterIdLst>
  <p:notesMasterIdLst>
    <p:notesMasterId r:id="rId27"/>
  </p:notesMasterIdLst>
  <p:handoutMasterIdLst>
    <p:handoutMasterId r:id="rId28"/>
  </p:handoutMasterIdLst>
  <p:sldIdLst>
    <p:sldId id="260" r:id="rId6"/>
    <p:sldId id="304" r:id="rId7"/>
    <p:sldId id="309" r:id="rId8"/>
    <p:sldId id="423" r:id="rId9"/>
    <p:sldId id="310" r:id="rId10"/>
    <p:sldId id="315" r:id="rId11"/>
    <p:sldId id="312" r:id="rId12"/>
    <p:sldId id="319" r:id="rId13"/>
    <p:sldId id="327" r:id="rId14"/>
    <p:sldId id="314" r:id="rId15"/>
    <p:sldId id="313" r:id="rId16"/>
    <p:sldId id="321" r:id="rId17"/>
    <p:sldId id="322" r:id="rId18"/>
    <p:sldId id="308" r:id="rId19"/>
    <p:sldId id="323" r:id="rId20"/>
    <p:sldId id="329" r:id="rId21"/>
    <p:sldId id="326" r:id="rId22"/>
    <p:sldId id="420" r:id="rId23"/>
    <p:sldId id="421" r:id="rId24"/>
    <p:sldId id="422" r:id="rId25"/>
    <p:sldId id="328" r:id="rId26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2E3192"/>
    <a:srgbClr val="ED1B24"/>
    <a:srgbClr val="89C4FF"/>
    <a:srgbClr val="CC0000"/>
    <a:srgbClr val="F1523C"/>
    <a:srgbClr val="EF5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0" y="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968"/>
          </a:xfrm>
          <a:prstGeom prst="rect">
            <a:avLst/>
          </a:prstGeom>
        </p:spPr>
        <p:txBody>
          <a:bodyPr vert="horz" lIns="91727" tIns="45862" rIns="91727" bIns="458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7" tIns="45862" rIns="91727" bIns="4586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5632"/>
            <a:ext cx="5438775" cy="4467939"/>
          </a:xfrm>
          <a:prstGeom prst="rect">
            <a:avLst/>
          </a:prstGeom>
        </p:spPr>
        <p:txBody>
          <a:bodyPr vert="horz" lIns="91727" tIns="45862" rIns="91727" bIns="45862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3"/>
            <a:ext cx="2946400" cy="496967"/>
          </a:xfrm>
          <a:prstGeom prst="rect">
            <a:avLst/>
          </a:prstGeom>
        </p:spPr>
        <p:txBody>
          <a:bodyPr vert="horz" lIns="91727" tIns="45862" rIns="91727" bIns="458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/>
              <a:t>Участники с ОВЗ, участники дети-инвалиды</a:t>
            </a:r>
            <a:r>
              <a:rPr lang="ru-RU" baseline="0" dirty="0"/>
              <a:t> могут выбрать либо два обязательных экзамена, либо ЧЕТЫРЕ </a:t>
            </a: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/>
              <a:t>На экзамен по математике разрешён непрограммируемый калькулятор</a:t>
            </a:r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/>
              <a:t>Участники ГИА вправе изменить учебные предметы по выбору для повторного прохождения</a:t>
            </a:r>
            <a:r>
              <a:rPr lang="ru-RU" baseline="0" dirty="0"/>
              <a:t> ГИА в следующем году</a:t>
            </a: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6125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D551FA-8605-4720-AB93-90AF295C6CB9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C0224-97F7-490A-B934-2FB382DE13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E9174-92FE-4ED6-A0B6-A3018A59DA4B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556B28-C4C4-49E3-8878-E65BC629A7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FE4C0-960A-4A48-9145-4D58019AC6BF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E8374-394E-4758-8D1C-9EB470881A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D1BAD4-6070-4172-BE3C-8EA8647C554E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6A0F0-A63A-473E-9150-0C876367BA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1ACEAC-74A8-424F-A716-F561F079D9AF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8A911-33B7-49BB-938F-5F8AAA854E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7E159-1827-435F-A2CD-E4511BA35A48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75A75-6807-418F-8B59-FE4B1D9546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40EE3-CC60-4559-B239-70DBD044A060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0CD642-FCC7-4B45-8CC8-F769D80877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F430E5-34C9-4658-9C1C-38FD876929AB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7E1AD-5C48-4B5F-91DC-2A2FC960F5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FDCBE4-FF3B-4D8D-8C61-82BF246C4C2F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BC9-D748-423D-9CB1-BA9C45FBA0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94CF97-62A0-4DAC-9DB1-FF17090F65A7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ABE5-8475-4850-83F6-7462E25008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BF36CF-0A3C-47F8-B04A-48650009F402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6CB2A-DF0C-4AB6-BF86-A51512CD5F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 smtClean="0"/>
              <a:pPr>
                <a:defRPr/>
              </a:pPr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8FE1F12-A712-4AE9-9E32-66E7461C4D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brnadzor.gov.ru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fipi.ru/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ge.edu.ru/" TargetMode="External"/><Relationship Id="rId7" Type="http://schemas.openxmlformats.org/officeDocument/2006/relationships/hyperlink" Target="http://egechita.r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brnadzor.gov.ru/" TargetMode="External"/><Relationship Id="rId5" Type="http://schemas.openxmlformats.org/officeDocument/2006/relationships/hyperlink" Target="http://rustest.ru/" TargetMode="External"/><Relationship Id="rId4" Type="http://schemas.openxmlformats.org/officeDocument/2006/relationships/hyperlink" Target="http://fip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071552"/>
            <a:ext cx="8715436" cy="255454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Государственная итоговая аттестация выпускников 9 классов: особенности подготовки и проведения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+mj-lt"/>
              </a:rPr>
              <a:t>НОРМАТИВНЫЕ ПРАВОВЫЕ ДОКУМЕНТЫ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928676"/>
            <a:ext cx="82153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Федеральный закон «Об образовании в Российской Федерации» от 29.12.2012 г. № 273-ФЗ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500312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Приказ </a:t>
            </a:r>
            <a:r>
              <a:rPr lang="ru-RU" sz="2400" dirty="0" err="1">
                <a:solidFill>
                  <a:srgbClr val="002060"/>
                </a:solidFill>
              </a:rPr>
              <a:t>Минпросвещения</a:t>
            </a:r>
            <a:r>
              <a:rPr lang="ru-RU" sz="2400" dirty="0">
                <a:solidFill>
                  <a:srgbClr val="002060"/>
                </a:solidFill>
              </a:rPr>
              <a:t> России и </a:t>
            </a:r>
            <a:r>
              <a:rPr lang="ru-RU" sz="2400" dirty="0" err="1">
                <a:solidFill>
                  <a:srgbClr val="002060"/>
                </a:solidFill>
              </a:rPr>
              <a:t>Рособрнадзора</a:t>
            </a:r>
            <a:r>
              <a:rPr lang="ru-RU" sz="2400" dirty="0">
                <a:solidFill>
                  <a:srgbClr val="002060"/>
                </a:solidFill>
              </a:rPr>
              <a:t> от 04 апреля 2023 г. № 232/551 «Об утверждении Порядка проведения государственной итоговой аттестации по образовательным программам основного общего образования»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+mj-lt"/>
              </a:rPr>
              <a:t>ОБЩИЕ СВЕДЕНИЯ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714362"/>
            <a:ext cx="860676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Государственная итоговая аттестация, завершающая освоение основных образовательных программ основного общего образования, </a:t>
            </a:r>
            <a:r>
              <a:rPr lang="ru-RU" sz="2400" b="1" dirty="0">
                <a:solidFill>
                  <a:srgbClr val="002060"/>
                </a:solidFill>
              </a:rPr>
              <a:t>является обязательной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Единый Порядок проведения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Единое расписание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Использование заданий стандартизированной формы (КИМ – контрольные измерительные материалы)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Формат проведения: очно, письменно, устно ( для отдельных категорий)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Место проведения: пункт проведения экзамена (ППЭ)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+mj-lt"/>
              </a:rPr>
              <a:t>ДОПУСК К ГИА-9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131590"/>
            <a:ext cx="8064500" cy="1955700"/>
          </a:xfrm>
          <a:prstGeom prst="round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ОБУЧАЮЩИЕСЯ 9 классов </a:t>
            </a: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не имеющие академической задолженности</a:t>
            </a: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выполнившие учебный план в полном объеме</a:t>
            </a: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получившие «зачет» по итоговому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собеседованию по русскому языку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651870"/>
            <a:ext cx="8066088" cy="1195570"/>
          </a:xfrm>
          <a:prstGeom prst="round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FF0000"/>
                </a:solidFill>
              </a:rPr>
              <a:t>ДОПУСК К ЭКЗАМЕНАМ</a:t>
            </a:r>
          </a:p>
          <a:p>
            <a:pPr algn="ctr" eaLnBrk="1" hangingPunct="1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по решению Педагогического совета</a:t>
            </a:r>
          </a:p>
          <a:p>
            <a:pPr algn="ctr" eaLnBrk="1" hangingPunct="1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образовательной организации</a:t>
            </a:r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1869629" y="809625"/>
            <a:ext cx="317896" cy="385763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1797621" y="3329905"/>
            <a:ext cx="317896" cy="385763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+mj-lt"/>
              </a:rPr>
              <a:t>ФОРМЫ ПРОВЕДЕНИЯ ГИА-9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3178959" y="750081"/>
            <a:ext cx="500066" cy="285752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rot="16200000" flipH="1">
            <a:off x="4714876" y="714362"/>
            <a:ext cx="500066" cy="35719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одержимое 2"/>
          <p:cNvSpPr txBox="1">
            <a:spLocks/>
          </p:cNvSpPr>
          <p:nvPr/>
        </p:nvSpPr>
        <p:spPr>
          <a:xfrm>
            <a:off x="285720" y="2071684"/>
            <a:ext cx="4286280" cy="18573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Проводится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для обучающихся образовательных организаций,  в том числе для обучающихся с ОВЗ, детей-инвалидов и инвалидов  по их желанию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4714875" y="2071684"/>
            <a:ext cx="4286279" cy="18573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Проводится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обучающихся образовательных организаций закрытого типа, детей с ОВЗ, детей-инвалидов и инвалидов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43438" y="1214428"/>
            <a:ext cx="3143272" cy="71438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ГВЭ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14414" y="1214428"/>
            <a:ext cx="3143272" cy="71438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Clr>
                <a:srgbClr val="FF0000"/>
              </a:buClr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ОГЭ</a:t>
            </a: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85720" y="4000510"/>
            <a:ext cx="4286280" cy="10001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ctr">
              <a:buClr>
                <a:srgbClr val="FF0000"/>
              </a:buClr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Для получения аттестата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необходимо сдать 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ЧЕТЫРЕ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экзамена: два обязательных, два по выбору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Содержимое 2"/>
          <p:cNvSpPr txBox="1">
            <a:spLocks/>
          </p:cNvSpPr>
          <p:nvPr/>
        </p:nvSpPr>
        <p:spPr>
          <a:xfrm>
            <a:off x="4714876" y="4000510"/>
            <a:ext cx="4286280" cy="10001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ctr">
              <a:buClr>
                <a:srgbClr val="FF0000"/>
              </a:buClr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Для получения аттестата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необходимо сдать 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ДВА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обязательных экзамена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02822E-1B1F-4BB9-BD5D-6BA6D3A3ED7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544" y="838303"/>
            <a:ext cx="956994" cy="9569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РЕГИСТРАЦИЯ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28596" y="1000114"/>
            <a:ext cx="3357586" cy="4286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ИТОГОВОЕ СОБЕСЕДОВАНИЕ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286380" y="1000114"/>
            <a:ext cx="3357586" cy="4286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+mj-lt"/>
              </a:rPr>
              <a:t>ГИА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1857370"/>
            <a:ext cx="8215370" cy="1357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85750" indent="-285750" algn="ctr">
              <a:buClr>
                <a:srgbClr val="FF0000"/>
              </a:buClr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Заявления на участие подают:</a:t>
            </a:r>
          </a:p>
          <a:p>
            <a:pPr marL="285750" indent="-285750" algn="ctr">
              <a:buClr>
                <a:srgbClr val="FF0000"/>
              </a:buClr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marL="285750" indent="-285750" algn="ctr">
              <a:buClr>
                <a:srgbClr val="FF0000"/>
              </a:buClr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обучающиеся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- в образовательные организации по месту учебы,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экстерны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– в образовательные организации, выбранные экстернами для прохождения ГИА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28596" y="3714757"/>
            <a:ext cx="3286148" cy="107157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285750" indent="-285750" algn="ctr">
              <a:buClr>
                <a:srgbClr val="FF0000"/>
              </a:buClr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Срок подачи заявления  -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 две недели до даты проведения собеседования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286380" y="3714757"/>
            <a:ext cx="3357586" cy="107156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ctr">
              <a:buClr>
                <a:srgbClr val="FF0000"/>
              </a:buClr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Срок подачи заявления  - </a:t>
            </a:r>
          </a:p>
          <a:p>
            <a:pPr marL="285750" indent="-285750" algn="ctr">
              <a:buClr>
                <a:srgbClr val="FF0000"/>
              </a:buClr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до 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01 марта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включительно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ПЕРИОДЫ ПРОВЕДЕНИЯ ГИА-9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14282" y="1000114"/>
            <a:ext cx="2714644" cy="26432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ДОСРОЧНЫЙ ПЕРИОД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(апрель-май)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286116" y="1000114"/>
            <a:ext cx="2714644" cy="26432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ОСНОВНОЙ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ПЕРИОД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(июнь-июль)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286512" y="1000114"/>
            <a:ext cx="2714644" cy="26432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ДОПОЛНИТЕ ЛЬНЫЙ ПЕРИОД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(сентябрь)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 РАСПИСАНИЯ</a:t>
            </a:r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027891"/>
              </p:ext>
            </p:extLst>
          </p:nvPr>
        </p:nvGraphicFramePr>
        <p:xfrm>
          <a:off x="35496" y="896021"/>
          <a:ext cx="9108504" cy="41135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0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7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1593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21 апреля по 18 мая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Досрочный период</a:t>
                      </a:r>
                      <a:endParaRPr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018">
                <a:tc gridSpan="2">
                  <a:txBody>
                    <a:bodyPr/>
                    <a:lstStyle/>
                    <a:p>
                      <a:pPr marL="60960" algn="ctr">
                        <a:lnSpc>
                          <a:spcPts val="1625"/>
                        </a:lnSpc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Основной период</a:t>
                      </a:r>
                      <a:endParaRPr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sz="1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864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 июня 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527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 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 всем учебным предметам (кроме русского языка</a:t>
                      </a: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 математики)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527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 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иностранные языки, информатика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527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 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русский язык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119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16 июня 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 всем учебным предметам (кроме русского языка</a:t>
                      </a:r>
                    </a:p>
                    <a:p>
                      <a:pPr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 математики)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953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19 июня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 всем учебным предметам (кроме русского языка</a:t>
                      </a:r>
                    </a:p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 математики)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972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 29 июня по 6 июля</a:t>
                      </a:r>
                      <a:endParaRPr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Резервные дни основного периода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804">
                <a:tc gridSpan="2"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7054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 03 по 25 сентября</a:t>
                      </a:r>
                      <a:endParaRPr sz="14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Дополнительный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период</a:t>
                      </a:r>
                      <a:endParaRPr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ПРОДОЛЖИТЕЛЬНОСТЬ ЭКЗАМЕНА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714362"/>
            <a:ext cx="87154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Математика, русский язык, литература – 3 часа 55 минут (235 минут)  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Физика, химия, история, обществознание – 3 часа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(180 минут)  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География, информатика, биология – 2 часа 30 минут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(150 минут)  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Иностранный язык (письменная часть) – 2 часа (120 минут)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Иностранный язык (устная часть) – 15 минут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ВХОД В ПУНКТ ПРОВЕДЕНИЯ ЭКЗАМЕНА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642924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С 9:00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При предъявлении паспорта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Начало первой части инструктажа в 9.50 начало второй части в 10:00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Опоздавшим участникам повторно инструктаж не проводится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688" y="2857502"/>
            <a:ext cx="885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С собой необходимо иметь: </a:t>
            </a:r>
          </a:p>
          <a:p>
            <a:pPr marL="285750" indent="-285750"/>
            <a:r>
              <a:rPr lang="ru-RU" dirty="0">
                <a:solidFill>
                  <a:srgbClr val="002060"/>
                </a:solidFill>
              </a:rPr>
              <a:t>     -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гелевая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капиллярная ручка с чернилами черного цвета;</a:t>
            </a:r>
          </a:p>
          <a:p>
            <a:pPr marL="285750" indent="-285750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документ, удостоверяющий личность</a:t>
            </a:r>
          </a:p>
          <a:p>
            <a:pPr marL="447675" indent="-447675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обучения и воспитания: </a:t>
            </a:r>
          </a:p>
          <a:p>
            <a:pPr marL="447675" indent="-447675"/>
            <a:r>
              <a:rPr lang="ru-RU" sz="1400" b="1" spc="2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математика </a:t>
            </a:r>
            <a:r>
              <a:rPr lang="ru-RU" sz="1400" spc="-37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400" spc="-37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        </a:t>
            </a:r>
            <a:r>
              <a:rPr lang="ru-RU" sz="1400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линейка,</a:t>
            </a:r>
            <a:r>
              <a:rPr lang="ru-RU" sz="1400" b="1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447675" indent="-447675"/>
            <a:r>
              <a:rPr lang="ru-RU" sz="1400" b="1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г</a:t>
            </a:r>
            <a:r>
              <a:rPr lang="ru-RU" sz="1400" b="1" spc="-1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еография </a:t>
            </a:r>
            <a:r>
              <a:rPr lang="en-US" sz="1400" b="1" spc="-1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 </a:t>
            </a:r>
            <a:r>
              <a:rPr lang="ru-RU" sz="1400" spc="8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линейка, географические атласы, </a:t>
            </a:r>
            <a:r>
              <a:rPr lang="ru-RU" sz="1400" spc="11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непрограммируемый</a:t>
            </a:r>
            <a:r>
              <a:rPr lang="ru-RU" sz="1400" spc="24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ru-RU" sz="1400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калькулятор; </a:t>
            </a:r>
          </a:p>
          <a:p>
            <a:pPr marL="447675" indent="-447675"/>
            <a:r>
              <a:rPr lang="ru-RU" sz="1400" b="1" spc="-3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физика    </a:t>
            </a:r>
            <a:r>
              <a:rPr lang="ru-RU" sz="1400" spc="-3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ли</a:t>
            </a:r>
            <a:r>
              <a:rPr lang="ru-RU" sz="1400" spc="8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нейка </a:t>
            </a:r>
            <a:r>
              <a:rPr lang="ru-RU" sz="1400" spc="10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и </a:t>
            </a:r>
            <a:r>
              <a:rPr lang="ru-RU" sz="1400" spc="11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непрограммируемый  </a:t>
            </a:r>
            <a:r>
              <a:rPr lang="ru-RU" sz="1400" spc="6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калькулятор;</a:t>
            </a:r>
          </a:p>
          <a:p>
            <a:pPr marL="447675" indent="-447675"/>
            <a:r>
              <a:rPr lang="ru-RU" sz="1400" b="1" spc="65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х</a:t>
            </a:r>
            <a:r>
              <a:rPr lang="ru-RU" sz="1400" b="1" spc="-1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имия</a:t>
            </a:r>
            <a:r>
              <a:rPr lang="ru-RU" sz="1400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линейка, </a:t>
            </a:r>
            <a:r>
              <a:rPr lang="ru-RU" sz="1400" spc="11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непрограммируемый</a:t>
            </a:r>
            <a:r>
              <a:rPr lang="ru-RU" sz="1400" spc="59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ru-RU" sz="1400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калькулятор;</a:t>
            </a:r>
          </a:p>
          <a:p>
            <a:pPr marL="447675" indent="-447675"/>
            <a:r>
              <a:rPr lang="ru-RU" sz="1400" b="1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биология </a:t>
            </a:r>
            <a:r>
              <a:rPr lang="ru-RU" sz="1400" spc="7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линейка, непрограммируемый калькулятор.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УЧАСТНИКАМ ЗАПРЕЩАЕТСЯ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857238"/>
            <a:ext cx="4357718" cy="415498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114300" indent="0">
              <a:buFont typeface="Wingdings" pitchFamily="2" charset="2"/>
              <a:buChar char="Ø"/>
              <a:tabLst>
                <a:tab pos="447675" algn="l"/>
              </a:tabLst>
            </a:pPr>
            <a:r>
              <a:rPr lang="ru-RU" b="1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Свободно перемещаться по ППЭ;   </a:t>
            </a:r>
          </a:p>
          <a:p>
            <a:pPr marL="114300" indent="0"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Разговаривать друг с другом; </a:t>
            </a:r>
          </a:p>
          <a:p>
            <a:pPr marL="114300" indent="0"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Иметь при себе:</a:t>
            </a:r>
          </a:p>
          <a:p>
            <a:pPr marL="447675" indent="-268288"/>
            <a:r>
              <a:rPr lang="ru-RU" sz="2400" dirty="0">
                <a:solidFill>
                  <a:srgbClr val="002060"/>
                </a:solidFill>
              </a:rPr>
              <a:t>- средства связи фото-, аудио-, видеоаппаратуру</a:t>
            </a:r>
          </a:p>
          <a:p>
            <a:pPr marL="447675" indent="-268288"/>
            <a:r>
              <a:rPr lang="ru-RU" sz="2400" dirty="0">
                <a:solidFill>
                  <a:srgbClr val="002060"/>
                </a:solidFill>
              </a:rPr>
              <a:t>- справочные материалы, письменные заметки,</a:t>
            </a:r>
          </a:p>
          <a:p>
            <a:pPr marL="447675" indent="-268288"/>
            <a:r>
              <a:rPr lang="ru-RU" sz="2400" dirty="0">
                <a:solidFill>
                  <a:srgbClr val="002060"/>
                </a:solidFill>
              </a:rPr>
              <a:t>- иные средства хранения и передачи информации</a:t>
            </a:r>
          </a:p>
        </p:txBody>
      </p:sp>
      <p:grpSp>
        <p:nvGrpSpPr>
          <p:cNvPr id="4" name="Группа 10"/>
          <p:cNvGrpSpPr/>
          <p:nvPr/>
        </p:nvGrpSpPr>
        <p:grpSpPr>
          <a:xfrm>
            <a:off x="5148064" y="1419622"/>
            <a:ext cx="3286148" cy="2741374"/>
            <a:chOff x="6326103" y="2098638"/>
            <a:chExt cx="2878938" cy="2741374"/>
          </a:xfrm>
        </p:grpSpPr>
        <p:pic>
          <p:nvPicPr>
            <p:cNvPr id="5" name="Picture 2" descr="Картинки по запросу запрет фото видеосъем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943" b="93916" l="10000" r="90000">
                          <a14:foregroundMark x1="48571" y1="5703" x2="52286" y2="4943"/>
                          <a14:foregroundMark x1="44857" y1="93916" x2="52000" y2="93916"/>
                          <a14:foregroundMark x1="63714" y1="39544" x2="69143" y2="48289"/>
                          <a14:foregroundMark x1="30571" y1="56274" x2="35429" y2="58555"/>
                          <a14:foregroundMark x1="47429" y1="37643" x2="54000" y2="35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0330" y="2227276"/>
              <a:ext cx="1684711" cy="126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10000" b="90000" l="10000" r="90000">
                          <a14:foregroundMark x1="28125" y1="26667" x2="73750" y2="70417"/>
                          <a14:foregroundMark x1="32083" y1="42917" x2="71250" y2="57917"/>
                          <a14:foregroundMark x1="71250" y1="57917" x2="71458" y2="59375"/>
                          <a14:foregroundMark x1="49792" y1="33750" x2="53125" y2="34583"/>
                          <a14:foregroundMark x1="63750" y1="35833" x2="68542" y2="36250"/>
                          <a14:foregroundMark x1="48542" y1="35208" x2="52292" y2="35000"/>
                          <a14:foregroundMark x1="42083" y1="47292" x2="50833" y2="58125"/>
                          <a14:foregroundMark x1="31667" y1="61458" x2="45208" y2="63542"/>
                          <a14:foregroundMark x1="45208" y1="63542" x2="67292" y2="62917"/>
                          <a14:foregroundMark x1="67292" y1="62917" x2="71458" y2="61250"/>
                          <a14:foregroundMark x1="38750" y1="55833" x2="56250" y2="54792"/>
                          <a14:foregroundMark x1="51875" y1="41875" x2="61042" y2="47292"/>
                          <a14:foregroundMark x1="52292" y1="45208" x2="58750" y2="51250"/>
                          <a14:foregroundMark x1="60000" y1="41667" x2="64375" y2="52708"/>
                          <a14:foregroundMark x1="31042" y1="51458" x2="60000" y2="49375"/>
                          <a14:foregroundMark x1="60000" y1="49375" x2="65417" y2="47500"/>
                          <a14:foregroundMark x1="66042" y1="44583" x2="33958" y2="58958"/>
                          <a14:foregroundMark x1="37292" y1="61458" x2="63333" y2="55833"/>
                          <a14:foregroundMark x1="42708" y1="64167" x2="64167" y2="61250"/>
                          <a14:foregroundMark x1="50452" y1="64945" x2="58750" y2="62917"/>
                          <a14:foregroundMark x1="48333" y1="60833" x2="57500" y2="58333"/>
                          <a14:foregroundMark x1="47708" y1="37083" x2="57500" y2="41875"/>
                          <a14:foregroundMark x1="57500" y1="41875" x2="58125" y2="41875"/>
                          <a14:foregroundMark x1="51458" y1="39583" x2="58125" y2="40417"/>
                          <a14:foregroundMark x1="45417" y1="63958" x2="56667" y2="63542"/>
                          <a14:foregroundMark x1="56667" y1="63542" x2="59583" y2="61667"/>
                          <a14:foregroundMark x1="43410" y1="65208" x2="42917" y2="65208"/>
                          <a14:foregroundMark x1="55417" y1="65208" x2="50285" y2="65208"/>
                          <a14:foregroundMark x1="52083" y1="65208" x2="58958" y2="63333"/>
                          <a14:foregroundMark x1="57500" y1="64167" x2="60000" y2="64792"/>
                          <a14:foregroundMark x1="43423" y1="65187" x2="41875" y2="65208"/>
                          <a14:foregroundMark x1="57083" y1="65000" x2="50359" y2="65092"/>
                          <a14:foregroundMark x1="50153" y1="65415" x2="55417" y2="65208"/>
                          <a14:foregroundMark x1="55417" y1="65208" x2="58125" y2="65208"/>
                          <a14:foregroundMark x1="58958" y1="65625" x2="49649" y2="66207"/>
                          <a14:foregroundMark x1="45208" y1="64167" x2="47500" y2="64167"/>
                          <a14:foregroundMark x1="46667" y1="65833" x2="46250" y2="65833"/>
                          <a14:foregroundMark x1="48125" y1="66042" x2="48125" y2="66042"/>
                          <a14:foregroundMark x1="64375" y1="35625" x2="68750" y2="35625"/>
                          <a14:backgroundMark x1="47596" y1="67292" x2="48958" y2="67292"/>
                          <a14:backgroundMark x1="42083" y1="67292" x2="47179" y2="67292"/>
                          <a14:backgroundMark x1="42708" y1="67083" x2="40417" y2="67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103" y="2098638"/>
              <a:ext cx="1523216" cy="152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Картинки по запросу instruction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10000" b="90000" l="10000" r="90000">
                          <a14:foregroundMark x1="32750" y1="37250" x2="30625" y2="51125"/>
                          <a14:foregroundMark x1="30625" y1="51125" x2="33375" y2="57875"/>
                          <a14:foregroundMark x1="33375" y1="57875" x2="51000" y2="62375"/>
                          <a14:foregroundMark x1="28000" y1="41375" x2="28250" y2="61250"/>
                          <a14:foregroundMark x1="30250" y1="59875" x2="33250" y2="57500"/>
                          <a14:foregroundMark x1="30500" y1="56875" x2="31750" y2="39500"/>
                          <a14:foregroundMark x1="30250" y1="50375" x2="31250" y2="43125"/>
                          <a14:foregroundMark x1="31250" y1="43125" x2="30500" y2="41375"/>
                          <a14:foregroundMark x1="30375" y1="39875" x2="30000" y2="38250"/>
                          <a14:foregroundMark x1="30375" y1="40375" x2="29625" y2="38125"/>
                          <a14:foregroundMark x1="32625" y1="38625" x2="39875" y2="53750"/>
                          <a14:foregroundMark x1="39875" y1="53750" x2="49500" y2="61375"/>
                          <a14:foregroundMark x1="29375" y1="62000" x2="55375" y2="43625"/>
                          <a14:foregroundMark x1="55375" y1="43625" x2="67625" y2="37500"/>
                          <a14:foregroundMark x1="34000" y1="37625" x2="34125" y2="54250"/>
                          <a14:foregroundMark x1="30875" y1="43625" x2="66750" y2="47875"/>
                          <a14:foregroundMark x1="37250" y1="45875" x2="44875" y2="44000"/>
                          <a14:foregroundMark x1="71375" y1="62250" x2="62000" y2="49625"/>
                          <a14:foregroundMark x1="62000" y1="49625" x2="51875" y2="41750"/>
                          <a14:foregroundMark x1="57750" y1="54000" x2="64500" y2="50125"/>
                          <a14:foregroundMark x1="50375" y1="62000" x2="56625" y2="60000"/>
                          <a14:foregroundMark x1="61500" y1="58500" x2="67125" y2="58250"/>
                          <a14:foregroundMark x1="69125" y1="59000" x2="70375" y2="38625"/>
                          <a14:foregroundMark x1="64375" y1="39125" x2="67500" y2="40000"/>
                          <a14:foregroundMark x1="67000" y1="40125" x2="66750" y2="49125"/>
                          <a14:foregroundMark x1="62500" y1="39375" x2="52250" y2="40750"/>
                          <a14:foregroundMark x1="52375" y1="54875" x2="53625" y2="58500"/>
                          <a14:foregroundMark x1="47625" y1="43625" x2="43000" y2="40000"/>
                          <a14:foregroundMark x1="69500" y1="38125" x2="70000" y2="40875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7162" y="3357855"/>
              <a:ext cx="1482157" cy="1482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 descr="Картинки по запросу запрет телефона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3385" b="93099" l="4297" r="94271">
                          <a14:foregroundMark x1="35417" y1="21354" x2="54167" y2="70052"/>
                          <a14:foregroundMark x1="54167" y1="70052" x2="63542" y2="80990"/>
                          <a14:foregroundMark x1="63542" y1="80990" x2="64974" y2="78906"/>
                          <a14:foregroundMark x1="21224" y1="77083" x2="27734" y2="69792"/>
                          <a14:foregroundMark x1="27734" y1="69792" x2="47396" y2="56771"/>
                          <a14:foregroundMark x1="47396" y1="56771" x2="80990" y2="20703"/>
                          <a14:foregroundMark x1="62630" y1="9766" x2="54688" y2="6510"/>
                          <a14:foregroundMark x1="54688" y1="6510" x2="39063" y2="6771"/>
                          <a14:foregroundMark x1="39063" y1="6771" x2="25130" y2="11068"/>
                          <a14:foregroundMark x1="25130" y1="11068" x2="24410" y2="11553"/>
                          <a14:foregroundMark x1="16238" y1="18765" x2="10286" y2="26823"/>
                          <a14:foregroundMark x1="10286" y1="26823" x2="5469" y2="40625"/>
                          <a14:foregroundMark x1="5469" y1="40625" x2="5599" y2="55599"/>
                          <a14:foregroundMark x1="5599" y1="55599" x2="7682" y2="62240"/>
                          <a14:foregroundMark x1="7682" y1="62240" x2="8854" y2="63932"/>
                          <a14:foregroundMark x1="7161" y1="56510" x2="9635" y2="35026"/>
                          <a14:foregroundMark x1="9635" y1="35026" x2="13021" y2="27214"/>
                          <a14:foregroundMark x1="13021" y1="27214" x2="23698" y2="17448"/>
                          <a14:foregroundMark x1="23698" y1="17448" x2="36719" y2="9896"/>
                          <a14:foregroundMark x1="36719" y1="9896" x2="52214" y2="7422"/>
                          <a14:foregroundMark x1="52214" y1="7422" x2="65495" y2="10417"/>
                          <a14:foregroundMark x1="65104" y1="7161" x2="53450" y2="4330"/>
                          <a14:foregroundMark x1="4297" y1="54688" x2="4297" y2="44922"/>
                          <a14:foregroundMark x1="7031" y1="50911" x2="13021" y2="71615"/>
                          <a14:foregroundMark x1="13021" y1="71615" x2="22526" y2="85417"/>
                          <a14:foregroundMark x1="50130" y1="92839" x2="77344" y2="85026"/>
                          <a14:foregroundMark x1="77344" y1="85026" x2="83984" y2="79427"/>
                          <a14:foregroundMark x1="83984" y1="79427" x2="94531" y2="50260"/>
                          <a14:foregroundMark x1="94531" y1="50260" x2="94401" y2="43229"/>
                          <a14:foregroundMark x1="94401" y1="43229" x2="88411" y2="28255"/>
                          <a14:foregroundMark x1="88411" y1="28255" x2="73698" y2="11849"/>
                          <a14:foregroundMark x1="73698" y1="11849" x2="62109" y2="9375"/>
                          <a14:foregroundMark x1="39453" y1="93620" x2="47005" y2="92448"/>
                          <a14:foregroundMark x1="47005" y1="92448" x2="59115" y2="93099"/>
                          <a14:foregroundMark x1="48177" y1="74609" x2="51953" y2="77865"/>
                          <a14:foregroundMark x1="52541" y1="4497" x2="53516" y2="4688"/>
                          <a14:foregroundMark x1="43750" y1="4688" x2="44922" y2="4475"/>
                          <a14:foregroundMark x1="52584" y1="3728" x2="52995" y2="3776"/>
                          <a14:backgroundMark x1="13672" y1="17448" x2="24349" y2="10156"/>
                          <a14:backgroundMark x1="16927" y1="17188" x2="20052" y2="14453"/>
                          <a14:backgroundMark x1="24349" y1="11458" x2="22917" y2="11458"/>
                          <a14:backgroundMark x1="45964" y1="2995" x2="50653" y2="3702"/>
                          <a14:backgroundMark x1="50391" y1="2474" x2="52865" y2="3385"/>
                          <a14:backgroundMark x1="52734" y1="3776" x2="52734" y2="37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45963" y="3482209"/>
              <a:ext cx="1233447" cy="123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УДАЛЕНИЕ С ЭКЗАМЕНА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395536" y="2773499"/>
            <a:ext cx="8821644" cy="2160239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Акт об удалении с экзамена составляется в Штабе  ППЭ в присутствии члена ГЭК, руководителя ППЭ, организатора. </a:t>
            </a:r>
          </a:p>
          <a:p>
            <a:pPr marL="457200" indent="-457200"/>
            <a:r>
              <a:rPr lang="ru-RU" sz="2400" b="1" spc="-1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дать</a:t>
            </a:r>
            <a:r>
              <a:rPr lang="ru-RU" sz="2400" b="1" spc="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экзамен, с которого удален участник, можно будет в дополнительный период (сентябрь)</a:t>
            </a:r>
            <a:r>
              <a:rPr lang="ru-RU" sz="2400" b="1" spc="-10" dirty="0">
                <a:solidFill>
                  <a:srgbClr val="002060"/>
                </a:solidFill>
                <a:latin typeface="Cambria"/>
                <a:cs typeface="Cambria"/>
              </a:rPr>
              <a:t>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DAF37-D27C-4205-B05C-820199E205EB}"/>
              </a:ext>
            </a:extLst>
          </p:cNvPr>
          <p:cNvSpPr txBox="1"/>
          <p:nvPr/>
        </p:nvSpPr>
        <p:spPr>
          <a:xfrm>
            <a:off x="650364" y="951328"/>
            <a:ext cx="81701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Лица, допустившие нарушение настоящего Порядка, удаляются с экзамена</a:t>
            </a:r>
            <a:endParaRPr lang="ru-RU" sz="16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AC3482-E786-4E3F-AB57-B39333EAE550}"/>
              </a:ext>
            </a:extLst>
          </p:cNvPr>
          <p:cNvSpPr/>
          <p:nvPr/>
        </p:nvSpPr>
        <p:spPr>
          <a:xfrm>
            <a:off x="755576" y="1407927"/>
            <a:ext cx="7632848" cy="1163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КоАП ст.19.30 </a:t>
            </a:r>
            <a:r>
              <a:rPr lang="ru-RU" sz="16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штрафа</a:t>
            </a:r>
          </a:p>
          <a:p>
            <a:pPr algn="ctr"/>
            <a:r>
              <a:rPr lang="ru-RU" sz="16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граждан в размере от 3 до 5 тысяч рублей; </a:t>
            </a:r>
          </a:p>
          <a:p>
            <a:pPr algn="ctr"/>
            <a:r>
              <a:rPr lang="ru-RU" sz="16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должностных лиц - от 20 тысяч до 40 тысяч рублей; на юридических лиц - от 50 тысяч до 200 тысяч рублей.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ДОСРОЧНОЕ ЗАВЕРШЕНИЕ ЭКЗАМЕНА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071552"/>
            <a:ext cx="85011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800" dirty="0">
                <a:solidFill>
                  <a:srgbClr val="002060"/>
                </a:solidFill>
              </a:rPr>
              <a:t>В случае если участник </a:t>
            </a:r>
            <a:r>
              <a:rPr lang="ru-RU" sz="2800" b="1" dirty="0">
                <a:solidFill>
                  <a:srgbClr val="002060"/>
                </a:solidFill>
              </a:rPr>
              <a:t>по состоянию здоровья</a:t>
            </a:r>
            <a:r>
              <a:rPr lang="ru-RU" sz="2800" dirty="0">
                <a:solidFill>
                  <a:srgbClr val="002060"/>
                </a:solidFill>
              </a:rPr>
              <a:t> или другим объективным причинам </a:t>
            </a:r>
            <a:r>
              <a:rPr lang="ru-RU" sz="2800" b="1" dirty="0">
                <a:solidFill>
                  <a:srgbClr val="002060"/>
                </a:solidFill>
              </a:rPr>
              <a:t>не может завершить выполнение работы</a:t>
            </a:r>
            <a:r>
              <a:rPr lang="ru-RU" sz="2800" dirty="0">
                <a:solidFill>
                  <a:srgbClr val="002060"/>
                </a:solidFill>
              </a:rPr>
              <a:t>, он </a:t>
            </a:r>
            <a:r>
              <a:rPr lang="ru-RU" sz="2800" dirty="0">
                <a:solidFill>
                  <a:srgbClr val="FF0000"/>
                </a:solidFill>
              </a:rPr>
              <a:t>ДОСРОЧНО</a:t>
            </a:r>
            <a:r>
              <a:rPr lang="ru-RU" sz="2800" dirty="0">
                <a:solidFill>
                  <a:srgbClr val="002060"/>
                </a:solidFill>
              </a:rPr>
              <a:t> покидает аудиторию. </a:t>
            </a: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>
                <a:solidFill>
                  <a:srgbClr val="002060"/>
                </a:solidFill>
              </a:rPr>
              <a:t>Член ГЭК и медицинский работник составляют акт о досрочном завершении по объективным причинам.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ОСОБЫЕ УСЛОВИЯ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725091"/>
            <a:ext cx="88583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Обучающиеся с ОВЗ 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(при предъявлении копии рекомендаций ПМПК), 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</a:rPr>
              <a:t>обучающиеся - дети-инвалиды и инвалиды 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(при предъявлении оригинала или надлежащим образом заверенной копии справки, подтверждающей инвалидность) </a:t>
            </a:r>
          </a:p>
          <a:p>
            <a:pPr algn="ctr"/>
            <a:endParaRPr lang="ru-RU" sz="2400" dirty="0">
              <a:solidFill>
                <a:schemeClr val="tx2"/>
              </a:solidFill>
            </a:endParaRP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при сдаче ГИА-9 году имеют право: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 на увеличение продолжительности экзамена на 1,5 часа,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- на создание специальных условий, учитывающих состояние здоровья, особенности психофизического развития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РЕЗУЛЬТАТЫ ГИА</a:t>
            </a:r>
          </a:p>
        </p:txBody>
      </p:sp>
      <p:sp>
        <p:nvSpPr>
          <p:cNvPr id="5" name="object 6"/>
          <p:cNvSpPr txBox="1"/>
          <p:nvPr/>
        </p:nvSpPr>
        <p:spPr>
          <a:xfrm>
            <a:off x="214282" y="714362"/>
            <a:ext cx="8786874" cy="4842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При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проведении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ГИА-9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используется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пятибалльная </a:t>
            </a:r>
            <a:r>
              <a:rPr sz="2400" b="1" spc="-5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система</a:t>
            </a:r>
            <a:r>
              <a:rPr sz="2400" b="1" spc="-2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оценки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endParaRPr lang="ru-RU" sz="2400" b="1" spc="-5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О</a:t>
            </a:r>
            <a:r>
              <a:rPr sz="2400" b="1" spc="-5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тветы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на</a:t>
            </a:r>
            <a:r>
              <a:rPr sz="2400" b="1" spc="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задания</a:t>
            </a:r>
            <a:r>
              <a:rPr sz="2400" b="1" spc="52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первой 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части</a:t>
            </a:r>
            <a:r>
              <a:rPr sz="2400" b="1" spc="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экзаменационной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работы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проверяются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автоматизированно.</a:t>
            </a:r>
            <a:endParaRPr sz="2400" b="1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2400" b="1" spc="-5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Ответы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на</a:t>
            </a:r>
            <a:r>
              <a:rPr sz="2400" b="1" spc="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задания</a:t>
            </a:r>
            <a:r>
              <a:rPr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второй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части</a:t>
            </a:r>
            <a:r>
              <a:rPr sz="2400" b="1" spc="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ОГЭ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проверяются </a:t>
            </a:r>
            <a:r>
              <a:rPr sz="2400" b="1" spc="-5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экспертами</a:t>
            </a:r>
            <a:r>
              <a:rPr sz="2400" b="1" spc="-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предметных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sz="2400" b="1" spc="-10" dirty="0" err="1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комиссий</a:t>
            </a:r>
            <a:r>
              <a:rPr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.</a:t>
            </a:r>
            <a:r>
              <a:rPr lang="ru-RU" sz="2400" b="1" spc="-4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endParaRPr lang="ru-RU" sz="2400" b="1" spc="-40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4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Ответы на все задания ГВЭ </a:t>
            </a:r>
            <a:r>
              <a:rPr lang="ru-RU"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проверяются </a:t>
            </a:r>
            <a:r>
              <a:rPr lang="ru-RU" sz="2400" b="1" spc="-5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экспертами</a:t>
            </a:r>
            <a:r>
              <a:rPr lang="ru-RU" sz="2400" b="1" spc="-1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ru-RU" sz="2400" b="1" spc="-5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предметных</a:t>
            </a:r>
            <a:r>
              <a:rPr lang="ru-RU" sz="2400" b="1" spc="-1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комиссий.</a:t>
            </a:r>
            <a:r>
              <a:rPr lang="ru-RU" sz="2400" b="1" spc="-40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2000" b="1" spc="-40" dirty="0">
              <a:solidFill>
                <a:srgbClr val="002060"/>
              </a:solidFill>
              <a:latin typeface="Cambria"/>
              <a:cs typeface="Cambria"/>
            </a:endParaRPr>
          </a:p>
          <a:p>
            <a:pPr marL="12700" marR="6350" algn="just">
              <a:lnSpc>
                <a:spcPct val="100000"/>
              </a:lnSpc>
            </a:pP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РЕЗУЛЬТАТЫ ГИА</a:t>
            </a:r>
          </a:p>
        </p:txBody>
      </p:sp>
      <p:sp>
        <p:nvSpPr>
          <p:cNvPr id="3" name="object 5"/>
          <p:cNvSpPr txBox="1"/>
          <p:nvPr/>
        </p:nvSpPr>
        <p:spPr>
          <a:xfrm>
            <a:off x="214283" y="1047750"/>
            <a:ext cx="8495606" cy="14593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580"/>
              </a:spcBef>
            </a:pPr>
            <a:r>
              <a:rPr lang="ru-RU" sz="2000" b="1" dirty="0">
                <a:solidFill>
                  <a:srgbClr val="002060"/>
                </a:solidFill>
                <a:latin typeface="+mn-lt"/>
                <a:cs typeface="Cambria"/>
              </a:rPr>
              <a:t>ПЕРЕСДАЧА: </a:t>
            </a:r>
          </a:p>
          <a:p>
            <a:pPr marL="12700" marR="5080" algn="just">
              <a:lnSpc>
                <a:spcPct val="100000"/>
              </a:lnSpc>
              <a:spcBef>
                <a:spcPts val="580"/>
              </a:spcBef>
              <a:buFont typeface="Wingdings" pitchFamily="2" charset="2"/>
              <a:buChar char="Ø"/>
            </a:pPr>
            <a:r>
              <a:rPr lang="ru-RU" sz="2000" spc="5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Неудовлетверительный</a:t>
            </a:r>
            <a:r>
              <a:rPr lang="ru-RU" sz="2000" spc="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результат </a:t>
            </a:r>
            <a:r>
              <a:rPr sz="2000" b="1" spc="5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sz="2000" b="1" spc="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более </a:t>
            </a:r>
            <a:r>
              <a:rPr sz="20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 по </a:t>
            </a:r>
            <a:r>
              <a:rPr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двум</a:t>
            </a:r>
            <a:r>
              <a:rPr sz="2000" b="1" spc="19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b="1" spc="-5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учебным</a:t>
            </a:r>
            <a:r>
              <a:rPr sz="2000" b="1" spc="18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b="1" spc="-5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предметам</a:t>
            </a:r>
            <a:r>
              <a:rPr lang="ru-RU" sz="20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резервные сроки основного периода.</a:t>
            </a:r>
          </a:p>
          <a:p>
            <a:pPr marL="12700" marR="5080" algn="just">
              <a:lnSpc>
                <a:spcPct val="100000"/>
              </a:lnSpc>
              <a:spcBef>
                <a:spcPts val="580"/>
              </a:spcBef>
            </a:pPr>
            <a:endParaRPr sz="2400" dirty="0">
              <a:solidFill>
                <a:srgbClr val="002060"/>
              </a:solidFill>
              <a:latin typeface="Cambria"/>
              <a:cs typeface="Cambr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857502"/>
            <a:ext cx="87154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350520" algn="just">
              <a:spcBef>
                <a:spcPts val="100"/>
              </a:spcBef>
              <a:buFont typeface="Wingdings" pitchFamily="2" charset="2"/>
              <a:buChar char="Ø"/>
            </a:pPr>
            <a:r>
              <a:rPr lang="ru-RU" sz="2000" spc="-1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Неудовлетворительные </a:t>
            </a:r>
            <a:r>
              <a:rPr lang="ru-RU" sz="2000" spc="-1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3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результаты</a:t>
            </a:r>
            <a:r>
              <a:rPr lang="ru-RU" sz="2000" spc="-3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более</a:t>
            </a:r>
            <a:r>
              <a:rPr lang="ru-RU" sz="2000" b="1" spc="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двум</a:t>
            </a:r>
            <a:r>
              <a:rPr lang="ru-RU" sz="2000" b="1" spc="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учебным</a:t>
            </a:r>
            <a:r>
              <a:rPr lang="ru-RU" sz="2000" b="1" spc="51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предметам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либо</a:t>
            </a:r>
            <a:r>
              <a:rPr lang="ru-RU" sz="2000" spc="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получившим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повторно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1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неудовлетворительный </a:t>
            </a:r>
            <a:r>
              <a:rPr lang="ru-RU" sz="2000" spc="-1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4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</a:t>
            </a:r>
            <a:r>
              <a:rPr lang="ru-RU" sz="2000" spc="-3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2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одному</a:t>
            </a:r>
            <a:r>
              <a:rPr lang="ru-RU" sz="2000" spc="-2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этих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предметов</a:t>
            </a:r>
            <a:r>
              <a:rPr lang="ru-RU" sz="2000" spc="-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резервные сроки - </a:t>
            </a:r>
            <a:r>
              <a:rPr lang="ru-RU" sz="2000" spc="5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дополнительный период (сентябрь)</a:t>
            </a:r>
            <a:r>
              <a:rPr lang="ru-RU" sz="2000" b="1" spc="-35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ИТОГОВЫЕ ОТМЕТКИ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785800"/>
            <a:ext cx="87868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rgbClr val="002060"/>
              </a:solidFill>
            </a:endParaRPr>
          </a:p>
          <a:p>
            <a:pPr algn="ctr"/>
            <a:endParaRPr lang="ru-RU" sz="2000" dirty="0">
              <a:solidFill>
                <a:srgbClr val="002060"/>
              </a:solidFill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</a:rPr>
              <a:t>Удовлетворительные результаты государственной итоговой аттестации по </a:t>
            </a:r>
            <a:r>
              <a:rPr lang="ru-RU" sz="2000" b="1" dirty="0">
                <a:solidFill>
                  <a:srgbClr val="002060"/>
                </a:solidFill>
              </a:rPr>
              <a:t>ВСЕМ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ЧЕТЫРЕМ ПРЕДМЕТАМ                     АТТЕСТАТ</a:t>
            </a:r>
            <a:endParaRPr lang="ru-RU" sz="2000" dirty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годовая отметка </a:t>
            </a:r>
            <a:r>
              <a:rPr lang="ru-RU" sz="2000" dirty="0">
                <a:solidFill>
                  <a:srgbClr val="002060"/>
                </a:solidFill>
              </a:rPr>
              <a:t>- среднее арифметическое четвертных отметок по предмету за 9 класс;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итоговая отметка </a:t>
            </a:r>
            <a:r>
              <a:rPr lang="ru-RU" sz="2000" dirty="0">
                <a:solidFill>
                  <a:srgbClr val="002060"/>
                </a:solidFill>
              </a:rPr>
              <a:t>- среднее арифметическое годовой и экзаменационной отметки.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0D9A4D2F-82CC-441C-872C-65698184C92E}"/>
              </a:ext>
            </a:extLst>
          </p:cNvPr>
          <p:cNvSpPr/>
          <p:nvPr/>
        </p:nvSpPr>
        <p:spPr>
          <a:xfrm>
            <a:off x="5580112" y="1923678"/>
            <a:ext cx="79208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ru-RU" sz="3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https://max.ru/id7534013626_gos</a:t>
            </a:r>
            <a:endParaRPr lang="ru-RU" altLang="ru-RU" sz="3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4F1C4-4A15-4264-9E40-9D352EDDAB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5920" y="1046470"/>
            <a:ext cx="4872160" cy="30505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 cstate="print"/>
          <a:srcRect l="2553" t="2271" r="15742" b="9218"/>
          <a:stretch>
            <a:fillRect/>
          </a:stretch>
        </p:blipFill>
        <p:spPr bwMode="auto">
          <a:xfrm>
            <a:off x="0" y="1021795"/>
            <a:ext cx="9144000" cy="4121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714375" y="160735"/>
            <a:ext cx="7772400" cy="4917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/>
              <a:t>НАВИГАТОР ПОДГОТОВКИ ОТ РОСОБРНАДЗОРА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750344" y="2473353"/>
            <a:ext cx="2643187" cy="119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Прямоугольник 18"/>
          <p:cNvSpPr>
            <a:spLocks noChangeArrowheads="1"/>
          </p:cNvSpPr>
          <p:nvPr/>
        </p:nvSpPr>
        <p:spPr bwMode="auto">
          <a:xfrm>
            <a:off x="2799579" y="652463"/>
            <a:ext cx="30718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ru-RU" dirty="0">
                <a:latin typeface="Calibri" pitchFamily="34" charset="0"/>
                <a:hlinkClick r:id="rId3"/>
              </a:rPr>
              <a:t>http://obrnadzor.gov.ru</a:t>
            </a:r>
            <a:r>
              <a:rPr lang="ru-RU" altLang="ru-RU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714375" y="160735"/>
            <a:ext cx="7772400" cy="4917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/>
              <a:t>НАВИГАТОР ПОДГОТОВКИ ОТ ФИПИ</a:t>
            </a:r>
          </a:p>
        </p:txBody>
      </p:sp>
      <p:sp>
        <p:nvSpPr>
          <p:cNvPr id="6150" name="Прямоугольник 13"/>
          <p:cNvSpPr>
            <a:spLocks noChangeArrowheads="1"/>
          </p:cNvSpPr>
          <p:nvPr/>
        </p:nvSpPr>
        <p:spPr bwMode="auto">
          <a:xfrm>
            <a:off x="179512" y="2202418"/>
            <a:ext cx="15182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ru-RU" dirty="0">
                <a:latin typeface="Calibri" pitchFamily="34" charset="0"/>
                <a:hlinkClick r:id="rId2"/>
              </a:rPr>
              <a:t>https://fipi.ru</a:t>
            </a:r>
            <a:r>
              <a:rPr lang="ru-RU" altLang="ru-RU" dirty="0">
                <a:latin typeface="Calibri" pitchFamily="34" charset="0"/>
              </a:rPr>
              <a:t> </a:t>
            </a:r>
          </a:p>
        </p:txBody>
      </p:sp>
      <p:pic>
        <p:nvPicPr>
          <p:cNvPr id="6151" name="Рисунок 15"/>
          <p:cNvPicPr>
            <a:picLocks noChangeAspect="1" noChangeArrowheads="1"/>
          </p:cNvPicPr>
          <p:nvPr/>
        </p:nvPicPr>
        <p:blipFill>
          <a:blip r:embed="rId3" cstate="print"/>
          <a:srcRect l="17157" t="9402" r="31694" b="11395"/>
          <a:stretch>
            <a:fillRect/>
          </a:stretch>
        </p:blipFill>
        <p:spPr bwMode="auto">
          <a:xfrm>
            <a:off x="1763688" y="652463"/>
            <a:ext cx="6697845" cy="415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4509BF7F-AB29-4D7A-B98A-B086EA46D106}"/>
              </a:ext>
            </a:extLst>
          </p:cNvPr>
          <p:cNvSpPr/>
          <p:nvPr/>
        </p:nvSpPr>
        <p:spPr>
          <a:xfrm rot="10613967">
            <a:off x="6454025" y="1007135"/>
            <a:ext cx="203126" cy="15808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ПОЛЕЗНЫЕ САЙТЫ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002090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hlinkClick r:id="rId3"/>
              </a:rPr>
              <a:t> </a:t>
            </a:r>
            <a:r>
              <a:rPr lang="ru-RU" sz="2400" dirty="0">
                <a:hlinkClick r:id="rId3"/>
              </a:rPr>
              <a:t>http://ege.edu.ru</a:t>
            </a:r>
            <a:r>
              <a:rPr lang="en-US" sz="2400" dirty="0"/>
              <a:t> </a:t>
            </a:r>
            <a:r>
              <a:rPr lang="ru-RU" sz="2400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– официальный информационный портал единого государственного экзамена,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hlinkClick r:id="rId4"/>
              </a:rPr>
              <a:t> </a:t>
            </a:r>
            <a:r>
              <a:rPr lang="ru-RU" sz="2400" dirty="0">
                <a:hlinkClick r:id="rId4"/>
              </a:rPr>
              <a:t>http://fipi.ru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en-US" sz="2400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– федеральный институт педагогических измерений,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hlinkClick r:id="rId5"/>
              </a:rPr>
              <a:t> </a:t>
            </a:r>
            <a:r>
              <a:rPr lang="ru-RU" sz="2400" dirty="0">
                <a:hlinkClick r:id="rId5"/>
              </a:rPr>
              <a:t>http://rustest.ru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– федеральный центр тестирования,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>
                <a:hlinkClick r:id="rId6"/>
              </a:rPr>
              <a:t>http://obrnadzor.gov.ru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– федеральная служба по надзору в сфере образования и науки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>
                <a:hlinkClick r:id="rId7"/>
              </a:rPr>
              <a:t>http://egechita.ru</a:t>
            </a:r>
            <a:r>
              <a:rPr lang="ru-RU" sz="2400" dirty="0"/>
              <a:t>  </a:t>
            </a:r>
            <a:r>
              <a:rPr lang="ru-RU" sz="2400" dirty="0">
                <a:solidFill>
                  <a:srgbClr val="002060"/>
                </a:solidFill>
              </a:rPr>
              <a:t>– ГУ «Региональный центр обработки информации и цифровой трансформации Забайкальского края»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ECB60F-05B7-4B06-A592-1DA9C9840522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cd3664f2-095a-4f8b-9d55-6e8dac6b38e9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sharepoint/v4"/>
    <ds:schemaRef ds:uri="357de74d-0576-4f64-94f1-0981946002d6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17351</TotalTime>
  <Words>1042</Words>
  <Application>Microsoft Office PowerPoint</Application>
  <PresentationFormat>Экран (16:9)</PresentationFormat>
  <Paragraphs>189</Paragraphs>
  <Slides>21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Cambria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MAX: https://max.ru/id7534013626_gos</vt:lpstr>
      <vt:lpstr>НАВИГАТОР ПОДГОТОВКИ ОТ РОСОБРНАДЗОРА</vt:lpstr>
      <vt:lpstr>НАВИГАТОР ПОДГОТОВКИ ОТ ФИПИ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Светлана А. Пятаева</cp:lastModifiedBy>
  <cp:revision>714</cp:revision>
  <cp:lastPrinted>2022-11-24T04:57:36Z</cp:lastPrinted>
  <dcterms:created xsi:type="dcterms:W3CDTF">2013-10-28T02:04:26Z</dcterms:created>
  <dcterms:modified xsi:type="dcterms:W3CDTF">2026-06-01T04:27:33Z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