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9"/>
  </p:notesMasterIdLst>
  <p:handoutMasterIdLst>
    <p:handoutMasterId r:id="rId10"/>
  </p:handoutMasterIdLst>
  <p:sldIdLst>
    <p:sldId id="508" r:id="rId2"/>
    <p:sldId id="511" r:id="rId3"/>
    <p:sldId id="512" r:id="rId4"/>
    <p:sldId id="513" r:id="rId5"/>
    <p:sldId id="514" r:id="rId6"/>
    <p:sldId id="517" r:id="rId7"/>
    <p:sldId id="516" r:id="rId8"/>
  </p:sldIdLst>
  <p:sldSz cx="9144000" cy="6858000" type="screen4x3"/>
  <p:notesSz cx="6797675" cy="9928225"/>
  <p:defaultTextStyle>
    <a:defPPr>
      <a:defRPr lang="ru-RU"/>
    </a:defPPr>
    <a:lvl1pPr marL="0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470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940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9407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875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2346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8816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5284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1750" algn="l" defTabSz="9129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lovin" initials="G" lastIdx="3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25B94"/>
    <a:srgbClr val="012F4B"/>
    <a:srgbClr val="ED1C2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 varScale="1">
        <p:scale>
          <a:sx n="87" d="100"/>
          <a:sy n="87" d="100"/>
        </p:scale>
        <p:origin x="-96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8EFAD-F638-4A1C-9B03-B25831047542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0BE97-1A99-4577-8A90-ABF7AB3E8C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330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FC4AD-315F-472C-8163-287B8274A7D7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B5C44-4C27-4921-9CBF-86CE17CBC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2536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470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940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407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875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2346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8816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5284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1750" algn="l" defTabSz="9129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9D5FF-668A-4263-96F3-34C97ABF6C0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1961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1470025"/>
          </a:xfrm>
        </p:spPr>
        <p:txBody>
          <a:bodyPr/>
          <a:lstStyle>
            <a:lvl1pPr>
              <a:defRPr b="1"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052664"/>
            <a:ext cx="4139952" cy="1116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6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142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9098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бщий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62D7-EA7A-4E66-930F-587B8FCB36D3}" type="datetime1">
              <a:rPr lang="ru-RU" smtClean="0"/>
              <a:pPr/>
              <a:t>19.04.2025</a:t>
            </a:fld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3049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нов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182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(опытные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7380000" cy="1070992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12F4B"/>
                </a:solidFill>
              </a:defRPr>
            </a:lvl1pPr>
            <a:lvl2pPr>
              <a:defRPr>
                <a:solidFill>
                  <a:srgbClr val="012F4B"/>
                </a:solidFill>
              </a:defRPr>
            </a:lvl2pPr>
            <a:lvl3pPr>
              <a:defRPr>
                <a:solidFill>
                  <a:srgbClr val="012F4B"/>
                </a:solidFill>
              </a:defRPr>
            </a:lvl3pPr>
            <a:lvl4pPr>
              <a:defRPr>
                <a:solidFill>
                  <a:srgbClr val="012F4B"/>
                </a:solidFill>
              </a:defRPr>
            </a:lvl4pPr>
            <a:lvl5pPr>
              <a:defRPr>
                <a:solidFill>
                  <a:srgbClr val="012F4B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795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224" y="2354957"/>
            <a:ext cx="6548264" cy="1362075"/>
          </a:xfrm>
        </p:spPr>
        <p:txBody>
          <a:bodyPr anchor="t"/>
          <a:lstStyle>
            <a:lvl1pPr algn="l">
              <a:defRPr sz="4000" b="1" cap="all">
                <a:solidFill>
                  <a:srgbClr val="ED1C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79712" y="0"/>
            <a:ext cx="7128792" cy="10527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25B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90989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A38D-7AEF-4012-98D0-06D5E6C16FE5}" type="datetime1">
              <a:rPr lang="ru-RU" smtClean="0"/>
              <a:pPr>
                <a:defRPr/>
              </a:pPr>
              <a:t>19.04.2025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923928" y="6453336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96" tIns="45648" rIns="91296" bIns="456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9"/>
            <a:ext cx="8229600" cy="4525963"/>
          </a:xfrm>
          <a:prstGeom prst="rect">
            <a:avLst/>
          </a:prstGeom>
        </p:spPr>
        <p:txBody>
          <a:bodyPr vert="horz" lIns="91296" tIns="45648" rIns="91296" bIns="456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C0468-297C-40E4-BE73-1941A300353A}" type="datetime1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296" tIns="45648" rIns="91296" bIns="4564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6C3C-EC69-44CA-B608-C50BB003D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391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51" r:id="rId6"/>
    <p:sldLayoutId id="2147483660" r:id="rId7"/>
    <p:sldLayoutId id="2147483661" r:id="rId8"/>
  </p:sldLayoutIdLst>
  <p:hf hdr="0" ftr="0" dt="0"/>
  <p:txStyles>
    <p:titleStyle>
      <a:lvl1pPr algn="ctr" defTabSz="91294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351" indent="-342351" algn="l" defTabSz="9129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762" indent="-285291" algn="l" defTabSz="91294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173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643" indent="-228233" algn="l" defTabSz="91294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110" indent="-228233" algn="l" defTabSz="91294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581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049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518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986" indent="-228233" algn="l" defTabSz="9129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7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94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07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875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46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16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284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750" algn="l" defTabSz="9129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2690336"/>
            <a:ext cx="6174432" cy="1212596"/>
          </a:xfrm>
          <a:prstGeom prst="rect">
            <a:avLst/>
          </a:prstGeom>
        </p:spPr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b="1" spc="-15" dirty="0">
                <a:solidFill>
                  <a:schemeClr val="bg1"/>
                </a:solidFill>
                <a:latin typeface="Arial"/>
                <a:cs typeface="Arial"/>
              </a:rPr>
              <a:t>Организация </a:t>
            </a:r>
            <a:r>
              <a:rPr lang="ru-RU" b="1" spc="-10" dirty="0">
                <a:solidFill>
                  <a:schemeClr val="bg1"/>
                </a:solidFill>
                <a:latin typeface="Arial"/>
                <a:cs typeface="Arial"/>
              </a:rPr>
              <a:t>системы </a:t>
            </a:r>
            <a:r>
              <a:rPr lang="ru-RU" b="1" spc="-20" dirty="0">
                <a:solidFill>
                  <a:schemeClr val="bg1"/>
                </a:solidFill>
                <a:latin typeface="Arial"/>
                <a:cs typeface="Arial"/>
              </a:rPr>
              <a:t>видеонаблюдения </a:t>
            </a:r>
            <a:r>
              <a:rPr lang="ru-RU" b="1" spc="-5" dirty="0">
                <a:solidFill>
                  <a:schemeClr val="bg1"/>
                </a:solidFill>
                <a:latin typeface="Arial"/>
                <a:cs typeface="Arial"/>
              </a:rPr>
              <a:t>при </a:t>
            </a:r>
            <a:r>
              <a:rPr lang="ru-RU" b="1" spc="-15" dirty="0">
                <a:solidFill>
                  <a:schemeClr val="bg1"/>
                </a:solidFill>
                <a:latin typeface="Arial"/>
                <a:cs typeface="Arial"/>
              </a:rPr>
              <a:t>проведении  </a:t>
            </a:r>
            <a:r>
              <a:rPr lang="ru-RU" b="1" spc="-5" dirty="0">
                <a:solidFill>
                  <a:schemeClr val="bg1"/>
                </a:solidFill>
                <a:latin typeface="Arial"/>
                <a:cs typeface="Arial"/>
              </a:rPr>
              <a:t>ГИА</a:t>
            </a:r>
            <a:r>
              <a:rPr lang="ru-RU" b="1" spc="-1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lang="ru-RU" b="1" dirty="0" smtClean="0">
                <a:solidFill>
                  <a:schemeClr val="bg1"/>
                </a:solidFill>
                <a:latin typeface="Arial"/>
                <a:cs typeface="Arial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b="1" spc="-20" dirty="0">
                <a:solidFill>
                  <a:schemeClr val="bg1"/>
                </a:solidFill>
                <a:latin typeface="Arial"/>
                <a:cs typeface="Arial"/>
              </a:rPr>
              <a:t>Схема </a:t>
            </a:r>
            <a:r>
              <a:rPr lang="ru-RU" b="1" spc="-15" dirty="0">
                <a:solidFill>
                  <a:schemeClr val="bg1"/>
                </a:solidFill>
                <a:latin typeface="Arial"/>
                <a:cs typeface="Arial"/>
              </a:rPr>
              <a:t>проведения мониторинга </a:t>
            </a:r>
            <a:r>
              <a:rPr lang="ru-RU" b="1" spc="-20" dirty="0">
                <a:solidFill>
                  <a:schemeClr val="bg1"/>
                </a:solidFill>
                <a:latin typeface="Arial"/>
                <a:cs typeface="Arial"/>
              </a:rPr>
              <a:t>видеонаблюдения  РЦОИ </a:t>
            </a:r>
            <a:r>
              <a:rPr lang="ru-RU" b="1" spc="-5" dirty="0">
                <a:solidFill>
                  <a:schemeClr val="bg1"/>
                </a:solidFill>
                <a:latin typeface="Arial"/>
                <a:cs typeface="Arial"/>
              </a:rPr>
              <a:t>и</a:t>
            </a:r>
            <a:r>
              <a:rPr lang="ru-RU" b="1" spc="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b="1" spc="-5" dirty="0">
                <a:solidFill>
                  <a:schemeClr val="bg1"/>
                </a:solidFill>
                <a:latin typeface="Arial"/>
                <a:cs typeface="Arial"/>
              </a:rPr>
              <a:t>ППЭ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03648" y="2060848"/>
            <a:ext cx="7740352" cy="2880319"/>
          </a:xfrm>
        </p:spPr>
        <p:txBody>
          <a:bodyPr>
            <a:normAutofit/>
          </a:bodyPr>
          <a:lstStyle/>
          <a:p>
            <a:pPr algn="ctr"/>
            <a:r>
              <a:rPr lang="ru-RU" spc="-15" dirty="0">
                <a:solidFill>
                  <a:srgbClr val="FF0000"/>
                </a:solidFill>
                <a:latin typeface="Arial"/>
                <a:cs typeface="Arial"/>
              </a:rPr>
              <a:t>Организация работы </a:t>
            </a:r>
            <a:br>
              <a:rPr lang="ru-RU" spc="-15" dirty="0">
                <a:solidFill>
                  <a:srgbClr val="FF0000"/>
                </a:solidFill>
                <a:latin typeface="Arial"/>
                <a:cs typeface="Arial"/>
              </a:rPr>
            </a:br>
            <a:r>
              <a:rPr lang="ru-RU" spc="-15" dirty="0">
                <a:solidFill>
                  <a:srgbClr val="FF0000"/>
                </a:solidFill>
                <a:latin typeface="Arial"/>
                <a:cs typeface="Arial"/>
              </a:rPr>
              <a:t>с нарушениями посредством портала </a:t>
            </a:r>
            <a:r>
              <a:rPr lang="en-US" spc="-15" dirty="0">
                <a:solidFill>
                  <a:srgbClr val="FF0000"/>
                </a:solidFill>
                <a:latin typeface="Arial"/>
                <a:cs typeface="Arial"/>
              </a:rPr>
              <a:t>smotriege.ru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682">
              <a:defRPr/>
            </a:pPr>
            <a:r>
              <a:rPr lang="ru-RU" altLang="ru-RU" sz="2200" dirty="0"/>
              <a:t>Работа с нарушениями</a:t>
            </a:r>
          </a:p>
        </p:txBody>
      </p:sp>
      <p:grpSp>
        <p:nvGrpSpPr>
          <p:cNvPr id="3" name="Группа 3"/>
          <p:cNvGrpSpPr/>
          <p:nvPr/>
        </p:nvGrpSpPr>
        <p:grpSpPr>
          <a:xfrm>
            <a:off x="323528" y="1196752"/>
            <a:ext cx="8568952" cy="894674"/>
            <a:chOff x="-72008" y="1374888"/>
            <a:chExt cx="8568952" cy="304601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-72008" y="1452697"/>
              <a:ext cx="8568952" cy="29682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2400" b="1" dirty="0">
                  <a:latin typeface="Arial" pitchFamily="34" charset="0"/>
                  <a:cs typeface="Arial" pitchFamily="34" charset="0"/>
                </a:rPr>
                <a:t>Способы работы с нарушениями </a:t>
              </a:r>
              <a:endParaRPr lang="ru-RU" sz="240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ru-RU" sz="2400" b="1" dirty="0" smtClean="0">
                  <a:latin typeface="Arial" pitchFamily="34" charset="0"/>
                  <a:cs typeface="Arial" pitchFamily="34" charset="0"/>
                </a:rPr>
                <a:t>Порядка </a:t>
              </a:r>
              <a:r>
                <a:rPr lang="ru-RU" sz="2400" b="1" dirty="0">
                  <a:latin typeface="Arial" pitchFamily="34" charset="0"/>
                  <a:cs typeface="Arial" pitchFamily="34" charset="0"/>
                </a:rPr>
                <a:t>проведения ГИА</a:t>
              </a:r>
            </a:p>
          </p:txBody>
        </p:sp>
        <p:sp>
          <p:nvSpPr>
            <p:cNvPr id="6" name="Скругленный прямоугольник 4"/>
            <p:cNvSpPr/>
            <p:nvPr/>
          </p:nvSpPr>
          <p:spPr>
            <a:xfrm rot="10800000">
              <a:off x="49154" y="1374888"/>
              <a:ext cx="8131292" cy="9086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defTabSz="79882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dirty="0"/>
            </a:p>
          </p:txBody>
        </p:sp>
      </p:grpSp>
      <p:sp>
        <p:nvSpPr>
          <p:cNvPr id="9" name="Скругленный прямоугольник 8"/>
          <p:cNvSpPr/>
          <p:nvPr/>
        </p:nvSpPr>
        <p:spPr>
          <a:xfrm>
            <a:off x="395536" y="2492896"/>
            <a:ext cx="8496944" cy="1944216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Портал  </a:t>
            </a:r>
          </a:p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smotriege.ru</a:t>
            </a:r>
            <a:endParaRPr lang="ru-RU" sz="32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ППЭ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9"/>
          <p:cNvGrpSpPr/>
          <p:nvPr/>
        </p:nvGrpSpPr>
        <p:grpSpPr>
          <a:xfrm>
            <a:off x="107504" y="4797161"/>
            <a:ext cx="8712968" cy="532059"/>
            <a:chOff x="-216024" y="717220"/>
            <a:chExt cx="8712968" cy="1811451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-216024" y="717220"/>
              <a:ext cx="8712968" cy="147095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2000" b="1" dirty="0">
                  <a:latin typeface="Arial" pitchFamily="34" charset="0"/>
                  <a:cs typeface="Arial" pitchFamily="34" charset="0"/>
                </a:rPr>
                <a:t>Мониторинг информации о нарушениях Порядка проведения ГИА</a:t>
              </a:r>
            </a:p>
          </p:txBody>
        </p:sp>
        <p:sp>
          <p:nvSpPr>
            <p:cNvPr id="12" name="Скругленный прямоугольник 4"/>
            <p:cNvSpPr/>
            <p:nvPr/>
          </p:nvSpPr>
          <p:spPr>
            <a:xfrm rot="10800000">
              <a:off x="-72008" y="1620047"/>
              <a:ext cx="8131292" cy="9086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defTabSz="79882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dirty="0"/>
            </a:p>
          </p:txBody>
        </p:sp>
      </p:grpSp>
      <p:sp>
        <p:nvSpPr>
          <p:cNvPr id="14" name="Стрелка вниз 13"/>
          <p:cNvSpPr/>
          <p:nvPr/>
        </p:nvSpPr>
        <p:spPr>
          <a:xfrm>
            <a:off x="3563888" y="2060848"/>
            <a:ext cx="165618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22539" y="5539285"/>
            <a:ext cx="6336704" cy="1015517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Информация о возможном нарушении </a:t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поступает в ППЭ только после прохождения </a:t>
            </a:r>
            <a:r>
              <a:rPr lang="ru-RU" sz="2000" b="1" dirty="0" err="1" smtClean="0">
                <a:solidFill>
                  <a:srgbClr val="0070C0"/>
                </a:solidFill>
              </a:rPr>
              <a:t>модерации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8" name="object 3"/>
          <p:cNvSpPr/>
          <p:nvPr/>
        </p:nvSpPr>
        <p:spPr>
          <a:xfrm>
            <a:off x="6876265" y="5373225"/>
            <a:ext cx="2134137" cy="1347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/>
          <p:nvPr/>
        </p:nvSpPr>
        <p:spPr>
          <a:xfrm>
            <a:off x="971600" y="2852936"/>
            <a:ext cx="1800200" cy="1296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4355664" cy="1070992"/>
          </a:xfrm>
        </p:spPr>
        <p:txBody>
          <a:bodyPr>
            <a:normAutofit/>
          </a:bodyPr>
          <a:lstStyle/>
          <a:p>
            <a:pPr marL="12682">
              <a:defRPr/>
            </a:pPr>
            <a:r>
              <a:rPr lang="ru-RU" altLang="ru-RU" sz="2200" b="1" dirty="0"/>
              <a:t>Схема работы с нарушениями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9500" y="1232765"/>
            <a:ext cx="8280920" cy="726517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Получение сообщения о  нарушении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9500" y="2317711"/>
            <a:ext cx="8280920" cy="864096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Просмотр видеозаписи </a:t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latin typeface="Arial" pitchFamily="34" charset="0"/>
                <a:cs typeface="Arial" pitchFamily="34" charset="0"/>
              </a:rPr>
              <a:t>(подтверждение/не подтверждение информации)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9500" y="4762761"/>
            <a:ext cx="8280920" cy="9001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Внесение информации в интерфейс: 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не подтвердилось;  участник предупреждён;  участник удалён;  устранено </a:t>
            </a:r>
          </a:p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937672" y="1958872"/>
            <a:ext cx="79208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9500" y="3540236"/>
            <a:ext cx="8280920" cy="864096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Принятие мер по его пресечению  (предупреждение участника экзамена, работника ППЭ)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5586078" y="4413110"/>
            <a:ext cx="79208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3761875" y="3175481"/>
            <a:ext cx="79208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122248" y="6021289"/>
            <a:ext cx="136815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sz="3200" b="1" dirty="0"/>
              <a:t>ОК</a:t>
            </a:r>
          </a:p>
        </p:txBody>
      </p:sp>
      <p:sp>
        <p:nvSpPr>
          <p:cNvPr id="20" name="Стрелка вниз 19"/>
          <p:cNvSpPr/>
          <p:nvPr/>
        </p:nvSpPr>
        <p:spPr>
          <a:xfrm>
            <a:off x="7410280" y="5661248"/>
            <a:ext cx="79208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3</a:t>
            </a:fld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6114203" y="116632"/>
            <a:ext cx="3029797" cy="917956"/>
            <a:chOff x="936104" y="3904200"/>
            <a:chExt cx="3029797" cy="917956"/>
          </a:xfrm>
          <a:scene3d>
            <a:camera prst="obliqueTopRight"/>
            <a:lightRig rig="threePt" dir="t"/>
          </a:scene3d>
        </p:grpSpPr>
        <p:sp>
          <p:nvSpPr>
            <p:cNvPr id="19" name="Овал 18"/>
            <p:cNvSpPr/>
            <p:nvPr/>
          </p:nvSpPr>
          <p:spPr>
            <a:xfrm>
              <a:off x="936104" y="3904200"/>
              <a:ext cx="3029797" cy="91795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effectLst/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1" name="Овал 4"/>
            <p:cNvSpPr/>
            <p:nvPr/>
          </p:nvSpPr>
          <p:spPr>
            <a:xfrm>
              <a:off x="1379808" y="4038631"/>
              <a:ext cx="2142389" cy="64909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rgbClr val="FF0000"/>
                  </a:solidFill>
                </a:rPr>
                <a:t>Время на отработку нарушений не  должно превышать </a:t>
              </a:r>
              <a:r>
                <a:rPr lang="ru-RU" sz="1400" b="1" dirty="0" smtClean="0">
                  <a:solidFill>
                    <a:srgbClr val="FF0000"/>
                  </a:solidFill>
                </a:rPr>
                <a:t>10</a:t>
              </a:r>
              <a:r>
                <a:rPr lang="ru-RU" sz="1400" b="1" kern="1200" dirty="0" smtClean="0">
                  <a:solidFill>
                    <a:srgbClr val="FF0000"/>
                  </a:solidFill>
                </a:rPr>
                <a:t> </a:t>
              </a:r>
              <a:r>
                <a:rPr lang="ru-RU" sz="1400" b="1" kern="1200" dirty="0" smtClean="0">
                  <a:solidFill>
                    <a:srgbClr val="FF0000"/>
                  </a:solidFill>
                </a:rPr>
                <a:t>минут</a:t>
              </a:r>
              <a:endParaRPr lang="ru-RU" sz="1400" b="1" kern="12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46531" y="211836"/>
            <a:ext cx="8251190" cy="4231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3325"/>
              </a:lnSpc>
            </a:pPr>
            <a:r>
              <a:rPr sz="3000" b="1" spc="-140" dirty="0">
                <a:latin typeface="Tahoma"/>
                <a:cs typeface="Tahoma"/>
              </a:rPr>
              <a:t>ОТРАБОТКА</a:t>
            </a:r>
            <a:r>
              <a:rPr sz="3000" b="1" spc="-5" dirty="0">
                <a:latin typeface="Tahoma"/>
                <a:cs typeface="Tahoma"/>
              </a:rPr>
              <a:t> </a:t>
            </a:r>
            <a:r>
              <a:rPr sz="3000" b="1" spc="-200" dirty="0" smtClean="0">
                <a:latin typeface="Tahoma"/>
                <a:cs typeface="Tahoma"/>
              </a:rPr>
              <a:t>МЕТОК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1" y="908721"/>
            <a:ext cx="7846060" cy="30912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600" b="1" u="sng" dirty="0">
                <a:latin typeface="Calibri"/>
                <a:cs typeface="Calibri"/>
              </a:rPr>
              <a:t>Этапы</a:t>
            </a:r>
            <a:r>
              <a:rPr sz="1600" b="1" u="sng" spc="-45" dirty="0">
                <a:latin typeface="Calibri"/>
                <a:cs typeface="Calibri"/>
              </a:rPr>
              <a:t> </a:t>
            </a:r>
            <a:r>
              <a:rPr sz="1600" b="1" u="sng" dirty="0">
                <a:latin typeface="Calibri"/>
                <a:cs typeface="Calibri"/>
              </a:rPr>
              <a:t>обработки</a:t>
            </a:r>
            <a:r>
              <a:rPr sz="1600" b="1" u="sng" spc="-35" dirty="0">
                <a:latin typeface="Calibri"/>
                <a:cs typeface="Calibri"/>
              </a:rPr>
              <a:t> </a:t>
            </a:r>
            <a:r>
              <a:rPr sz="1600" b="1" u="sng" spc="-10" dirty="0">
                <a:latin typeface="Calibri"/>
                <a:cs typeface="Calibri"/>
              </a:rPr>
              <a:t>нарушений:</a:t>
            </a:r>
            <a:endParaRPr sz="1600" u="sng" dirty="0"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600" b="1" u="sng" dirty="0" smtClean="0">
                <a:solidFill>
                  <a:srgbClr val="507617"/>
                </a:solidFill>
                <a:latin typeface="Calibri"/>
                <a:cs typeface="Calibri"/>
              </a:rPr>
              <a:t>В </a:t>
            </a:r>
            <a:r>
              <a:rPr sz="1600" b="1" u="sng" dirty="0">
                <a:solidFill>
                  <a:srgbClr val="507617"/>
                </a:solidFill>
                <a:latin typeface="Calibri"/>
                <a:cs typeface="Calibri"/>
              </a:rPr>
              <a:t>ППЭ </a:t>
            </a:r>
            <a:r>
              <a:rPr sz="1600" b="1" kern="100" dirty="0">
                <a:latin typeface="Calibri"/>
                <a:cs typeface="Calibri"/>
              </a:rPr>
              <a:t>(в случае подтверждения нарушения модератором метка поступает в ППЭ, </a:t>
            </a:r>
            <a:r>
              <a:rPr sz="1600" b="1" kern="100" dirty="0" err="1">
                <a:latin typeface="Calibri"/>
                <a:cs typeface="Calibri"/>
              </a:rPr>
              <a:t>где</a:t>
            </a:r>
            <a:r>
              <a:rPr sz="1600" b="1" kern="100" dirty="0">
                <a:latin typeface="Calibri"/>
                <a:cs typeface="Calibri"/>
              </a:rPr>
              <a:t> </a:t>
            </a:r>
            <a:r>
              <a:rPr sz="1600" b="1" kern="100" dirty="0" err="1" smtClean="0">
                <a:latin typeface="Calibri"/>
                <a:cs typeface="Calibri"/>
              </a:rPr>
              <a:t>начинается</a:t>
            </a:r>
            <a:r>
              <a:rPr sz="1600" b="1" kern="100" dirty="0" smtClean="0">
                <a:latin typeface="Calibri"/>
                <a:cs typeface="Calibri"/>
              </a:rPr>
              <a:t> </a:t>
            </a:r>
            <a:r>
              <a:rPr sz="1600" b="1" kern="100" dirty="0" err="1">
                <a:latin typeface="Calibri"/>
                <a:cs typeface="Calibri"/>
              </a:rPr>
              <a:t>отсчет</a:t>
            </a:r>
            <a:r>
              <a:rPr sz="1600" b="1" kern="100" dirty="0">
                <a:latin typeface="Calibri"/>
                <a:cs typeface="Calibri"/>
              </a:rPr>
              <a:t> </a:t>
            </a:r>
            <a:r>
              <a:rPr lang="ru-RU" sz="1600" b="1" kern="100" dirty="0" smtClean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  <a:r>
              <a:rPr sz="1600" b="1" kern="10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kern="100" dirty="0">
                <a:solidFill>
                  <a:srgbClr val="FF0000"/>
                </a:solidFill>
                <a:latin typeface="Calibri"/>
                <a:cs typeface="Calibri"/>
              </a:rPr>
              <a:t>минут </a:t>
            </a:r>
            <a:r>
              <a:rPr sz="1600" b="1" kern="100" dirty="0">
                <a:latin typeface="Calibri"/>
                <a:cs typeface="Calibri"/>
              </a:rPr>
              <a:t>отработки нарушения. </a:t>
            </a:r>
            <a:endParaRPr lang="ru-RU" sz="1600" b="1" kern="100" dirty="0" smtClean="0"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tabLst>
                <a:tab pos="355600" algn="l"/>
              </a:tabLst>
            </a:pPr>
            <a:r>
              <a:rPr lang="ru-RU" sz="1600" b="1" dirty="0" smtClean="0">
                <a:latin typeface="Calibri"/>
                <a:cs typeface="Calibri"/>
              </a:rPr>
              <a:t>	</a:t>
            </a:r>
            <a:r>
              <a:rPr sz="1600" b="1" dirty="0" err="1" smtClean="0">
                <a:latin typeface="Calibri"/>
                <a:cs typeface="Calibri"/>
              </a:rPr>
              <a:t>После</a:t>
            </a:r>
            <a:r>
              <a:rPr sz="1600" b="1" dirty="0" smtClean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отработки, сотрудником ППЭ </a:t>
            </a:r>
            <a:r>
              <a:rPr sz="1600" b="1" dirty="0" err="1" smtClean="0">
                <a:latin typeface="Calibri"/>
                <a:cs typeface="Calibri"/>
              </a:rPr>
              <a:t>фиксируются</a:t>
            </a:r>
            <a:r>
              <a:rPr sz="1600" b="1" dirty="0" smtClean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результаты на портале: </a:t>
            </a:r>
            <a:r>
              <a:rPr sz="1600" b="1" dirty="0" err="1" smtClean="0">
                <a:latin typeface="Calibri"/>
                <a:cs typeface="Calibri"/>
              </a:rPr>
              <a:t>не</a:t>
            </a:r>
            <a:r>
              <a:rPr sz="1600" b="1" dirty="0" smtClean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подтвердилось / участник предупрежден / участник 	удален  / отработано).  </a:t>
            </a:r>
            <a:endParaRPr lang="ru-RU" sz="1600" b="1" dirty="0" smtClean="0"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tabLst>
                <a:tab pos="355600" algn="l"/>
              </a:tabLst>
            </a:pPr>
            <a:r>
              <a:rPr lang="ru-RU" sz="3200" b="1" dirty="0" smtClean="0">
                <a:solidFill>
                  <a:srgbClr val="FF0000"/>
                </a:solidFill>
                <a:latin typeface="Calibri"/>
                <a:cs typeface="Calibri"/>
              </a:rPr>
              <a:t>! </a:t>
            </a:r>
            <a:r>
              <a:rPr sz="2000" b="1" dirty="0" err="1" smtClean="0">
                <a:solidFill>
                  <a:srgbClr val="FF0000"/>
                </a:solidFill>
                <a:latin typeface="Calibri"/>
                <a:cs typeface="Calibri"/>
              </a:rPr>
              <a:t>Непрерывное</a:t>
            </a:r>
            <a:r>
              <a:rPr sz="2000" b="1" dirty="0" smtClean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отслеживание  поступления  </a:t>
            </a:r>
            <a:r>
              <a:rPr sz="2000" b="1" dirty="0" err="1">
                <a:solidFill>
                  <a:srgbClr val="FF0000"/>
                </a:solidFill>
                <a:latin typeface="Calibri"/>
                <a:cs typeface="Calibri"/>
              </a:rPr>
              <a:t>меток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000" b="1" dirty="0" err="1" smtClean="0">
                <a:solidFill>
                  <a:srgbClr val="FF0000"/>
                </a:solidFill>
                <a:latin typeface="Calibri"/>
                <a:cs typeface="Calibri"/>
              </a:rPr>
              <a:t>обязательно</a:t>
            </a:r>
            <a:r>
              <a:rPr sz="2000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 штабе ППЭ во время </a:t>
            </a:r>
            <a:r>
              <a:rPr sz="2000" b="1" dirty="0" err="1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 err="1" smtClean="0">
                <a:solidFill>
                  <a:srgbClr val="FF0000"/>
                </a:solidFill>
                <a:latin typeface="Calibri"/>
                <a:cs typeface="Calibri"/>
              </a:rPr>
              <a:t>экзамена</a:t>
            </a:r>
            <a:endParaRPr lang="ru-RU" sz="20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tabLst>
                <a:tab pos="355600" algn="l"/>
              </a:tabLst>
            </a:pPr>
            <a:endParaRPr sz="2000" dirty="0"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spcBef>
                <a:spcPts val="5"/>
              </a:spcBef>
              <a:tabLst>
                <a:tab pos="355600" algn="l"/>
                <a:tab pos="358775" algn="l"/>
              </a:tabLst>
            </a:pPr>
            <a:r>
              <a:rPr lang="ru-RU" sz="1600" b="1" dirty="0" smtClean="0">
                <a:solidFill>
                  <a:srgbClr val="507617"/>
                </a:solidFill>
                <a:latin typeface="Calibri"/>
                <a:cs typeface="Calibri"/>
              </a:rPr>
              <a:t>2.   </a:t>
            </a:r>
            <a:r>
              <a:rPr sz="1600" b="1" u="sng" dirty="0" err="1" smtClean="0">
                <a:solidFill>
                  <a:srgbClr val="507617"/>
                </a:solidFill>
                <a:latin typeface="Calibri"/>
                <a:cs typeface="Calibri"/>
              </a:rPr>
              <a:t>На</a:t>
            </a:r>
            <a:r>
              <a:rPr sz="1600" b="1" u="sng" dirty="0" smtClean="0">
                <a:solidFill>
                  <a:srgbClr val="507617"/>
                </a:solidFill>
                <a:latin typeface="Calibri"/>
                <a:cs typeface="Calibri"/>
              </a:rPr>
              <a:t> </a:t>
            </a:r>
            <a:r>
              <a:rPr sz="1600" b="1" u="sng" dirty="0">
                <a:solidFill>
                  <a:srgbClr val="507617"/>
                </a:solidFill>
                <a:latin typeface="Calibri"/>
                <a:cs typeface="Calibri"/>
              </a:rPr>
              <a:t>проверке </a:t>
            </a:r>
            <a:r>
              <a:rPr sz="1600" b="1" dirty="0">
                <a:latin typeface="Calibri"/>
                <a:cs typeface="Calibri"/>
              </a:rPr>
              <a:t>(после отработки в ППЭ, нарушение поступает в </a:t>
            </a:r>
            <a:r>
              <a:rPr lang="ru-RU" sz="1600" b="1" dirty="0">
                <a:latin typeface="Calibri"/>
                <a:cs typeface="Calibri"/>
              </a:rPr>
              <a:t>ОИВ</a:t>
            </a:r>
            <a:r>
              <a:rPr sz="1600" b="1" dirty="0">
                <a:latin typeface="Calibri"/>
                <a:cs typeface="Calibri"/>
              </a:rPr>
              <a:t> для контроля);</a:t>
            </a:r>
            <a:endParaRPr sz="1600" dirty="0">
              <a:latin typeface="Calibri"/>
              <a:cs typeface="Calibri"/>
            </a:endParaRPr>
          </a:p>
          <a:p>
            <a:pPr marL="352425" indent="-339725" algn="just">
              <a:lnSpc>
                <a:spcPct val="100000"/>
              </a:lnSpc>
              <a:tabLst>
                <a:tab pos="352425" algn="l"/>
              </a:tabLst>
            </a:pPr>
            <a:r>
              <a:rPr lang="ru-RU" sz="1600" b="1" dirty="0" smtClean="0">
                <a:solidFill>
                  <a:srgbClr val="507617"/>
                </a:solidFill>
                <a:latin typeface="Calibri"/>
                <a:cs typeface="Calibri"/>
              </a:rPr>
              <a:t>3. </a:t>
            </a:r>
            <a:r>
              <a:rPr sz="1600" b="1" u="sng" dirty="0" err="1" smtClean="0">
                <a:solidFill>
                  <a:srgbClr val="507617"/>
                </a:solidFill>
                <a:latin typeface="Calibri"/>
                <a:cs typeface="Calibri"/>
              </a:rPr>
              <a:t>Отработано</a:t>
            </a:r>
            <a:r>
              <a:rPr sz="1600" b="1" u="sng" dirty="0" smtClean="0">
                <a:solidFill>
                  <a:srgbClr val="507617"/>
                </a:solidFill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(</a:t>
            </a:r>
            <a:r>
              <a:rPr lang="ru-RU" sz="1600" b="1" dirty="0">
                <a:latin typeface="Calibri"/>
                <a:cs typeface="Calibri"/>
              </a:rPr>
              <a:t>Вариант «отработано» доступен только для следующих типов нарушений: камера; посторонние; прочие.</a:t>
            </a:r>
            <a:r>
              <a:rPr sz="1600" b="1" dirty="0">
                <a:latin typeface="Calibri"/>
                <a:cs typeface="Calibri"/>
              </a:rPr>
              <a:t>).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5519" y="4017094"/>
            <a:ext cx="4571999" cy="26290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F85A132-D714-4D40-90B6-B6673D5050F8}"/>
              </a:ext>
            </a:extLst>
          </p:cNvPr>
          <p:cNvSpPr txBox="1"/>
          <p:nvPr/>
        </p:nvSpPr>
        <p:spPr>
          <a:xfrm>
            <a:off x="152400" y="4509120"/>
            <a:ext cx="420357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После подтверждения нарушения модератором, длительность </a:t>
            </a:r>
            <a:r>
              <a:rPr lang="ru-RU" b="1" dirty="0" smtClean="0">
                <a:solidFill>
                  <a:srgbClr val="FF0000"/>
                </a:solidFill>
              </a:rPr>
              <a:t>отработки: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-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в ППЭ </a:t>
            </a:r>
            <a:r>
              <a:rPr lang="ru-RU" b="1" dirty="0" smtClean="0">
                <a:solidFill>
                  <a:srgbClr val="FF0000"/>
                </a:solidFill>
              </a:rPr>
              <a:t>– 10 минут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- проверка </a:t>
            </a:r>
            <a:r>
              <a:rPr lang="ru-RU" b="1" dirty="0">
                <a:solidFill>
                  <a:srgbClr val="FF0000"/>
                </a:solidFill>
              </a:rPr>
              <a:t>в </a:t>
            </a:r>
            <a:r>
              <a:rPr lang="ru-RU" b="1" dirty="0" smtClean="0">
                <a:solidFill>
                  <a:srgbClr val="FF0000"/>
                </a:solidFill>
              </a:rPr>
              <a:t>Минобразования (специалиста СИЦ) 5 </a:t>
            </a:r>
            <a:r>
              <a:rPr lang="ru-RU" b="1" dirty="0">
                <a:solidFill>
                  <a:srgbClr val="FF0000"/>
                </a:solidFill>
              </a:rPr>
              <a:t>минут</a:t>
            </a:r>
            <a:r>
              <a:rPr lang="ru-RU" b="1" dirty="0" smtClean="0">
                <a:solidFill>
                  <a:srgbClr val="FF0000"/>
                </a:solidFill>
              </a:rPr>
              <a:t>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01744" y="192476"/>
            <a:ext cx="6290736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800" b="1" spc="-38" dirty="0"/>
              <a:t>Примерные</a:t>
            </a:r>
            <a:r>
              <a:rPr sz="2800" b="1" spc="-120" dirty="0"/>
              <a:t> </a:t>
            </a:r>
            <a:r>
              <a:rPr sz="2800" b="1" spc="-34" dirty="0"/>
              <a:t>комментарии: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95536" y="1412776"/>
          <a:ext cx="8424936" cy="4646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656184"/>
                <a:gridCol w="1512168"/>
                <a:gridCol w="4104456"/>
              </a:tblGrid>
              <a:tr h="714161"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Типы</a:t>
                      </a:r>
                      <a:r>
                        <a:rPr lang="ru-RU" sz="1400" b="1" spc="-10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нарушений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Примерный</a:t>
                      </a:r>
                      <a:r>
                        <a:rPr lang="ru-RU" sz="1400" b="1" spc="-3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комментарий</a:t>
                      </a:r>
                      <a:r>
                        <a:rPr lang="ru-RU" sz="1400" b="1" spc="-25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к</a:t>
                      </a:r>
                      <a:r>
                        <a:rPr lang="ru-RU" sz="1400" b="1" spc="-5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нарушению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Примерный</a:t>
                      </a:r>
                      <a:r>
                        <a:rPr lang="ru-RU" sz="1400" b="1" spc="-7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3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результат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отработки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тработка:</a:t>
                      </a:r>
                      <a:endParaRPr lang="ru-RU" sz="1400" dirty="0" smtClean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Заходим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в</a:t>
                      </a:r>
                      <a:r>
                        <a:rPr lang="ru-RU" sz="1400" b="1" spc="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аудиторию,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не</a:t>
                      </a:r>
                      <a:r>
                        <a:rPr lang="ru-RU" sz="1400" b="1" spc="-1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мешая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другим</a:t>
                      </a:r>
                      <a:r>
                        <a:rPr lang="ru-RU" sz="1400" b="1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участникам</a:t>
                      </a:r>
                      <a:r>
                        <a:rPr lang="ru-RU" sz="1400" b="1" spc="-7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экзамена. 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/>
                </a:tc>
              </a:tr>
              <a:tr h="457044">
                <a:tc rowSpan="2"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средство</a:t>
                      </a:r>
                      <a:r>
                        <a:rPr lang="ru-RU" sz="1400" spc="-85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связи</a:t>
                      </a:r>
                      <a:endParaRPr lang="ru-RU" sz="1400" smtClean="0">
                        <a:latin typeface="+mn-lt"/>
                        <a:cs typeface="Microsoft Sans Serif"/>
                      </a:endParaRPr>
                    </a:p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175" indent="0" algn="ctr">
                        <a:lnSpc>
                          <a:spcPct val="100000"/>
                        </a:lnSpc>
                      </a:pPr>
                      <a:endParaRPr lang="ru-RU" sz="1400" spc="-1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3175" indent="0" algn="ctr">
                        <a:lnSpc>
                          <a:spcPct val="100000"/>
                        </a:lnSpc>
                      </a:pPr>
                      <a:endParaRPr lang="ru-RU" sz="1400" spc="-1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3175" indent="0" algn="ctr">
                        <a:lnSpc>
                          <a:spcPct val="100000"/>
                        </a:lnSpc>
                      </a:pP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подозрение</a:t>
                      </a:r>
                      <a:r>
                        <a:rPr lang="ru-RU" sz="1400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</a:p>
                    <a:p>
                      <a:pPr marL="3175"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lang="ru-RU" sz="1400" spc="-3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телефон</a:t>
                      </a:r>
                    </a:p>
                    <a:p>
                      <a:pPr marL="3175"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</a:t>
                      </a:r>
                      <a:r>
                        <a:rPr lang="ru-RU" sz="1400" spc="-1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участника</a:t>
                      </a:r>
                      <a:r>
                        <a:rPr lang="ru-RU" sz="1400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3А</a:t>
                      </a:r>
                      <a:endParaRPr lang="ru-RU" sz="1400" dirty="0" smtClean="0">
                        <a:latin typeface="+mn-lt"/>
                        <a:cs typeface="Microsoft Sans Serif"/>
                      </a:endParaRPr>
                    </a:p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892175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</a:t>
                      </a:r>
                      <a:r>
                        <a:rPr sz="14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частник</a:t>
                      </a:r>
                      <a:r>
                        <a:rPr sz="1400" spc="-8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8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удален</a:t>
                      </a:r>
                      <a:endParaRPr sz="1400" dirty="0">
                        <a:latin typeface="+mn-lt"/>
                        <a:cs typeface="Microsoft Sans Serif"/>
                      </a:endParaRPr>
                    </a:p>
                  </a:txBody>
                  <a:tcPr marL="0" marR="0" marT="121444" marB="0"/>
                </a:tc>
                <a:tc>
                  <a:txBody>
                    <a:bodyPr/>
                    <a:lstStyle/>
                    <a:p>
                      <a:pPr marL="276225" marR="27559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4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</a:t>
                      </a:r>
                      <a:r>
                        <a:rPr sz="1400" spc="-6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удаляется</a:t>
                      </a:r>
                      <a:r>
                        <a:rPr sz="1400" spc="-5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только</a:t>
                      </a:r>
                      <a:r>
                        <a:rPr sz="1400" b="1" spc="-5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25" dirty="0" err="1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по</a:t>
                      </a:r>
                      <a:r>
                        <a:rPr sz="1400" b="1" spc="-2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 err="1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согласованию</a:t>
                      </a:r>
                      <a:r>
                        <a:rPr lang="ru-RU" sz="1400" b="1" spc="-4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4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u="heavy" dirty="0" smtClean="0">
                          <a:solidFill>
                            <a:srgbClr val="002060"/>
                          </a:solidFill>
                          <a:uFill>
                            <a:solidFill>
                              <a:srgbClr val="002060"/>
                            </a:solidFill>
                          </a:uFill>
                          <a:latin typeface="+mn-lt"/>
                          <a:cs typeface="Arial"/>
                        </a:rPr>
                        <a:t>с</a:t>
                      </a:r>
                      <a:r>
                        <a:rPr lang="ru-RU" sz="1400" b="1" u="heavy" spc="-15" dirty="0" smtClean="0">
                          <a:solidFill>
                            <a:srgbClr val="002060"/>
                          </a:solidFill>
                          <a:uFill>
                            <a:solidFill>
                              <a:srgbClr val="00206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u="heavy" spc="-10" dirty="0" err="1" smtClean="0">
                          <a:solidFill>
                            <a:srgbClr val="002060"/>
                          </a:solidFill>
                          <a:uFill>
                            <a:solidFill>
                              <a:srgbClr val="002060"/>
                            </a:solidFill>
                          </a:uFill>
                          <a:latin typeface="+mn-lt"/>
                          <a:cs typeface="Arial"/>
                        </a:rPr>
                        <a:t>Минобром</a:t>
                      </a:r>
                      <a:r>
                        <a:rPr lang="ru-RU" sz="1400" b="1" u="heavy" spc="-10" baseline="0" dirty="0" smtClean="0">
                          <a:solidFill>
                            <a:srgbClr val="002060"/>
                          </a:solidFill>
                          <a:uFill>
                            <a:solidFill>
                              <a:srgbClr val="002060"/>
                            </a:solidFill>
                          </a:uFill>
                          <a:latin typeface="+mn-lt"/>
                          <a:cs typeface="Arial"/>
                        </a:rPr>
                        <a:t> и РЦОИ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41433" marB="0"/>
                </a:tc>
              </a:tr>
              <a:tr h="922458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не 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подтвердилось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6225" marR="2038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4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Убеждаемся</a:t>
                      </a:r>
                      <a:r>
                        <a:rPr lang="ru-RU" sz="1400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отсутствии</a:t>
                      </a:r>
                      <a:r>
                        <a:rPr lang="ru-RU" sz="1400" b="1" spc="-3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средства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связи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r>
                        <a:rPr lang="ru-RU" sz="1400" spc="-6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3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Только</a:t>
                      </a:r>
                      <a:r>
                        <a:rPr lang="ru-RU" sz="1400" spc="-6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после</a:t>
                      </a:r>
                      <a:r>
                        <a:rPr lang="ru-RU" sz="1400" spc="-5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выхода</a:t>
                      </a:r>
                      <a:r>
                        <a:rPr lang="ru-RU" sz="1400" spc="-4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из 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r>
                        <a:rPr lang="ru-RU" sz="1400" spc="-5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пишем:</a:t>
                      </a:r>
                    </a:p>
                    <a:p>
                      <a:pPr marL="276225" marR="2038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400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5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Не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подтвердилось.</a:t>
                      </a:r>
                      <a:r>
                        <a:rPr lang="ru-RU" sz="1400" b="1" spc="-10" baseline="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На</a:t>
                      </a:r>
                      <a:r>
                        <a:rPr lang="ru-RU" sz="1400" b="1" spc="-45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столе</a:t>
                      </a:r>
                      <a:r>
                        <a:rPr lang="ru-RU" sz="1400" b="1" spc="-4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лежит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паспорт/калькулятор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  <a:tr h="11037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+mn-lt"/>
                        <a:cs typeface="Times New Roman"/>
                      </a:endParaRPr>
                    </a:p>
                    <a:p>
                      <a:pPr marL="100965" algn="ctr">
                        <a:lnSpc>
                          <a:spcPct val="100000"/>
                        </a:lnSpc>
                      </a:pPr>
                      <a:endParaRPr lang="ru-RU" sz="1400" spc="-1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00965" algn="ctr">
                        <a:lnSpc>
                          <a:spcPct val="100000"/>
                        </a:lnSpc>
                      </a:pPr>
                      <a:r>
                        <a:rPr sz="14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шпаргалка</a:t>
                      </a:r>
                      <a:endParaRPr sz="14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dirty="0" smtClean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4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</a:t>
                      </a:r>
                      <a:r>
                        <a:rPr sz="14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одозрение</a:t>
                      </a:r>
                      <a:r>
                        <a:rPr sz="1400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endParaRPr lang="ru-RU" sz="1400" spc="-5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sz="1400" spc="-3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шпаргалку</a:t>
                      </a:r>
                      <a:endParaRPr lang="ru-RU" sz="1400" spc="-1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</a:t>
                      </a:r>
                      <a:r>
                        <a:rPr sz="1400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участника</a:t>
                      </a:r>
                      <a:r>
                        <a:rPr sz="1400" spc="-4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2А</a:t>
                      </a:r>
                      <a:endParaRPr sz="14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270" algn="ctr">
                        <a:lnSpc>
                          <a:spcPct val="100000"/>
                        </a:lnSpc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8270" algn="ctr">
                        <a:lnSpc>
                          <a:spcPct val="100000"/>
                        </a:lnSpc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8270" algn="ctr">
                        <a:lnSpc>
                          <a:spcPct val="100000"/>
                        </a:lnSpc>
                      </a:pP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</a:t>
                      </a:r>
                      <a:r>
                        <a:rPr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е </a:t>
                      </a:r>
                      <a:r>
                        <a:rPr sz="14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подтвердилось</a:t>
                      </a:r>
                      <a:endParaRPr sz="14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6225" marR="166370" algn="ctr">
                        <a:lnSpc>
                          <a:spcPct val="100000"/>
                        </a:lnSpc>
                      </a:pPr>
                      <a:r>
                        <a:rPr sz="1400" spc="-2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Убеждаемся</a:t>
                      </a:r>
                      <a:r>
                        <a:rPr sz="14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b="1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</a:t>
                      </a:r>
                      <a:r>
                        <a:rPr sz="1400" b="1" spc="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отсутствии </a:t>
                      </a:r>
                      <a:r>
                        <a:rPr sz="1400" b="1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шпаргалки</a:t>
                      </a:r>
                      <a:r>
                        <a:rPr sz="1400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r>
                        <a:rPr sz="1400" spc="-3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3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Только</a:t>
                      </a:r>
                      <a:r>
                        <a:rPr sz="1400" spc="-4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после</a:t>
                      </a:r>
                      <a:r>
                        <a:rPr sz="1400" spc="-4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выхода</a:t>
                      </a:r>
                      <a:r>
                        <a:rPr sz="14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из </a:t>
                      </a:r>
                      <a:r>
                        <a:rPr sz="14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r>
                        <a:rPr sz="1400" spc="-5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dirty="0" err="1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пишем</a:t>
                      </a:r>
                      <a:r>
                        <a:rPr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:</a:t>
                      </a: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276225" marR="166370" algn="ctr">
                        <a:lnSpc>
                          <a:spcPct val="100000"/>
                        </a:lnSpc>
                      </a:pPr>
                      <a:r>
                        <a:rPr sz="1400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b="1" spc="-25" dirty="0" err="1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Не</a:t>
                      </a:r>
                      <a:r>
                        <a:rPr sz="1400" b="1" spc="-25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 err="1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подтвердилось</a:t>
                      </a:r>
                      <a:r>
                        <a:rPr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.</a:t>
                      </a:r>
                      <a:r>
                        <a:rPr sz="1400" b="1" spc="-4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У</a:t>
                      </a:r>
                      <a:r>
                        <a:rPr sz="1400" b="1" spc="-3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участника </a:t>
                      </a:r>
                      <a:r>
                        <a:rPr sz="1400" b="1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экзамена</a:t>
                      </a:r>
                      <a:r>
                        <a:rPr sz="1400" b="1" spc="-5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на</a:t>
                      </a:r>
                      <a:r>
                        <a:rPr sz="1400" b="1" spc="-3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рабочем</a:t>
                      </a:r>
                      <a:r>
                        <a:rPr sz="1400" b="1" spc="-5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столе </a:t>
                      </a:r>
                      <a:r>
                        <a:rPr sz="1400" b="1" spc="-1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отсутствуют</a:t>
                      </a:r>
                      <a:r>
                        <a:rPr sz="1400" b="1" spc="-8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запрещенные Порядком</a:t>
                      </a:r>
                      <a:r>
                        <a:rPr sz="1400" b="1" spc="-2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ГИА</a:t>
                      </a:r>
                      <a:r>
                        <a:rPr sz="1400" b="1" spc="-2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 err="1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средства</a:t>
                      </a:r>
                      <a:r>
                        <a:rPr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.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63818" marB="0"/>
                </a:tc>
              </a:tr>
              <a:tr h="1339052"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разговоры</a:t>
                      </a:r>
                      <a:endParaRPr lang="ru-RU" sz="1400" smtClean="0">
                        <a:latin typeface="+mn-lt"/>
                        <a:cs typeface="Microsoft Sans Serif"/>
                      </a:endParaRPr>
                    </a:p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подозрение</a:t>
                      </a:r>
                      <a:r>
                        <a:rPr lang="ru-RU" sz="1400" spc="-4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lang="ru-RU" sz="1400" spc="-3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переговоры</a:t>
                      </a:r>
                      <a:r>
                        <a:rPr lang="ru-RU" sz="1400" spc="-3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между 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участниками</a:t>
                      </a:r>
                      <a:r>
                        <a:rPr lang="ru-RU" sz="1400" spc="-3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2А</a:t>
                      </a:r>
                      <a:r>
                        <a:rPr lang="ru-RU" sz="14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</a:t>
                      </a:r>
                      <a:r>
                        <a:rPr lang="ru-RU" sz="1400" spc="-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2Б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участники</a:t>
                      </a:r>
                      <a:r>
                        <a:rPr lang="ru-RU" sz="1400" spc="-7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предупреждены</a:t>
                      </a:r>
                      <a:endParaRPr lang="ru-RU" sz="1400" dirty="0" smtClean="0">
                        <a:latin typeface="+mn-lt"/>
                        <a:cs typeface="Microsoft Sans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Убеждаемся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 видео</a:t>
                      </a:r>
                      <a:r>
                        <a:rPr lang="ru-RU" sz="14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r>
                        <a:rPr lang="ru-RU" sz="1400" spc="-3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Заходим в аудиторию</a:t>
                      </a:r>
                      <a:r>
                        <a:rPr lang="ru-RU" sz="1400" spc="-35" baseline="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и разъясняем</a:t>
                      </a:r>
                      <a:r>
                        <a:rPr lang="ru-RU" sz="1400" spc="-3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участнику и т</a:t>
                      </a:r>
                      <a:r>
                        <a:rPr lang="ru-RU" sz="1400" spc="-3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олько</a:t>
                      </a:r>
                      <a:r>
                        <a:rPr lang="ru-RU" sz="1400" spc="-4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после</a:t>
                      </a:r>
                      <a:r>
                        <a:rPr lang="ru-RU" sz="1400" spc="-4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выхода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из 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r>
                        <a:rPr lang="ru-RU" sz="1400" spc="-5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пишем:</a:t>
                      </a: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Устранено.</a:t>
                      </a:r>
                      <a:r>
                        <a:rPr lang="ru-RU" sz="1400" b="1" spc="-1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Участникам</a:t>
                      </a:r>
                      <a:r>
                        <a:rPr lang="ru-RU" sz="1400" b="1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экзамена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сделано</a:t>
                      </a:r>
                      <a:r>
                        <a:rPr lang="ru-RU" sz="1400" b="1" spc="-6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замечание</a:t>
                      </a:r>
                      <a:r>
                        <a:rPr lang="ru-RU" sz="1400" b="1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о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недопустимости</a:t>
                      </a:r>
                      <a:r>
                        <a:rPr lang="ru-RU" sz="1400" b="1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нарушения Порядка</a:t>
                      </a:r>
                      <a:r>
                        <a:rPr lang="ru-RU" sz="1400" b="1" spc="-4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ГИА.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55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01744" y="192476"/>
            <a:ext cx="6290736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800" b="1" spc="-38" dirty="0"/>
              <a:t>Примерные</a:t>
            </a:r>
            <a:r>
              <a:rPr sz="2800" b="1" spc="-120" dirty="0"/>
              <a:t> </a:t>
            </a:r>
            <a:r>
              <a:rPr sz="2800" b="1" spc="-34" dirty="0"/>
              <a:t>комментарии</a:t>
            </a:r>
            <a:r>
              <a:rPr sz="2800" spc="-34" dirty="0"/>
              <a:t>: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95536" y="1412776"/>
          <a:ext cx="8424936" cy="4864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656184"/>
                <a:gridCol w="1512168"/>
                <a:gridCol w="4104456"/>
              </a:tblGrid>
              <a:tr h="602381"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Типы</a:t>
                      </a:r>
                      <a:r>
                        <a:rPr lang="ru-RU" sz="1200" b="1" spc="-10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нарушений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Примерный</a:t>
                      </a:r>
                      <a:r>
                        <a:rPr lang="ru-RU" sz="1200" b="1" spc="-3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комментарий</a:t>
                      </a:r>
                      <a:r>
                        <a:rPr lang="ru-RU" sz="1200" b="1" spc="-25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к</a:t>
                      </a:r>
                      <a:r>
                        <a:rPr lang="ru-RU" sz="1200" b="1" spc="-5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нарушению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Примерный</a:t>
                      </a:r>
                      <a:r>
                        <a:rPr lang="ru-RU" sz="1200" b="1" spc="-7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spc="-3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результат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отработки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тработка:</a:t>
                      </a:r>
                      <a:endParaRPr lang="ru-RU" sz="1200" dirty="0" smtClean="0">
                        <a:latin typeface="+mn-lt"/>
                        <a:cs typeface="Arial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Заходим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в</a:t>
                      </a:r>
                      <a:r>
                        <a:rPr lang="ru-RU" sz="1200" b="1" spc="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аудиторию,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не</a:t>
                      </a:r>
                      <a:r>
                        <a:rPr lang="ru-RU" sz="1200" b="1" spc="-1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мешая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другим</a:t>
                      </a:r>
                      <a:r>
                        <a:rPr lang="ru-RU" sz="1200" b="1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участникам</a:t>
                      </a:r>
                      <a:r>
                        <a:rPr lang="ru-RU" sz="1200" b="1" spc="-7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экзамена. 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/>
                </a:tc>
              </a:tr>
              <a:tr h="9473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endParaRPr lang="ru-RU" sz="1200" dirty="0" smtClean="0">
                        <a:latin typeface="+mn-lt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подсказки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2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рганизатор</a:t>
                      </a:r>
                      <a:r>
                        <a:rPr sz="1200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подсказывает</a:t>
                      </a:r>
                      <a:r>
                        <a:rPr sz="1200" spc="-3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участнику</a:t>
                      </a:r>
                      <a:r>
                        <a:rPr sz="1200" spc="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4Б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тработано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lang="ru-RU" sz="1200" spc="-3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Заходим в аудиторию</a:t>
                      </a:r>
                      <a:r>
                        <a:rPr lang="ru-RU" sz="1200" spc="-35" baseline="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и разъясняем</a:t>
                      </a:r>
                      <a:r>
                        <a:rPr lang="ru-RU" sz="1200" spc="-3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участнику и т</a:t>
                      </a:r>
                      <a:r>
                        <a:rPr lang="ru-RU" sz="1200" spc="-3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олько</a:t>
                      </a:r>
                      <a:r>
                        <a:rPr lang="ru-RU" sz="1200" spc="-4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после</a:t>
                      </a:r>
                      <a:r>
                        <a:rPr lang="ru-RU" sz="1200" spc="-4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выхода</a:t>
                      </a: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spc="-2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из </a:t>
                      </a: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r>
                        <a:rPr lang="ru-RU" sz="1200" spc="-5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пишем:</a:t>
                      </a:r>
                    </a:p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lang="ru-RU" sz="12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Отработано. </a:t>
                      </a:r>
                      <a:r>
                        <a:rPr sz="1200" b="1" spc="-2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Руководитель</a:t>
                      </a:r>
                      <a:r>
                        <a:rPr sz="12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ППЭ</a:t>
                      </a:r>
                      <a:r>
                        <a:rPr sz="1200" b="1" spc="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сделала </a:t>
                      </a:r>
                      <a:r>
                        <a:rPr sz="1200" b="1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замечание</a:t>
                      </a:r>
                      <a:r>
                        <a:rPr sz="1200" b="1" spc="-3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b="1" spc="-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недопустимости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нарушения</a:t>
                      </a:r>
                      <a:r>
                        <a:rPr sz="1200" b="1" spc="-6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инструкции </a:t>
                      </a:r>
                      <a:r>
                        <a:rPr sz="1200" b="1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организатора.</a:t>
                      </a:r>
                      <a:r>
                        <a:rPr sz="1200" b="1" spc="-4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</a:t>
                      </a:r>
                      <a:r>
                        <a:rPr sz="1200" b="1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роведен</a:t>
                      </a:r>
                      <a:r>
                        <a:rPr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инструктаж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endParaRPr sz="12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41433" marB="0"/>
                </a:tc>
              </a:tr>
              <a:tr h="7399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вынос</a:t>
                      </a:r>
                      <a:r>
                        <a:rPr sz="12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КИМ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</a:t>
                      </a: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частник</a:t>
                      </a:r>
                      <a:r>
                        <a:rPr sz="1200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3Б</a:t>
                      </a:r>
                      <a:r>
                        <a:rPr sz="1200" spc="-1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endParaRPr lang="ru-RU" sz="1200" spc="-15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переписал</a:t>
                      </a:r>
                      <a:r>
                        <a:rPr sz="1200" spc="-3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10" dirty="0" err="1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задание</a:t>
                      </a:r>
                      <a:r>
                        <a:rPr sz="1200" spc="-4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endParaRPr lang="ru-RU" sz="1200" spc="-4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sz="1200" spc="-1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руку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</a:t>
                      </a:r>
                      <a:r>
                        <a:rPr sz="120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е </a:t>
                      </a:r>
                      <a:r>
                        <a:rPr sz="12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подтвердилось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1285" marR="3155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Убеждаемся</a:t>
                      </a:r>
                      <a:r>
                        <a:rPr sz="1200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</a:t>
                      </a:r>
                      <a:r>
                        <a:rPr sz="12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отсутствии</a:t>
                      </a:r>
                      <a:r>
                        <a:rPr sz="1200" spc="-3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заметок </a:t>
                      </a:r>
                      <a:r>
                        <a:rPr sz="12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sz="1200" spc="-7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руках.</a:t>
                      </a:r>
                      <a:r>
                        <a:rPr sz="1200" spc="-3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 err="1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Пишем</a:t>
                      </a:r>
                      <a:r>
                        <a:rPr sz="1200" spc="-5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: </a:t>
                      </a:r>
                      <a:r>
                        <a:rPr lang="ru-RU" sz="1200" b="1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Не</a:t>
                      </a:r>
                      <a:r>
                        <a:rPr lang="ru-RU" sz="1200" b="1" spc="-50" baseline="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5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подтвердилось. </a:t>
                      </a:r>
                      <a:r>
                        <a:rPr sz="1200" b="1" spc="-10" dirty="0" err="1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Участник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у </a:t>
                      </a:r>
                      <a:r>
                        <a:rPr sz="1200" b="1" dirty="0" err="1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экзамена</a:t>
                      </a:r>
                      <a:r>
                        <a:rPr sz="1200" b="1" spc="-55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сделано</a:t>
                      </a:r>
                      <a:r>
                        <a:rPr sz="1200" b="1" spc="-4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замечание</a:t>
                      </a:r>
                      <a:r>
                        <a:rPr sz="1200" b="1" spc="-5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о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недопустимости</a:t>
                      </a:r>
                      <a:r>
                        <a:rPr sz="1200" b="1" spc="-3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нарушения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Порядка</a:t>
                      </a:r>
                      <a:r>
                        <a:rPr sz="1200" b="1" spc="-6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ГИА.</a:t>
                      </a:r>
                      <a:r>
                        <a:rPr sz="1200" b="1" spc="-1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На</a:t>
                      </a:r>
                      <a:r>
                        <a:rPr sz="1200" b="1" spc="-3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руках </a:t>
                      </a:r>
                      <a:r>
                        <a:rPr sz="1200" b="1" spc="-10" dirty="0" err="1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отсутствуют</a:t>
                      </a:r>
                      <a:r>
                        <a:rPr sz="1200" b="1" spc="-85" dirty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10" dirty="0" err="1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записи</a:t>
                      </a:r>
                      <a:r>
                        <a:rPr lang="ru-RU"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Arial"/>
                        </a:rPr>
                        <a:t>.</a:t>
                      </a:r>
                      <a:endParaRPr sz="1200" dirty="0">
                        <a:latin typeface="+mn-lt"/>
                        <a:cs typeface="Arial"/>
                      </a:endParaRPr>
                    </a:p>
                  </a:txBody>
                  <a:tcPr marL="0" marR="0" marT="54769" marB="0"/>
                </a:tc>
              </a:tr>
              <a:tr h="11199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организатор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355" marR="165735" algn="ctr">
                        <a:lnSpc>
                          <a:spcPct val="100000"/>
                        </a:lnSpc>
                      </a:pPr>
                      <a:r>
                        <a:rPr sz="1200" spc="-2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организатор</a:t>
                      </a:r>
                      <a:r>
                        <a:rPr sz="1200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не</a:t>
                      </a:r>
                      <a:r>
                        <a:rPr sz="1200" spc="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проверил</a:t>
                      </a:r>
                      <a:r>
                        <a:rPr sz="1200" spc="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комплектность</a:t>
                      </a:r>
                      <a:r>
                        <a:rPr sz="1200" spc="-4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ИК </a:t>
                      </a:r>
                      <a:r>
                        <a:rPr sz="1200" dirty="0" err="1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перед</a:t>
                      </a:r>
                      <a:r>
                        <a:rPr sz="1200" spc="-5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выходом</a:t>
                      </a: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участника</a:t>
                      </a:r>
                      <a:r>
                        <a:rPr sz="1200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 err="1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из</a:t>
                      </a:r>
                      <a:r>
                        <a:rPr sz="1200" spc="-4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6286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тработано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ru-RU" sz="12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Вызвать Организатора в коридор, произвести замену организатором вне аудитории. Разъяснить правила выхода участника из аудитории. Пишем: </a:t>
                      </a:r>
                    </a:p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ru-RU" sz="12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Отработано. </a:t>
                      </a:r>
                      <a:r>
                        <a:rPr sz="1200" b="1" spc="-2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Руководитель</a:t>
                      </a:r>
                      <a:r>
                        <a:rPr sz="1200" b="1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ППЭ</a:t>
                      </a:r>
                      <a:r>
                        <a:rPr sz="1200" b="1" spc="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сделала </a:t>
                      </a:r>
                      <a:r>
                        <a:rPr sz="1200" b="1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замечание</a:t>
                      </a:r>
                      <a:r>
                        <a:rPr sz="1200" b="1" spc="-3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b="1" spc="-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недопустимости </a:t>
                      </a:r>
                      <a:r>
                        <a:rPr sz="1200" b="1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нарушения</a:t>
                      </a:r>
                      <a:r>
                        <a:rPr sz="1200" b="1" spc="-6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инструкции </a:t>
                      </a:r>
                      <a:r>
                        <a:rPr sz="1200" b="1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организатора.</a:t>
                      </a:r>
                      <a:r>
                        <a:rPr sz="1200" b="1" spc="-45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</a:t>
                      </a:r>
                      <a:r>
                        <a:rPr sz="1200" b="1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роведен</a:t>
                      </a:r>
                      <a:r>
                        <a:rPr sz="1200" b="1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инструктаж</a:t>
                      </a:r>
                      <a:r>
                        <a:rPr sz="1200" b="1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endParaRPr sz="12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41910" marB="0"/>
                </a:tc>
              </a:tr>
              <a:tr h="10548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endParaRPr lang="ru-RU" sz="1200" spc="-1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камера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marL="0" marR="408305" indent="-1148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ткрыта</a:t>
                      </a:r>
                      <a:r>
                        <a:rPr sz="1200" spc="-5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форточка</a:t>
                      </a:r>
                      <a:endParaRPr lang="ru-RU" sz="1200" spc="-2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408305" indent="-1148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тсутствует</a:t>
                      </a:r>
                      <a:r>
                        <a:rPr sz="1200" spc="-45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обзор </a:t>
                      </a:r>
                      <a:r>
                        <a:rPr sz="1200" spc="-10" dirty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ru-RU" sz="1200" spc="-1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тработано</a:t>
                      </a:r>
                      <a:endParaRPr sz="12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Технический</a:t>
                      </a:r>
                      <a:r>
                        <a:rPr lang="ru-RU" sz="1200" spc="-20" baseline="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специалист по видеонаблюдению (член ГЭК) проводит необходимые манипуляции с камерой, чтобы форточка не закрывала обзор</a:t>
                      </a:r>
                      <a:endParaRPr lang="ru-RU" sz="1200" spc="-20" dirty="0" smtClean="0">
                        <a:solidFill>
                          <a:srgbClr val="002060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Пишем:</a:t>
                      </a:r>
                    </a:p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b="1" spc="-2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Замечание отработано.  Обзор аудитории</a:t>
                      </a:r>
                      <a:r>
                        <a:rPr lang="ru-RU" sz="1200" b="1" spc="-20" baseline="0" dirty="0" smtClean="0">
                          <a:solidFill>
                            <a:srgbClr val="002060"/>
                          </a:solidFill>
                          <a:latin typeface="+mn-lt"/>
                          <a:cs typeface="Microsoft Sans Serif"/>
                        </a:rPr>
                        <a:t> осуществляется с камеры №___</a:t>
                      </a:r>
                      <a:endParaRPr sz="12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42386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55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9752" y="270769"/>
            <a:ext cx="6260808" cy="6174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1543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15"/>
              </a:spcBef>
            </a:pPr>
            <a:r>
              <a:rPr lang="ru-RU" sz="3000" b="1" spc="-60" dirty="0" smtClean="0">
                <a:solidFill>
                  <a:srgbClr val="FF0000"/>
                </a:solidFill>
              </a:rPr>
              <a:t>ВАЖНО!</a:t>
            </a:r>
            <a:endParaRPr sz="3000" b="1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536" y="1556792"/>
            <a:ext cx="8251190" cy="22570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40640" rIns="0" bIns="0" rtlCol="0">
            <a:spAutoFit/>
          </a:bodyPr>
          <a:lstStyle/>
          <a:p>
            <a:pPr marL="433705" marR="675005" indent="-342900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433705" algn="l"/>
              </a:tabLst>
            </a:pPr>
            <a:r>
              <a:rPr sz="1800" b="1" spc="-65" dirty="0">
                <a:solidFill>
                  <a:schemeClr val="tx1"/>
                </a:solidFill>
                <a:cs typeface="Tahoma"/>
              </a:rPr>
              <a:t>Дополнительные</a:t>
            </a:r>
            <a:r>
              <a:rPr sz="1800" b="1" spc="-7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инструктажи</a:t>
            </a:r>
            <a:r>
              <a:rPr sz="1800" b="1" spc="-6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195" dirty="0">
                <a:solidFill>
                  <a:schemeClr val="tx1"/>
                </a:solidFill>
                <a:cs typeface="Tahoma"/>
              </a:rPr>
              <a:t>с</a:t>
            </a:r>
            <a:r>
              <a:rPr sz="1800" b="1" spc="-3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40" dirty="0">
                <a:solidFill>
                  <a:schemeClr val="tx1"/>
                </a:solidFill>
                <a:cs typeface="Tahoma"/>
              </a:rPr>
              <a:t>лицами,</a:t>
            </a:r>
            <a:r>
              <a:rPr sz="1800" b="1" spc="-6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ответственными за </a:t>
            </a:r>
            <a:r>
              <a:rPr sz="1800" b="1" spc="-10" dirty="0">
                <a:solidFill>
                  <a:schemeClr val="tx1"/>
                </a:solidFill>
                <a:cs typeface="Tahoma"/>
              </a:rPr>
              <a:t>проведение</a:t>
            </a:r>
            <a:r>
              <a:rPr sz="1800" b="1" spc="-9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85" dirty="0">
                <a:solidFill>
                  <a:schemeClr val="tx1"/>
                </a:solidFill>
                <a:cs typeface="Tahoma"/>
              </a:rPr>
              <a:t>ГИА</a:t>
            </a:r>
            <a:r>
              <a:rPr sz="1800" b="1" spc="-4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50" dirty="0">
                <a:solidFill>
                  <a:schemeClr val="tx1"/>
                </a:solidFill>
                <a:cs typeface="Tahoma"/>
              </a:rPr>
              <a:t>в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0" dirty="0">
                <a:solidFill>
                  <a:schemeClr val="tx1"/>
                </a:solidFill>
                <a:cs typeface="Tahoma"/>
              </a:rPr>
              <a:t>ППЭ;</a:t>
            </a:r>
            <a:endParaRPr sz="1800" dirty="0">
              <a:solidFill>
                <a:schemeClr val="tx1"/>
              </a:solidFill>
              <a:cs typeface="Tahoma"/>
            </a:endParaRPr>
          </a:p>
          <a:p>
            <a:pPr marL="433705" marR="20574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33705" algn="l"/>
              </a:tabLst>
            </a:pPr>
            <a:r>
              <a:rPr sz="1800" b="1" spc="-45" dirty="0">
                <a:solidFill>
                  <a:schemeClr val="tx1"/>
                </a:solidFill>
                <a:cs typeface="Tahoma"/>
              </a:rPr>
              <a:t>Актуализация</a:t>
            </a:r>
            <a:r>
              <a:rPr sz="1800" b="1" spc="-9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55" dirty="0">
                <a:solidFill>
                  <a:schemeClr val="tx1"/>
                </a:solidFill>
                <a:cs typeface="Tahoma"/>
              </a:rPr>
              <a:t>контактных</a:t>
            </a:r>
            <a:r>
              <a:rPr sz="1800" b="1" spc="-6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65" dirty="0">
                <a:solidFill>
                  <a:schemeClr val="tx1"/>
                </a:solidFill>
                <a:cs typeface="Tahoma"/>
              </a:rPr>
              <a:t>данных</a:t>
            </a:r>
            <a:r>
              <a:rPr sz="1800" b="1" spc="-5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штабов</a:t>
            </a:r>
            <a:r>
              <a:rPr sz="1800" b="1" spc="-4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0" dirty="0">
                <a:solidFill>
                  <a:schemeClr val="tx1"/>
                </a:solidFill>
                <a:cs typeface="Tahoma"/>
              </a:rPr>
              <a:t>ППЭ</a:t>
            </a:r>
            <a:r>
              <a:rPr sz="1800" b="1" spc="-5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60" dirty="0">
                <a:solidFill>
                  <a:schemeClr val="tx1"/>
                </a:solidFill>
                <a:cs typeface="Tahoma"/>
              </a:rPr>
              <a:t>(указанных</a:t>
            </a:r>
            <a:r>
              <a:rPr sz="1800" b="1" spc="-4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50" dirty="0">
                <a:solidFill>
                  <a:schemeClr val="tx1"/>
                </a:solidFill>
                <a:cs typeface="Tahoma"/>
              </a:rPr>
              <a:t>в</a:t>
            </a:r>
            <a:r>
              <a:rPr sz="1800" b="1" spc="-4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РИС </a:t>
            </a:r>
            <a:r>
              <a:rPr sz="1800" b="1" spc="-95" dirty="0">
                <a:solidFill>
                  <a:schemeClr val="tx1"/>
                </a:solidFill>
                <a:cs typeface="Tahoma"/>
              </a:rPr>
              <a:t>ГИА</a:t>
            </a:r>
            <a:r>
              <a:rPr sz="1800" b="1" spc="-95" dirty="0" smtClean="0">
                <a:solidFill>
                  <a:schemeClr val="tx1"/>
                </a:solidFill>
                <a:cs typeface="Tahoma"/>
              </a:rPr>
              <a:t>)</a:t>
            </a:r>
            <a:r>
              <a:rPr lang="ru-RU" sz="1800" b="1" spc="-95" dirty="0" smtClean="0">
                <a:solidFill>
                  <a:schemeClr val="tx1"/>
                </a:solidFill>
                <a:cs typeface="Tahoma"/>
              </a:rPr>
              <a:t>;</a:t>
            </a:r>
          </a:p>
          <a:p>
            <a:pPr marL="433705" marR="20574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33705" algn="l"/>
              </a:tabLst>
            </a:pPr>
            <a:r>
              <a:rPr lang="ru-RU" b="1" spc="-95" dirty="0" smtClean="0">
                <a:solidFill>
                  <a:schemeClr val="tx1"/>
                </a:solidFill>
                <a:cs typeface="Tahoma"/>
              </a:rPr>
              <a:t>Актуализация даты и времени ;</a:t>
            </a:r>
            <a:endParaRPr lang="ru-RU" sz="1800" b="1" spc="-10" dirty="0" smtClean="0">
              <a:solidFill>
                <a:schemeClr val="tx1"/>
              </a:solidFill>
              <a:cs typeface="Tahoma"/>
            </a:endParaRPr>
          </a:p>
          <a:p>
            <a:pPr marL="433070" indent="-342265">
              <a:lnSpc>
                <a:spcPct val="100000"/>
              </a:lnSpc>
              <a:buAutoNum type="arabicPeriod"/>
              <a:tabLst>
                <a:tab pos="433070" algn="l"/>
              </a:tabLst>
            </a:pPr>
            <a:r>
              <a:rPr sz="1800" b="1" spc="-204" dirty="0" smtClean="0">
                <a:solidFill>
                  <a:schemeClr val="tx1"/>
                </a:solidFill>
                <a:cs typeface="Tahoma"/>
              </a:rPr>
              <a:t>В</a:t>
            </a:r>
            <a:r>
              <a:rPr sz="1800" b="1" spc="-15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штабе</a:t>
            </a:r>
            <a:r>
              <a:rPr sz="1800" b="1" spc="-1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сотрудник</a:t>
            </a:r>
            <a:r>
              <a:rPr sz="1800" b="1" spc="-4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>
                <a:solidFill>
                  <a:schemeClr val="tx1"/>
                </a:solidFill>
                <a:cs typeface="Tahoma"/>
              </a:rPr>
              <a:t>ППЭ</a:t>
            </a:r>
            <a:r>
              <a:rPr sz="1800" b="1" spc="-2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5" dirty="0">
                <a:solidFill>
                  <a:schemeClr val="tx1"/>
                </a:solidFill>
                <a:cs typeface="Tahoma"/>
              </a:rPr>
              <a:t>(</a:t>
            </a:r>
            <a:r>
              <a:rPr sz="1800" b="1" spc="-105" dirty="0" err="1">
                <a:solidFill>
                  <a:schemeClr val="tx1"/>
                </a:solidFill>
                <a:cs typeface="Tahoma"/>
              </a:rPr>
              <a:t>член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 smtClean="0">
                <a:solidFill>
                  <a:schemeClr val="tx1"/>
                </a:solidFill>
                <a:cs typeface="Tahoma"/>
              </a:rPr>
              <a:t>ГЭК/</a:t>
            </a:r>
            <a:r>
              <a:rPr sz="1800" b="1" spc="-10" dirty="0" err="1" smtClean="0">
                <a:solidFill>
                  <a:schemeClr val="tx1"/>
                </a:solidFill>
                <a:cs typeface="Tahoma"/>
              </a:rPr>
              <a:t>технический</a:t>
            </a:r>
            <a:r>
              <a:rPr lang="ru-RU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lang="ru-RU" b="1" dirty="0" smtClean="0">
                <a:solidFill>
                  <a:schemeClr val="tx1"/>
                </a:solidFill>
                <a:cs typeface="Tahoma"/>
              </a:rPr>
              <a:t>с</a:t>
            </a:r>
            <a:r>
              <a:rPr sz="1800" b="1" spc="-30" dirty="0" err="1" smtClean="0">
                <a:solidFill>
                  <a:schemeClr val="tx1"/>
                </a:solidFill>
                <a:cs typeface="Tahoma"/>
              </a:rPr>
              <a:t>пециалист</a:t>
            </a:r>
            <a:r>
              <a:rPr lang="ru-RU" sz="1800" b="1" spc="-30" dirty="0" smtClean="0">
                <a:solidFill>
                  <a:schemeClr val="tx1"/>
                </a:solidFill>
                <a:cs typeface="Tahoma"/>
              </a:rPr>
              <a:t> по  видеонаблюдению</a:t>
            </a:r>
            <a:r>
              <a:rPr sz="1800" b="1" spc="-30" dirty="0" smtClean="0">
                <a:solidFill>
                  <a:schemeClr val="tx1"/>
                </a:solidFill>
                <a:cs typeface="Tahoma"/>
              </a:rPr>
              <a:t>/</a:t>
            </a:r>
            <a:r>
              <a:rPr sz="1800" b="1" spc="-30" dirty="0" err="1" smtClean="0">
                <a:solidFill>
                  <a:schemeClr val="tx1"/>
                </a:solidFill>
                <a:cs typeface="Tahoma"/>
              </a:rPr>
              <a:t>руководитель</a:t>
            </a:r>
            <a:r>
              <a:rPr sz="1800" b="1" spc="-50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55" dirty="0">
                <a:solidFill>
                  <a:schemeClr val="tx1"/>
                </a:solidFill>
                <a:cs typeface="Tahoma"/>
              </a:rPr>
              <a:t>ППЭ)</a:t>
            </a:r>
            <a:r>
              <a:rPr sz="1800" b="1" spc="-2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 err="1" smtClean="0">
                <a:solidFill>
                  <a:schemeClr val="tx1"/>
                </a:solidFill>
                <a:cs typeface="Tahoma"/>
              </a:rPr>
              <a:t>отслежива</a:t>
            </a:r>
            <a:r>
              <a:rPr lang="ru-RU" sz="1800" b="1" spc="-10" dirty="0" err="1" smtClean="0">
                <a:solidFill>
                  <a:schemeClr val="tx1"/>
                </a:solidFill>
                <a:cs typeface="Tahoma"/>
              </a:rPr>
              <a:t>ю</a:t>
            </a:r>
            <a:r>
              <a:rPr sz="1800" b="1" spc="-10" dirty="0" smtClean="0">
                <a:solidFill>
                  <a:schemeClr val="tx1"/>
                </a:solidFill>
                <a:cs typeface="Tahoma"/>
              </a:rPr>
              <a:t>т</a:t>
            </a:r>
            <a:r>
              <a:rPr sz="1800" b="1" spc="-20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 err="1">
                <a:solidFill>
                  <a:schemeClr val="tx1"/>
                </a:solidFill>
                <a:cs typeface="Tahoma"/>
              </a:rPr>
              <a:t>метки</a:t>
            </a:r>
            <a:r>
              <a:rPr sz="1800" b="1" spc="-10" dirty="0" smtClean="0">
                <a:solidFill>
                  <a:schemeClr val="tx1"/>
                </a:solidFill>
                <a:cs typeface="Tahoma"/>
              </a:rPr>
              <a:t>,</a:t>
            </a:r>
            <a:r>
              <a:rPr lang="ru-RU" sz="1800" b="1" spc="-10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 err="1" smtClean="0">
                <a:solidFill>
                  <a:schemeClr val="tx1"/>
                </a:solidFill>
                <a:cs typeface="Tahoma"/>
              </a:rPr>
              <a:t>поступающие</a:t>
            </a:r>
            <a:r>
              <a:rPr sz="1800" b="1" spc="-50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от</a:t>
            </a:r>
            <a:r>
              <a:rPr sz="1800" b="1" spc="-5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>
                <a:solidFill>
                  <a:schemeClr val="tx1"/>
                </a:solidFill>
                <a:cs typeface="Tahoma"/>
              </a:rPr>
              <a:t>федеральных</a:t>
            </a:r>
            <a:r>
              <a:rPr sz="1800" b="1" spc="-5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и</a:t>
            </a:r>
            <a:r>
              <a:rPr sz="1800" b="1" spc="-3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75" dirty="0" err="1">
                <a:solidFill>
                  <a:schemeClr val="tx1"/>
                </a:solidFill>
                <a:cs typeface="Tahoma"/>
              </a:rPr>
              <a:t>региональных</a:t>
            </a:r>
            <a:r>
              <a:rPr sz="1800" b="1" spc="-6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 err="1" smtClean="0">
                <a:solidFill>
                  <a:schemeClr val="tx1"/>
                </a:solidFill>
                <a:cs typeface="Tahoma"/>
              </a:rPr>
              <a:t>наблюдателей</a:t>
            </a:r>
            <a:r>
              <a:rPr lang="ru-RU" sz="1800" b="1" spc="-10" dirty="0" smtClean="0">
                <a:solidFill>
                  <a:schemeClr val="tx1"/>
                </a:solidFill>
                <a:cs typeface="Tahoma"/>
              </a:rPr>
              <a:t>;</a:t>
            </a:r>
          </a:p>
          <a:p>
            <a:pPr marL="433070" indent="-342265">
              <a:buFontTx/>
              <a:buAutoNum type="arabicPeriod"/>
              <a:tabLst>
                <a:tab pos="433070" algn="l"/>
              </a:tabLst>
            </a:pPr>
            <a:r>
              <a:rPr lang="ru-RU" b="1" dirty="0" smtClean="0">
                <a:solidFill>
                  <a:srgbClr val="FF0000"/>
                </a:solidFill>
                <a:cs typeface="Tahoma"/>
              </a:rPr>
              <a:t>Не</a:t>
            </a:r>
            <a:r>
              <a:rPr lang="ru-RU" b="1" spc="-10" dirty="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dirty="0" smtClean="0">
                <a:solidFill>
                  <a:srgbClr val="FF0000"/>
                </a:solidFill>
                <a:cs typeface="Tahoma"/>
              </a:rPr>
              <a:t>более</a:t>
            </a:r>
            <a:r>
              <a:rPr lang="ru-RU" b="1" spc="-35" dirty="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spc="-160" dirty="0" smtClean="0">
                <a:solidFill>
                  <a:srgbClr val="FF0000"/>
                </a:solidFill>
                <a:cs typeface="Tahoma"/>
              </a:rPr>
              <a:t>10</a:t>
            </a:r>
            <a:r>
              <a:rPr lang="ru-RU" b="1" spc="-10" dirty="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spc="-10" dirty="0" smtClean="0">
                <a:solidFill>
                  <a:srgbClr val="FF0000"/>
                </a:solidFill>
                <a:cs typeface="Tahoma"/>
              </a:rPr>
              <a:t>минут</a:t>
            </a:r>
            <a:r>
              <a:rPr lang="ru-RU" b="1" dirty="0" smtClean="0">
                <a:solidFill>
                  <a:srgbClr val="FF0000"/>
                </a:solidFill>
                <a:cs typeface="Tahoma"/>
              </a:rPr>
              <a:t> на</a:t>
            </a:r>
            <a:r>
              <a:rPr lang="ru-RU" b="1" spc="-15" dirty="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smtClean="0">
                <a:solidFill>
                  <a:srgbClr val="FF0000"/>
                </a:solidFill>
                <a:cs typeface="Tahoma"/>
              </a:rPr>
              <a:t>отработку</a:t>
            </a:r>
            <a:r>
              <a:rPr lang="ru-RU" b="1" spc="-3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spc="-10" smtClean="0">
                <a:solidFill>
                  <a:srgbClr val="FF0000"/>
                </a:solidFill>
                <a:cs typeface="Tahoma"/>
              </a:rPr>
              <a:t>нарушений в ППЭ.</a:t>
            </a:r>
            <a:endParaRPr sz="1800" dirty="0">
              <a:solidFill>
                <a:schemeClr val="tx1"/>
              </a:solidFill>
              <a:cs typeface="Tahom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8E8034B-5B5B-472D-B801-B5D0CDADEF0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28320" y="4191000"/>
            <a:ext cx="4487360" cy="2529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3171</TotalTime>
  <Words>550</Words>
  <Application>Microsoft Office PowerPoint</Application>
  <PresentationFormat>Экран (4:3)</PresentationFormat>
  <Paragraphs>128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Шаблон</vt:lpstr>
      <vt:lpstr>Организация работы  с нарушениями посредством портала smotriege.ru </vt:lpstr>
      <vt:lpstr>Работа с нарушениями</vt:lpstr>
      <vt:lpstr>Схема работы с нарушениями</vt:lpstr>
      <vt:lpstr>Слайд 4</vt:lpstr>
      <vt:lpstr>Примерные комментарии:</vt:lpstr>
      <vt:lpstr>Примерные комментарии:</vt:lpstr>
      <vt:lpstr>ВАЖНО!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 ОРГАНИЗАТОРОВ В АУДИТОРИЯХ  ПУНКТА ПРОВЕДЕНИЯ ЭКЗАМЕНА  при проведении государственной итоговой аттестации по образовательным программам среднего общего образования</dc:title>
  <dc:creator>Кольчугин О.Д.</dc:creator>
  <cp:lastModifiedBy>Kozlova</cp:lastModifiedBy>
  <cp:revision>497</cp:revision>
  <cp:lastPrinted>2018-04-21T13:51:41Z</cp:lastPrinted>
  <dcterms:created xsi:type="dcterms:W3CDTF">2018-02-22T11:18:08Z</dcterms:created>
  <dcterms:modified xsi:type="dcterms:W3CDTF">2025-04-19T05:11:56Z</dcterms:modified>
</cp:coreProperties>
</file>