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1"/>
  </p:notesMasterIdLst>
  <p:handoutMasterIdLst>
    <p:handoutMasterId r:id="rId22"/>
  </p:handoutMasterIdLst>
  <p:sldIdLst>
    <p:sldId id="397" r:id="rId2"/>
    <p:sldId id="428" r:id="rId3"/>
    <p:sldId id="429" r:id="rId4"/>
    <p:sldId id="402" r:id="rId5"/>
    <p:sldId id="406" r:id="rId6"/>
    <p:sldId id="407" r:id="rId7"/>
    <p:sldId id="409" r:id="rId8"/>
    <p:sldId id="430" r:id="rId9"/>
    <p:sldId id="412" r:id="rId10"/>
    <p:sldId id="415" r:id="rId11"/>
    <p:sldId id="416" r:id="rId12"/>
    <p:sldId id="417" r:id="rId13"/>
    <p:sldId id="431" r:id="rId14"/>
    <p:sldId id="432" r:id="rId15"/>
    <p:sldId id="423" r:id="rId16"/>
    <p:sldId id="424" r:id="rId17"/>
    <p:sldId id="425" r:id="rId18"/>
    <p:sldId id="433" r:id="rId19"/>
    <p:sldId id="427" r:id="rId20"/>
  </p:sldIdLst>
  <p:sldSz cx="9144000" cy="6858000" type="screen4x3"/>
  <p:notesSz cx="6797675" cy="9928225"/>
  <p:defaultTextStyle>
    <a:defPPr>
      <a:defRPr lang="ru-RU"/>
    </a:defPPr>
    <a:lvl1pPr marL="0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389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777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164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550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940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8329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4716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1101" algn="l" defTabSz="9127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lovin" initials="G" lastIdx="3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25B94"/>
    <a:srgbClr val="012F4B"/>
    <a:srgbClr val="ED1C2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 varScale="1">
        <p:scale>
          <a:sx n="51" d="100"/>
          <a:sy n="51" d="100"/>
        </p:scale>
        <p:origin x="-102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8EFAD-F638-4A1C-9B03-B25831047542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0BE97-1A99-4577-8A90-ABF7AB3E8C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330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FC4AD-315F-472C-8163-287B8274A7D7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B5C44-4C27-4921-9CBF-86CE17CBC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2536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389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777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164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550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940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8329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4716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1101" algn="l" defTabSz="912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37"/>
            <a:ext cx="7772400" cy="1470025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052664"/>
            <a:ext cx="4139952" cy="1116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6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4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1142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6" y="2354969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89098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62D7-EA7A-4E66-930F-587B8FCB36D3}" type="datetime1">
              <a:rPr lang="ru-RU" smtClean="0"/>
              <a:pPr/>
              <a:t>19.04.2025</a:t>
            </a:fld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3049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6182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795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6" y="2354969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890989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A38D-7AEF-4012-98D0-06D5E6C16FE5}" type="datetime1">
              <a:rPr lang="ru-RU" smtClean="0"/>
              <a:pPr>
                <a:defRPr/>
              </a:pPr>
              <a:t>19.04.2025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80" tIns="45640" rIns="91280" bIns="4564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16"/>
            <a:ext cx="8229600" cy="4525963"/>
          </a:xfrm>
          <a:prstGeom prst="rect">
            <a:avLst/>
          </a:prstGeom>
        </p:spPr>
        <p:txBody>
          <a:bodyPr vert="horz" lIns="91280" tIns="45640" rIns="91280" bIns="4564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3"/>
            <a:ext cx="2133600" cy="365125"/>
          </a:xfrm>
          <a:prstGeom prst="rect">
            <a:avLst/>
          </a:prstGeom>
        </p:spPr>
        <p:txBody>
          <a:bodyPr vert="horz" lIns="91280" tIns="45640" rIns="91280" bIns="4564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C0468-297C-40E4-BE73-1941A300353A}" type="datetime1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3"/>
            <a:ext cx="2895600" cy="365125"/>
          </a:xfrm>
          <a:prstGeom prst="rect">
            <a:avLst/>
          </a:prstGeom>
        </p:spPr>
        <p:txBody>
          <a:bodyPr vert="horz" lIns="91280" tIns="45640" rIns="91280" bIns="4564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3"/>
            <a:ext cx="2133600" cy="365125"/>
          </a:xfrm>
          <a:prstGeom prst="rect">
            <a:avLst/>
          </a:prstGeom>
        </p:spPr>
        <p:txBody>
          <a:bodyPr vert="horz" lIns="91280" tIns="45640" rIns="91280" bIns="4564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391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51" r:id="rId6"/>
    <p:sldLayoutId id="2147483660" r:id="rId7"/>
  </p:sldLayoutIdLst>
  <p:hf hdr="0" ftr="0" dt="0"/>
  <p:txStyles>
    <p:titleStyle>
      <a:lvl1pPr algn="ctr" defTabSz="9127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290" indent="-342290" algn="l" defTabSz="9127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30" indent="-285240" algn="l" defTabSz="9127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970" indent="-228192" algn="l" defTabSz="9127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359" indent="-228192" algn="l" defTabSz="9127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745" indent="-228192" algn="l" defTabSz="9127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135" indent="-228192" algn="l" defTabSz="9127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521" indent="-228192" algn="l" defTabSz="9127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909" indent="-228192" algn="l" defTabSz="9127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296" indent="-228192" algn="l" defTabSz="9127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89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777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164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550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940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329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716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101" algn="l" defTabSz="912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04338" y="2841292"/>
            <a:ext cx="6790699" cy="2454138"/>
          </a:xfrm>
        </p:spPr>
        <p:txBody>
          <a:bodyPr rtlCol="0">
            <a:normAutofit/>
          </a:bodyPr>
          <a:lstStyle/>
          <a:p>
            <a:pPr algn="ctr" defTabSz="911967">
              <a:defRPr/>
            </a:pPr>
            <a:r>
              <a:rPr lang="ru-RU" sz="3100" dirty="0" smtClean="0"/>
              <a:t>ОТВЕТЫ НА ВОПРОСЫ</a:t>
            </a:r>
            <a:endParaRPr lang="ru-RU" sz="31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+mn-lt"/>
                <a:cs typeface="Times New Roman" panose="02020603050405020304" pitchFamily="18" charset="0"/>
              </a:rPr>
              <a:t>Техническая готовность ППЭ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6224" y="5235279"/>
            <a:ext cx="849725" cy="1015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l="8053" t="10046" r="15431" b="20118"/>
          <a:stretch/>
        </p:blipFill>
        <p:spPr>
          <a:xfrm>
            <a:off x="5891214" y="1529385"/>
            <a:ext cx="2602453" cy="2026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84331" y="1529375"/>
            <a:ext cx="4609482" cy="832559"/>
          </a:xfrm>
          <a:prstGeom prst="rect">
            <a:avLst/>
          </a:prstGeom>
          <a:noFill/>
          <a:ln w="28575">
            <a:solidFill>
              <a:srgbClr val="006AB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станций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организатора должно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 подготовлено в ППЭ?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72692" y="3214686"/>
            <a:ext cx="4095425" cy="17091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lvl="0"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основная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каждой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аудитории + 1 резервная станция на каждые 3-4  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8EBA-BF76-4BD2-B386-1E39067478A0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945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Контроль технической готовности ППЭ</a:t>
            </a:r>
            <a:endParaRPr lang="ru-RU" sz="2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1412780"/>
            <a:ext cx="8640960" cy="720079"/>
          </a:xfrm>
          <a:prstGeom prst="roundRect">
            <a:avLst/>
          </a:prstGeom>
          <a:solidFill>
            <a:srgbClr val="D9DADB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действия необходимо осуществить руководителю ППЭ, члену ГЭК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техническому специалисту на этапе контроля технической готовности ППЭ?</a:t>
            </a:r>
            <a:endParaRPr lang="ru-RU" sz="18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253864" y="2348881"/>
            <a:ext cx="8640960" cy="4032448"/>
          </a:xfrm>
        </p:spPr>
        <p:txBody>
          <a:bodyPr>
            <a:noAutofit/>
          </a:bodyPr>
          <a:lstStyle/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проконтролировать качество тестовой печати ЭМ;</a:t>
            </a:r>
          </a:p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средства криптозащиты с использованием </a:t>
            </a:r>
            <a:r>
              <a:rPr lang="ru-RU" sz="1500" dirty="0" err="1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токена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члена ГЭК на всех </a:t>
            </a:r>
            <a:r>
              <a:rPr lang="ru-RU" sz="15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станциях организатора в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каждой аудитории;</a:t>
            </a:r>
          </a:p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подписать протокол технической готовности </a:t>
            </a:r>
            <a:r>
              <a:rPr lang="ru-RU" sz="15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аудитории для печати полного комплекта ЭМ в аудитории ППЭ 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(форма ППЭ-01-01);</a:t>
            </a:r>
          </a:p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сохранить на </a:t>
            </a:r>
            <a:r>
              <a:rPr lang="ru-RU" sz="1500" dirty="0" err="1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-накопитель акт технической готовности;</a:t>
            </a:r>
          </a:p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средства криптозащиты в Штабе ППЭ и провести тестовую авторизацию на специализированном федеральном портале с использованием </a:t>
            </a:r>
            <a:r>
              <a:rPr lang="ru-RU" sz="1500" dirty="0" err="1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токена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члена ГЭК (член ГЭК подключает свой </a:t>
            </a:r>
            <a:r>
              <a:rPr lang="ru-RU" sz="1500" dirty="0" err="1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токен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 рабочей станции и вводит пароль доступа к нему);</a:t>
            </a:r>
          </a:p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удостовериться, что в аудитории ППЭ подготовлено достаточное количество бумаги для печати ЭМ;</a:t>
            </a:r>
          </a:p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наличие дополнительного (резервного) оборудования;</a:t>
            </a:r>
          </a:p>
          <a:p>
            <a:pPr algn="just">
              <a:spcBef>
                <a:spcPts val="516"/>
              </a:spcBef>
            </a:pP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передать акт технической готовности и статус о </a:t>
            </a:r>
            <a:r>
              <a:rPr lang="ru-RU" sz="15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завершении контроля 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технической готовности в систему мониторинга </a:t>
            </a:r>
            <a:r>
              <a:rPr lang="ru-RU" sz="1500" dirty="0" smtClean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готовности </a:t>
            </a:r>
            <a:r>
              <a:rPr lang="ru-RU" sz="1500" dirty="0">
                <a:solidFill>
                  <a:srgbClr val="006A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ППЭ.</a:t>
            </a:r>
          </a:p>
          <a:p>
            <a:pPr marL="0" indent="0" algn="just">
              <a:buNone/>
            </a:pPr>
            <a:endParaRPr lang="ru-RU" sz="1500" dirty="0">
              <a:solidFill>
                <a:srgbClr val="006AB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8EBA-BF76-4BD2-B386-1E39067478A0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154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019" y="89343"/>
            <a:ext cx="6983118" cy="885984"/>
          </a:xfrm>
        </p:spPr>
        <p:txBody>
          <a:bodyPr rtlCol="0">
            <a:noAutofit/>
          </a:bodyPr>
          <a:lstStyle/>
          <a:p>
            <a:pPr defTabSz="911967">
              <a:defRPr/>
            </a:pPr>
            <a:r>
              <a:rPr lang="ru-RU" altLang="ru-RU" sz="2200" b="1" dirty="0"/>
              <a:t>Подготовительные мероприятия в день экзамена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797164"/>
            <a:ext cx="1100315" cy="101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67544" y="1700821"/>
            <a:ext cx="8189128" cy="94089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6AB3"/>
                </a:solidFill>
              </a:rPr>
              <a:t>Во всех аудиториях проведения ЕГЭ должна размещаться информация: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87630" y="2924945"/>
            <a:ext cx="7200800" cy="14508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rgbClr val="006AB3"/>
                </a:solidFill>
              </a:rPr>
              <a:t>О ведении </a:t>
            </a:r>
            <a:r>
              <a:rPr lang="ru-RU" sz="1400" b="1" dirty="0" smtClean="0">
                <a:solidFill>
                  <a:srgbClr val="006AB3"/>
                </a:solidFill>
              </a:rPr>
              <a:t>видеонаблюдения</a:t>
            </a:r>
          </a:p>
          <a:p>
            <a:pPr algn="ctr" defTabSz="981977">
              <a:defRPr/>
            </a:pPr>
            <a:r>
              <a:rPr lang="ru-RU" sz="1400" b="1" dirty="0" smtClean="0">
                <a:solidFill>
                  <a:srgbClr val="006AB3"/>
                </a:solidFill>
              </a:rPr>
              <a:t>О запрете иметь средства связи</a:t>
            </a:r>
          </a:p>
          <a:p>
            <a:pPr algn="ctr" defTabSz="981977">
              <a:defRPr/>
            </a:pPr>
            <a:r>
              <a:rPr lang="ru-RU" sz="1400" b="1" dirty="0" smtClean="0">
                <a:solidFill>
                  <a:srgbClr val="006AB3"/>
                </a:solidFill>
              </a:rPr>
              <a:t>Номер аудитории в зоне видимости камер (с двух сторон) крупными цифрами</a:t>
            </a:r>
          </a:p>
          <a:p>
            <a:pPr algn="ctr" defTabSz="981977">
              <a:defRPr/>
            </a:pPr>
            <a:r>
              <a:rPr lang="ru-RU" sz="1400" b="1" dirty="0" smtClean="0">
                <a:solidFill>
                  <a:srgbClr val="006AB3"/>
                </a:solidFill>
              </a:rPr>
              <a:t>Часы для участников</a:t>
            </a:r>
          </a:p>
          <a:p>
            <a:pPr algn="ctr" defTabSz="981977">
              <a:defRPr/>
            </a:pPr>
            <a:r>
              <a:rPr lang="ru-RU" sz="1400" b="1" dirty="0" smtClean="0">
                <a:solidFill>
                  <a:srgbClr val="006AB3"/>
                </a:solidFill>
              </a:rPr>
              <a:t>Оформлен информационный стенд или доска с информацией о заполнении Бланка регистрации </a:t>
            </a:r>
            <a:endParaRPr lang="ru-RU" sz="1400" b="1" dirty="0">
              <a:solidFill>
                <a:srgbClr val="006AB3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4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019" y="89343"/>
            <a:ext cx="6983118" cy="885984"/>
          </a:xfrm>
        </p:spPr>
        <p:txBody>
          <a:bodyPr rtlCol="0">
            <a:noAutofit/>
          </a:bodyPr>
          <a:lstStyle/>
          <a:p>
            <a:pPr defTabSz="911967">
              <a:defRPr/>
            </a:pPr>
            <a:r>
              <a:rPr lang="ru-RU" sz="2200" b="1" dirty="0">
                <a:solidFill>
                  <a:srgbClr val="FF0000"/>
                </a:solidFill>
              </a:rPr>
              <a:t>Действия члена ГЭК</a:t>
            </a:r>
            <a:endParaRPr lang="ru-RU" sz="22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4714896"/>
            <a:ext cx="1100315" cy="101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69135" y="1651915"/>
            <a:ext cx="7906371" cy="9399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6AB3"/>
                </a:solidFill>
              </a:rPr>
              <a:t>Может ли член ГЭК использовать средства связи на территории ППЭ в день проведения экзамена?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4415" y="2984619"/>
            <a:ext cx="7261086" cy="12601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 smtClean="0">
                <a:solidFill>
                  <a:srgbClr val="006AB3"/>
                </a:solidFill>
              </a:rPr>
              <a:t>МОЖЕТ </a:t>
            </a:r>
            <a:r>
              <a:rPr lang="ru-RU" sz="1400" b="1" dirty="0">
                <a:solidFill>
                  <a:srgbClr val="006AB3"/>
                </a:solidFill>
              </a:rPr>
              <a:t>использовать средства </a:t>
            </a:r>
            <a:r>
              <a:rPr lang="ru-RU" sz="1400" b="1" dirty="0" smtClean="0">
                <a:solidFill>
                  <a:srgbClr val="006AB3"/>
                </a:solidFill>
              </a:rPr>
              <a:t>связи только </a:t>
            </a:r>
            <a:r>
              <a:rPr lang="ru-RU" sz="1400" b="1" dirty="0">
                <a:solidFill>
                  <a:srgbClr val="006AB3"/>
                </a:solidFill>
              </a:rPr>
              <a:t>в штабе ППЭ в случае служебной необходимости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5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775" y="297810"/>
            <a:ext cx="6983118" cy="885984"/>
          </a:xfrm>
        </p:spPr>
        <p:txBody>
          <a:bodyPr rtlCol="0">
            <a:noAutofit/>
          </a:bodyPr>
          <a:lstStyle/>
          <a:p>
            <a:pPr defTabSz="911967">
              <a:defRPr/>
            </a:pPr>
            <a:r>
              <a:rPr lang="ru-RU" sz="2200" b="1" dirty="0"/>
              <a:t>Особенности организации ППЭ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для </a:t>
            </a:r>
            <a:r>
              <a:rPr lang="ru-RU" sz="2200" b="1" dirty="0"/>
              <a:t>участников с </a:t>
            </a:r>
            <a:r>
              <a:rPr lang="ru-RU" sz="2200" b="1" dirty="0" smtClean="0"/>
              <a:t>ОВЗ</a:t>
            </a:r>
            <a:endParaRPr lang="ru-RU" sz="2800" b="1" dirty="0"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30087" y="1414595"/>
          <a:ext cx="8826011" cy="4618524"/>
        </p:xfrm>
        <a:graphic>
          <a:graphicData uri="http://schemas.openxmlformats.org/drawingml/2006/table">
            <a:tbl>
              <a:tblPr firstRow="1" firstCol="1">
                <a:tableStyleId>{9D7B26C5-4107-4FEC-AEDC-1716B250A1EF}</a:tableStyleId>
              </a:tblPr>
              <a:tblGrid>
                <a:gridCol w="5637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362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260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040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№ П/П</a:t>
                      </a:r>
                    </a:p>
                    <a:p>
                      <a:pPr algn="ctr"/>
                      <a:endParaRPr lang="ru-RU" sz="16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Условие</a:t>
                      </a:r>
                    </a:p>
                    <a:p>
                      <a:pPr algn="ctr"/>
                      <a:endParaRPr lang="ru-RU" sz="16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Ответ</a:t>
                      </a:r>
                    </a:p>
                    <a:p>
                      <a:pPr algn="ctr"/>
                      <a:endParaRPr lang="ru-RU" sz="16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89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Максимальное количество участников в аудитории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89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Продолжительность экзамена для участника с ОВЗ, инвалидов и детей-инвалидов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687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При использовании слепыми участниками материалов на шрифте Брайля  на каждом рабочем столе должны быть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89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Какой специалист может привлекаться для проведения экзамена для глухих и слабослышащих участников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35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В каком виде предоставляются экзаменационные материалы слабовидящим участникам экзамена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0704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Кто осуществляет перенос ответов участника экзамена с нарушениями опорно-двигательного аппарата в случае выполнения заданий на компьютере в бланки ответов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2035" marR="52035" marT="26803" marB="268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6915464" y="2267090"/>
            <a:ext cx="263310" cy="23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594" tIns="26294" rIns="52594" bIns="26294">
            <a:spAutoFit/>
          </a:bodyPr>
          <a:lstStyle/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12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078030" y="2814313"/>
            <a:ext cx="1839254" cy="23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594" tIns="26294" rIns="52594" bIns="26294">
            <a:spAutoFit/>
          </a:bodyPr>
          <a:lstStyle/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Увеличивается на 1,5 часа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234177" y="3260096"/>
            <a:ext cx="3720114" cy="607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2594" tIns="26294" rIns="52594" bIns="26294">
            <a:spAutoFit/>
          </a:bodyPr>
          <a:lstStyle/>
          <a:p>
            <a:pPr algn="ctr"/>
            <a:r>
              <a:rPr lang="ru-RU" sz="1200" b="1" dirty="0" smtClean="0">
                <a:latin typeface="Calibri" charset="-52"/>
                <a:cs typeface="Times New Roman" pitchFamily="18" charset="0"/>
              </a:rPr>
              <a:t>Листы бумаги для черновиков </a:t>
            </a:r>
            <a:r>
              <a:rPr lang="ru-RU" sz="1200" b="1" dirty="0">
                <a:latin typeface="Calibri" charset="-52"/>
                <a:cs typeface="Times New Roman" pitchFamily="18" charset="0"/>
              </a:rPr>
              <a:t>и правила по </a:t>
            </a:r>
          </a:p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заполнению ответов на </a:t>
            </a:r>
          </a:p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задания ЕГЭ на шрифте Брайля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015700" y="4160973"/>
            <a:ext cx="2020715" cy="23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594" tIns="26294" rIns="52594" bIns="26294">
            <a:spAutoFit/>
          </a:bodyPr>
          <a:lstStyle/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Ассистент- </a:t>
            </a:r>
            <a:r>
              <a:rPr lang="ru-RU" sz="1200" b="1" dirty="0" err="1">
                <a:latin typeface="Calibri" charset="-52"/>
                <a:cs typeface="Times New Roman" pitchFamily="18" charset="0"/>
              </a:rPr>
              <a:t>сурдопереводчик</a:t>
            </a:r>
            <a:endParaRPr lang="ru-RU" sz="1200" b="1" dirty="0">
              <a:latin typeface="Calibri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004055" y="4581141"/>
            <a:ext cx="3945959" cy="422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2594" tIns="26294" rIns="52594" bIns="26294">
            <a:spAutoFit/>
          </a:bodyPr>
          <a:lstStyle/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В увеличенном </a:t>
            </a:r>
          </a:p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(при помощи тех. средств – лупа, увеличение формата)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621862" y="5535549"/>
            <a:ext cx="751969" cy="23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594" tIns="26294" rIns="52594" bIns="26294">
            <a:spAutoFit/>
          </a:bodyPr>
          <a:lstStyle/>
          <a:p>
            <a:pPr algn="ctr"/>
            <a:r>
              <a:rPr lang="ru-RU" sz="1200" b="1" dirty="0">
                <a:latin typeface="Calibri" charset="-52"/>
                <a:cs typeface="Times New Roman" pitchFamily="18" charset="0"/>
              </a:rPr>
              <a:t>Ассистент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6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Заголовок 1"/>
          <p:cNvSpPr>
            <a:spLocks noGrp="1"/>
          </p:cNvSpPr>
          <p:nvPr>
            <p:ph type="title"/>
          </p:nvPr>
        </p:nvSpPr>
        <p:spPr>
          <a:xfrm>
            <a:off x="1809471" y="117276"/>
            <a:ext cx="6983118" cy="886915"/>
          </a:xfrm>
        </p:spPr>
        <p:txBody>
          <a:bodyPr>
            <a:normAutofit/>
          </a:bodyPr>
          <a:lstStyle/>
          <a:p>
            <a:pPr defTabSz="911967">
              <a:defRPr/>
            </a:pPr>
            <a:r>
              <a:rPr lang="ru-RU" sz="2200" b="1" dirty="0" smtClean="0"/>
              <a:t>В какое время должны явиться </a:t>
            </a:r>
            <a:r>
              <a:rPr lang="ru-RU" sz="2200" b="1" dirty="0"/>
              <a:t>в </a:t>
            </a:r>
            <a:r>
              <a:rPr lang="ru-RU" sz="2200" b="1" dirty="0" smtClean="0"/>
              <a:t>ППЭ </a:t>
            </a:r>
            <a:br>
              <a:rPr lang="ru-RU" sz="2200" b="1" dirty="0" smtClean="0"/>
            </a:br>
            <a:r>
              <a:rPr lang="ru-RU" sz="2200" b="1" dirty="0" smtClean="0"/>
              <a:t>в день экзамена:</a:t>
            </a:r>
            <a:endParaRPr lang="ru-RU" sz="2200" b="1" dirty="0"/>
          </a:p>
        </p:txBody>
      </p:sp>
      <p:sp>
        <p:nvSpPr>
          <p:cNvPr id="4" name="Нашивка 3"/>
          <p:cNvSpPr/>
          <p:nvPr/>
        </p:nvSpPr>
        <p:spPr>
          <a:xfrm>
            <a:off x="288184" y="1571891"/>
            <a:ext cx="6504327" cy="663557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defTabSz="981977">
              <a:defRPr/>
            </a:pPr>
            <a:r>
              <a:rPr lang="ru-RU" sz="1600" dirty="0">
                <a:solidFill>
                  <a:schemeClr val="tx1"/>
                </a:solidFill>
              </a:rPr>
              <a:t>РУКОВОДИТЕЛЬ ППЭ,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ПОМОЩНИКИ РУКОВОДИТЕЛЯ ППЭ</a:t>
            </a:r>
          </a:p>
        </p:txBody>
      </p:sp>
      <p:pic>
        <p:nvPicPr>
          <p:cNvPr id="99332" name="Рисунок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6563950" cy="71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3" name="Рисунок 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56" y="3075816"/>
            <a:ext cx="6563950" cy="71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4" name="Рисунок 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56" y="3837093"/>
            <a:ext cx="6563950" cy="71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5" name="Рисунок 1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56" y="4599299"/>
            <a:ext cx="6563950" cy="71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6" name="Рисунок 1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56" y="5348477"/>
            <a:ext cx="6563950" cy="71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ашивка 17"/>
          <p:cNvSpPr/>
          <p:nvPr/>
        </p:nvSpPr>
        <p:spPr>
          <a:xfrm>
            <a:off x="6765414" y="1609118"/>
            <a:ext cx="1897095" cy="663557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chemeClr val="tx1"/>
                </a:solidFill>
              </a:rPr>
              <a:t>Не позднее 7.30</a:t>
            </a:r>
          </a:p>
        </p:txBody>
      </p:sp>
      <p:sp>
        <p:nvSpPr>
          <p:cNvPr id="99338" name="Прямоугольник 23"/>
          <p:cNvSpPr>
            <a:spLocks noChangeArrowheads="1"/>
          </p:cNvSpPr>
          <p:nvPr/>
        </p:nvSpPr>
        <p:spPr bwMode="auto">
          <a:xfrm>
            <a:off x="683571" y="2564917"/>
            <a:ext cx="5831310" cy="29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2594" tIns="26294" rIns="52594" bIns="26294">
            <a:spAutoFit/>
          </a:bodyPr>
          <a:lstStyle/>
          <a:p>
            <a:r>
              <a:rPr lang="ru-RU" sz="1600" dirty="0">
                <a:latin typeface="Calibri" charset="-52"/>
              </a:rPr>
              <a:t>ЧЛЕНЫ </a:t>
            </a:r>
            <a:r>
              <a:rPr lang="ru-RU" sz="1600" dirty="0" smtClean="0">
                <a:latin typeface="Calibri" charset="-52"/>
              </a:rPr>
              <a:t>ГЭК</a:t>
            </a:r>
            <a:endParaRPr lang="ru-RU" sz="1600" dirty="0">
              <a:latin typeface="Calibri" charset="-52"/>
            </a:endParaRPr>
          </a:p>
        </p:txBody>
      </p:sp>
      <p:sp>
        <p:nvSpPr>
          <p:cNvPr id="99339" name="Прямоугольник 24"/>
          <p:cNvSpPr>
            <a:spLocks noChangeArrowheads="1"/>
          </p:cNvSpPr>
          <p:nvPr/>
        </p:nvSpPr>
        <p:spPr bwMode="auto">
          <a:xfrm>
            <a:off x="595329" y="3281496"/>
            <a:ext cx="3181994" cy="29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594" tIns="26294" rIns="52594" bIns="26294">
            <a:spAutoFit/>
          </a:bodyPr>
          <a:lstStyle/>
          <a:p>
            <a:r>
              <a:rPr lang="ru-RU" sz="1600" dirty="0">
                <a:latin typeface="Calibri" charset="-52"/>
              </a:rPr>
              <a:t>ОРГАНИЗАТОРЫ В АУДИТОРИИ ППЭ</a:t>
            </a:r>
          </a:p>
        </p:txBody>
      </p:sp>
      <p:sp>
        <p:nvSpPr>
          <p:cNvPr id="99340" name="Прямоугольник 25"/>
          <p:cNvSpPr>
            <a:spLocks noChangeArrowheads="1"/>
          </p:cNvSpPr>
          <p:nvPr/>
        </p:nvSpPr>
        <p:spPr bwMode="auto">
          <a:xfrm>
            <a:off x="595327" y="4014848"/>
            <a:ext cx="5831310" cy="30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2594" tIns="26294" rIns="52594" bIns="26294">
            <a:spAutoFit/>
          </a:bodyPr>
          <a:lstStyle/>
          <a:p>
            <a:r>
              <a:rPr lang="ru-RU" sz="1600" dirty="0">
                <a:latin typeface="Calibri" charset="-52"/>
              </a:rPr>
              <a:t>ОРГАНИЗАТОРЫ ВНЕ АУДИТОРИИ ППЭ</a:t>
            </a:r>
          </a:p>
        </p:txBody>
      </p:sp>
      <p:sp>
        <p:nvSpPr>
          <p:cNvPr id="99341" name="Прямоугольник 26"/>
          <p:cNvSpPr>
            <a:spLocks noChangeArrowheads="1"/>
          </p:cNvSpPr>
          <p:nvPr/>
        </p:nvSpPr>
        <p:spPr bwMode="auto">
          <a:xfrm>
            <a:off x="595333" y="4774275"/>
            <a:ext cx="2964947" cy="29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594" tIns="26294" rIns="52594" bIns="26294">
            <a:spAutoFit/>
          </a:bodyPr>
          <a:lstStyle/>
          <a:p>
            <a:r>
              <a:rPr lang="ru-RU" sz="1600" dirty="0">
                <a:latin typeface="Calibri" charset="-52"/>
              </a:rPr>
              <a:t>ОБЩЕСТВЕННЫЕ НАБЛЮДАТЕЛИ</a:t>
            </a:r>
          </a:p>
        </p:txBody>
      </p:sp>
      <p:sp>
        <p:nvSpPr>
          <p:cNvPr id="99342" name="Прямоугольник 27"/>
          <p:cNvSpPr>
            <a:spLocks noChangeArrowheads="1"/>
          </p:cNvSpPr>
          <p:nvPr/>
        </p:nvSpPr>
        <p:spPr bwMode="auto">
          <a:xfrm>
            <a:off x="595333" y="5554166"/>
            <a:ext cx="2290083" cy="29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594" tIns="26294" rIns="52594" bIns="26294">
            <a:spAutoFit/>
          </a:bodyPr>
          <a:lstStyle/>
          <a:p>
            <a:r>
              <a:rPr lang="ru-RU" sz="1600" dirty="0" smtClean="0">
                <a:latin typeface="Calibri" charset="-52"/>
              </a:rPr>
              <a:t>УЧАСТНИКИ ЭКЗАМЕНОВ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Calibri" charset="-52"/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6797936" y="2346205"/>
            <a:ext cx="1897095" cy="663557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chemeClr val="tx1"/>
                </a:solidFill>
              </a:rPr>
              <a:t>Не позднее 7.30</a:t>
            </a:r>
          </a:p>
        </p:txBody>
      </p:sp>
      <p:sp>
        <p:nvSpPr>
          <p:cNvPr id="35" name="Нашивка 34"/>
          <p:cNvSpPr/>
          <p:nvPr/>
        </p:nvSpPr>
        <p:spPr>
          <a:xfrm>
            <a:off x="6808781" y="3083284"/>
            <a:ext cx="1897095" cy="663557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chemeClr val="tx1"/>
                </a:solidFill>
              </a:rPr>
              <a:t>Не позднее 8.00</a:t>
            </a:r>
          </a:p>
        </p:txBody>
      </p:sp>
      <p:sp>
        <p:nvSpPr>
          <p:cNvPr id="36" name="Нашивка 35"/>
          <p:cNvSpPr/>
          <p:nvPr/>
        </p:nvSpPr>
        <p:spPr>
          <a:xfrm>
            <a:off x="6852139" y="3853857"/>
            <a:ext cx="1897095" cy="663557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chemeClr val="tx1"/>
                </a:solidFill>
              </a:rPr>
              <a:t>Не позднее 8.00</a:t>
            </a:r>
          </a:p>
        </p:txBody>
      </p:sp>
      <p:sp>
        <p:nvSpPr>
          <p:cNvPr id="37" name="Нашивка 36"/>
          <p:cNvSpPr/>
          <p:nvPr/>
        </p:nvSpPr>
        <p:spPr>
          <a:xfrm>
            <a:off x="6862985" y="4613281"/>
            <a:ext cx="1897095" cy="663557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/>
              <a:t>Не </a:t>
            </a:r>
            <a:r>
              <a:rPr lang="ru-RU" sz="1400" b="1" dirty="0" smtClean="0"/>
              <a:t>позднее 9.00</a:t>
            </a:r>
            <a:endParaRPr lang="ru-RU" sz="1400" b="1" dirty="0"/>
          </a:p>
        </p:txBody>
      </p:sp>
      <p:sp>
        <p:nvSpPr>
          <p:cNvPr id="38" name="Нашивка 37"/>
          <p:cNvSpPr/>
          <p:nvPr/>
        </p:nvSpPr>
        <p:spPr>
          <a:xfrm>
            <a:off x="6830457" y="5406200"/>
            <a:ext cx="1897095" cy="663557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chemeClr val="tx1"/>
                </a:solidFill>
              </a:rPr>
              <a:t>С 9.00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7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3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647367" y="80805"/>
            <a:ext cx="7496633" cy="886493"/>
          </a:xfrm>
        </p:spPr>
        <p:txBody>
          <a:bodyPr>
            <a:noAutofit/>
          </a:bodyPr>
          <a:lstStyle/>
          <a:p>
            <a:r>
              <a:rPr lang="ru-RU" sz="2400" b="1" dirty="0"/>
              <a:t>День </a:t>
            </a:r>
            <a:r>
              <a:rPr lang="ru-RU" sz="2400" b="1" dirty="0" smtClean="0"/>
              <a:t>экзамена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Регистрация </a:t>
            </a:r>
            <a:r>
              <a:rPr lang="ru-RU" sz="2400" b="1" dirty="0"/>
              <a:t>и распределение </a:t>
            </a:r>
            <a:r>
              <a:rPr lang="ru-RU" sz="2400" b="1" dirty="0" smtClean="0"/>
              <a:t>работников 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30761" y="2373660"/>
            <a:ext cx="1621917" cy="873719"/>
          </a:xfrm>
          <a:prstGeom prst="roundRect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3" y="3789040"/>
            <a:ext cx="6646889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6AB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lvl="0" algn="just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 инструктаж по процедуре проведения экзамена, назначить ответственных организаторов в аудитории, распределить работников ППЭ по аудиториям ППЭ согласно форме ППЭ-07 «Список работников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ППЭ и общественных наблюдателей»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30761" y="5841984"/>
            <a:ext cx="1621917" cy="779161"/>
          </a:xfrm>
          <a:prstGeom prst="roundRect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 b="1" dirty="0">
              <a:ln w="0"/>
              <a:solidFill>
                <a:srgbClr val="58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4" y="5805271"/>
            <a:ext cx="6646885" cy="77067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lvl="0" algn="just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Выдать работникам ППЭ формы и ведомости, используемые при проведении ЕГЭ в ППЭ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08304" y="3933062"/>
            <a:ext cx="1621918" cy="1062967"/>
          </a:xfrm>
          <a:prstGeom prst="roundRect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 b="1" dirty="0">
              <a:ln w="0"/>
              <a:solidFill>
                <a:srgbClr val="58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7687" y="2373660"/>
            <a:ext cx="6630726" cy="87371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6AB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just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Явка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ППЭ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8.00 и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зарегистрироваться у ответственного организатора вне аудитории, оставить личные вещи в месте для хранения до входа в ППЭ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420574" y="4221088"/>
            <a:ext cx="1723429" cy="600776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Руководитель </a:t>
            </a:r>
          </a:p>
          <a:p>
            <a:pPr algn="ctr"/>
            <a:r>
              <a:rPr lang="ru-RU" sz="1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ППЭ</a:t>
            </a:r>
          </a:p>
        </p:txBody>
      </p:sp>
      <p:sp>
        <p:nvSpPr>
          <p:cNvPr id="21" name="Нашивка 20"/>
          <p:cNvSpPr/>
          <p:nvPr/>
        </p:nvSpPr>
        <p:spPr>
          <a:xfrm rot="10800000">
            <a:off x="6958043" y="2676666"/>
            <a:ext cx="213083" cy="284111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>
              <a:solidFill>
                <a:schemeClr val="tx1"/>
              </a:solidFill>
            </a:endParaRPr>
          </a:p>
        </p:txBody>
      </p:sp>
      <p:sp>
        <p:nvSpPr>
          <p:cNvPr id="23" name="Нашивка 22"/>
          <p:cNvSpPr/>
          <p:nvPr/>
        </p:nvSpPr>
        <p:spPr>
          <a:xfrm rot="10800000">
            <a:off x="7020272" y="4365110"/>
            <a:ext cx="213083" cy="284111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>
              <a:solidFill>
                <a:schemeClr val="tx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 rot="10800000">
            <a:off x="6958040" y="6092582"/>
            <a:ext cx="213083" cy="284111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67196" y="2420892"/>
            <a:ext cx="1558813" cy="846997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Организаторы в аудитории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207693" y="5931169"/>
            <a:ext cx="1723429" cy="600776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Руководитель </a:t>
            </a:r>
          </a:p>
          <a:p>
            <a:pPr algn="ctr"/>
            <a:r>
              <a:rPr lang="ru-RU" sz="1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ППЭ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8EBA-BF76-4BD2-B386-1E39067478A0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084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019" y="89343"/>
            <a:ext cx="6983118" cy="885984"/>
          </a:xfrm>
        </p:spPr>
        <p:txBody>
          <a:bodyPr rtlCol="0">
            <a:noAutofit/>
          </a:bodyPr>
          <a:lstStyle/>
          <a:p>
            <a:pPr defTabSz="911967">
              <a:defRPr/>
            </a:pPr>
            <a:r>
              <a:rPr lang="ru-RU" sz="2200" b="1" dirty="0"/>
              <a:t>Подготовительные мероприятия в день экзамена. Действия члена ГЭК</a:t>
            </a:r>
            <a:r>
              <a:rPr lang="ru-RU" sz="2800" b="1" dirty="0"/>
              <a:t>:</a:t>
            </a:r>
            <a:endParaRPr lang="ru-RU" sz="28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8907" y="4699810"/>
            <a:ext cx="1100315" cy="101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939520" y="1735673"/>
            <a:ext cx="7354407" cy="9408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6AB3"/>
                </a:solidFill>
              </a:rPr>
              <a:t>При проведении инструктажа для работников ППЭ по процедуре проведения ГИА в день экзамена член ГЭК обязан: </a:t>
            </a:r>
            <a:endParaRPr lang="ru-RU" b="1" dirty="0">
              <a:solidFill>
                <a:srgbClr val="006AB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48125" y="2970652"/>
            <a:ext cx="1747135" cy="11763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rgbClr val="006AB3"/>
                </a:solidFill>
              </a:rPr>
              <a:t>Присутствовать </a:t>
            </a:r>
            <a:br>
              <a:rPr lang="ru-RU" sz="1400" b="1" dirty="0">
                <a:solidFill>
                  <a:srgbClr val="006AB3"/>
                </a:solidFill>
              </a:rPr>
            </a:br>
            <a:r>
              <a:rPr lang="ru-RU" sz="1400" b="1" dirty="0">
                <a:solidFill>
                  <a:srgbClr val="006AB3"/>
                </a:solidFill>
              </a:rPr>
              <a:t>при проведении инструктажа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9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3859" y="100511"/>
            <a:ext cx="6983118" cy="885984"/>
          </a:xfrm>
        </p:spPr>
        <p:txBody>
          <a:bodyPr rtlCol="0">
            <a:normAutofit/>
          </a:bodyPr>
          <a:lstStyle/>
          <a:p>
            <a:pPr defTabSz="911967">
              <a:defRPr/>
            </a:pPr>
            <a:r>
              <a:rPr lang="ru-RU" sz="2200" b="1" dirty="0"/>
              <a:t>Организация входа участников в ППЭ</a:t>
            </a:r>
          </a:p>
        </p:txBody>
      </p:sp>
      <p:sp>
        <p:nvSpPr>
          <p:cNvPr id="105475" name="Прямоугольник 3"/>
          <p:cNvSpPr>
            <a:spLocks noChangeArrowheads="1"/>
          </p:cNvSpPr>
          <p:nvPr/>
        </p:nvSpPr>
        <p:spPr bwMode="auto">
          <a:xfrm>
            <a:off x="245719" y="1391342"/>
            <a:ext cx="9144000" cy="33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2594" tIns="26294" rIns="52594" bIns="26294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alibri" charset="-52"/>
                <a:cs typeface="Times New Roman" pitchFamily="18" charset="0"/>
              </a:rPr>
              <a:t>   За 1 час до начала экзамена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5722" y="1891104"/>
            <a:ext cx="3873688" cy="8934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Кто осуществляет паспортный контроль на входе в ППЭ?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5721" y="3127004"/>
            <a:ext cx="5969527" cy="83386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algn="ctr" defTabSz="981977">
              <a:defRPr/>
            </a:pP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Кто проверяет документ, удостоверяющий личность участника, наличие его в списке распределения?</a:t>
            </a:r>
          </a:p>
          <a:p>
            <a:pPr algn="ctr" defTabSz="981977">
              <a:defRPr/>
            </a:pPr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36218" y="2004632"/>
            <a:ext cx="1879028" cy="7296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6AB3"/>
                </a:solidFill>
                <a:cs typeface="Times New Roman" panose="02020603050405020304" pitchFamily="18" charset="0"/>
              </a:rPr>
              <a:t>Организатор </a:t>
            </a:r>
            <a:r>
              <a:rPr lang="ru-RU" b="1" dirty="0" smtClean="0">
                <a:solidFill>
                  <a:srgbClr val="006AB3"/>
                </a:solidFill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6AB3"/>
                </a:solidFill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6AB3"/>
                </a:solidFill>
                <a:cs typeface="Times New Roman" panose="02020603050405020304" pitchFamily="18" charset="0"/>
              </a:rPr>
              <a:t>вне </a:t>
            </a:r>
            <a:r>
              <a:rPr lang="ru-RU" b="1" dirty="0">
                <a:solidFill>
                  <a:srgbClr val="006AB3"/>
                </a:solidFill>
                <a:cs typeface="Times New Roman" panose="02020603050405020304" pitchFamily="18" charset="0"/>
              </a:rPr>
              <a:t>аудитории</a:t>
            </a:r>
          </a:p>
        </p:txBody>
      </p:sp>
      <p:pic>
        <p:nvPicPr>
          <p:cNvPr id="105479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262" y="1283374"/>
            <a:ext cx="3145565" cy="236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80" name="Рисунок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7133" y="3958078"/>
            <a:ext cx="688375" cy="120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45721" y="4362934"/>
            <a:ext cx="5969527" cy="87853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Допускается ли выпускник прошлых лет при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отсутствии у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него документа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, удостоверяющего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личность, в ППЭ? </a:t>
            </a:r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5721" y="5643494"/>
            <a:ext cx="5969527" cy="92321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Кто указывает участникам на необходимость оставить личные вещи в специально выделенном в здании ППЭ месте (до входа в ППЭ)?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516216" y="5733268"/>
            <a:ext cx="1532130" cy="6998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600" b="1" dirty="0">
                <a:solidFill>
                  <a:srgbClr val="006AB3"/>
                </a:solidFill>
                <a:cs typeface="Times New Roman" panose="02020603050405020304" pitchFamily="18" charset="0"/>
              </a:rPr>
              <a:t>Организатор вне аудитории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16216" y="4437112"/>
            <a:ext cx="1532130" cy="7296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600" b="1" dirty="0">
                <a:solidFill>
                  <a:srgbClr val="006AB3"/>
                </a:solidFill>
                <a:cs typeface="Times New Roman" panose="02020603050405020304" pitchFamily="18" charset="0"/>
              </a:rPr>
              <a:t>Не допускается в ППЭ!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04327" y="3305699"/>
            <a:ext cx="1532130" cy="6551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600" b="1" dirty="0">
                <a:solidFill>
                  <a:srgbClr val="006AB3"/>
                </a:solidFill>
                <a:cs typeface="Times New Roman" panose="02020603050405020304" pitchFamily="18" charset="0"/>
              </a:rPr>
              <a:t>Организатор вне аудитории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10</a:t>
            </a:fld>
            <a:endParaRPr lang="ru-RU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019" y="111679"/>
            <a:ext cx="6983118" cy="885984"/>
          </a:xfrm>
        </p:spPr>
        <p:txBody>
          <a:bodyPr rtlCol="0">
            <a:normAutofit/>
          </a:bodyPr>
          <a:lstStyle/>
          <a:p>
            <a:pPr defTabSz="911967">
              <a:defRPr/>
            </a:pPr>
            <a:r>
              <a:rPr lang="ru-RU" sz="2200" b="1" dirty="0"/>
              <a:t>Организация входа в ППЭ</a:t>
            </a:r>
          </a:p>
        </p:txBody>
      </p:sp>
      <p:pic>
        <p:nvPicPr>
          <p:cNvPr id="106499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25" y="1281525"/>
            <a:ext cx="2726397" cy="200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87277" y="1281525"/>
            <a:ext cx="6189048" cy="20092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Организаторы </a:t>
            </a:r>
            <a:r>
              <a:rPr lang="ru-RU" sz="16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вне аудитории или работники </a:t>
            </a:r>
            <a:r>
              <a:rPr lang="ru-RU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по обеспечению охраны образовательных </a:t>
            </a:r>
            <a:r>
              <a:rPr lang="ru-RU" sz="16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организаций </a:t>
            </a:r>
            <a:r>
              <a:rPr lang="ru-RU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совместно с сотрудниками, осуществляющими охрану правопорядка, и (или) сотрудниками органов внутренних дел (полиции) с использованием металлоискателя проверяют наличие у участников </a:t>
            </a:r>
            <a:r>
              <a:rPr lang="ru-RU" sz="16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экзамена </a:t>
            </a:r>
            <a:r>
              <a:rPr lang="ru-RU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запрещенных средств. </a:t>
            </a:r>
          </a:p>
          <a:p>
            <a:pPr algn="ctr" defTabSz="981977">
              <a:defRPr/>
            </a:pPr>
            <a:r>
              <a:rPr lang="ru-RU" sz="1600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При появлении сигнала металлоискателя сотрудник полиции и организатор предлагают участнику </a:t>
            </a:r>
            <a:r>
              <a:rPr lang="ru-RU" sz="16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экзамена:</a:t>
            </a:r>
            <a:endParaRPr lang="ru-RU" sz="16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0523" y="5007871"/>
            <a:ext cx="1101218" cy="101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491887" y="3573024"/>
            <a:ext cx="4245465" cy="1111203"/>
          </a:xfrm>
          <a:prstGeom prst="rect">
            <a:avLst/>
          </a:prstGeom>
          <a:solidFill>
            <a:srgbClr val="006AB3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Показать предмет, вызывающий сигнал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11</a:t>
            </a:fld>
            <a:endParaRPr lang="ru-RU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8816" y="100511"/>
            <a:ext cx="6983118" cy="885984"/>
          </a:xfrm>
        </p:spPr>
        <p:txBody>
          <a:bodyPr rtlCol="0">
            <a:normAutofit/>
          </a:bodyPr>
          <a:lstStyle/>
          <a:p>
            <a:pPr defTabSz="911967">
              <a:defRPr/>
            </a:pPr>
            <a:r>
              <a:rPr lang="ru-RU" sz="2200" b="1" dirty="0"/>
              <a:t>Организация передвижения по ППЭ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3631" y="3690049"/>
            <a:ext cx="1100315" cy="101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42106" y="1340145"/>
            <a:ext cx="8509828" cy="6849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Кто оформляет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форму ППЭ-20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«Акт об идентификации личности участника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ГИА»?</a:t>
            </a:r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2120" y="3726344"/>
            <a:ext cx="1882641" cy="1075838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rgbClr val="006AB3"/>
                </a:solidFill>
                <a:cs typeface="Times New Roman" panose="02020603050405020304" pitchFamily="18" charset="0"/>
              </a:rPr>
              <a:t>Сопровождающие </a:t>
            </a:r>
            <a:br>
              <a:rPr lang="ru-RU" sz="1400" b="1" dirty="0">
                <a:solidFill>
                  <a:srgbClr val="006AB3"/>
                </a:solidFill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006AB3"/>
                </a:solidFill>
                <a:cs typeface="Times New Roman" panose="02020603050405020304" pitchFamily="18" charset="0"/>
              </a:rPr>
              <a:t>от образовательной организации</a:t>
            </a:r>
          </a:p>
        </p:txBody>
      </p:sp>
      <p:pic>
        <p:nvPicPr>
          <p:cNvPr id="107530" name="Рисунок 1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5245" y="2166567"/>
            <a:ext cx="4858371" cy="349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12</a:t>
            </a:fld>
            <a:endParaRPr lang="ru-RU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6952" y="5328527"/>
            <a:ext cx="2305458" cy="13820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839" y="101951"/>
            <a:ext cx="7430163" cy="88649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Подготовка к печати ЭМ в аудитории ППЭ</a:t>
            </a:r>
            <a:endParaRPr lang="ru-RU" sz="2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4461" y="1524073"/>
            <a:ext cx="8375083" cy="795716"/>
          </a:xfrm>
          <a:prstGeom prst="roundRect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6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9.30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Штабе ППЭ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ГЭК совместно с техническим специалистом скачивают ключ доступа к ЭМ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64884" y="2852940"/>
            <a:ext cx="1797060" cy="11266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16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30" y="3068961"/>
            <a:ext cx="6276629" cy="8359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lvl="0"/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Загружает ключ доступа к ЭМ в ПО печати ЭМ в каждой аудитории.</a:t>
            </a:r>
          </a:p>
          <a:p>
            <a:pPr lvl="0"/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Запускает АРМ Организатора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91876" y="4308131"/>
            <a:ext cx="1767669" cy="8331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4458" y="4308128"/>
            <a:ext cx="6276628" cy="9930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lvl="0"/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Подключает к станции печати </a:t>
            </a:r>
            <a:r>
              <a:rPr lang="ru-RU" sz="160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токен</a:t>
            </a:r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 вводит пароль доступа </a:t>
            </a:r>
          </a:p>
          <a:p>
            <a:pPr lvl="0"/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(активирует ключ доступа к ЭМ)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164290" y="3068960"/>
            <a:ext cx="1417003" cy="846997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Технический специалист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290224" y="4545107"/>
            <a:ext cx="1170970" cy="354555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Член ГЭК</a:t>
            </a:r>
          </a:p>
        </p:txBody>
      </p:sp>
      <p:sp>
        <p:nvSpPr>
          <p:cNvPr id="3" name="Нашивка 2"/>
          <p:cNvSpPr/>
          <p:nvPr/>
        </p:nvSpPr>
        <p:spPr>
          <a:xfrm rot="10800000">
            <a:off x="6706444" y="3417930"/>
            <a:ext cx="213083" cy="284111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 rot="10800000">
            <a:off x="6719938" y="4580329"/>
            <a:ext cx="213083" cy="284111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sz="90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8EBA-BF76-4BD2-B386-1E39067478A0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135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051721" y="2060848"/>
            <a:ext cx="4747879" cy="3844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6A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lvl="0"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опоздания участника, а также необходимости замены экзаменационных материалов по причине их порчи участником или обнаружения брака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 каких случаях выполняется дополнительная печать </a:t>
            </a:r>
            <a:r>
              <a:rPr lang="ru-RU" sz="2800" b="1" dirty="0" smtClean="0">
                <a:solidFill>
                  <a:srgbClr val="FF0000"/>
                </a:solidFill>
              </a:rPr>
              <a:t>ЭМ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8920" y="3643314"/>
            <a:ext cx="849725" cy="1015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l="8159" t="10743" r="16502" b="21208"/>
          <a:stretch/>
        </p:blipFill>
        <p:spPr>
          <a:xfrm>
            <a:off x="6898412" y="1431424"/>
            <a:ext cx="1878659" cy="1421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8EBA-BF76-4BD2-B386-1E39067478A0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673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019" y="89343"/>
            <a:ext cx="6983118" cy="885984"/>
          </a:xfrm>
        </p:spPr>
        <p:txBody>
          <a:bodyPr rtlCol="0">
            <a:noAutofit/>
          </a:bodyPr>
          <a:lstStyle/>
          <a:p>
            <a:pPr defTabSz="911967">
              <a:defRPr/>
            </a:pPr>
            <a:r>
              <a:rPr lang="ru-RU" sz="2800" b="1" dirty="0">
                <a:latin typeface="+mn-lt"/>
                <a:cs typeface="Times New Roman" panose="02020603050405020304" pitchFamily="18" charset="0"/>
              </a:rPr>
              <a:t>Экзамен в аудиториях ППЭ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4486288"/>
            <a:ext cx="1099412" cy="101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006609" y="1413366"/>
            <a:ext cx="5445567" cy="9967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Сколько общественных наблюдателей может находиться в 1 аудитории ППЭ одновременно?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43242" y="3000372"/>
            <a:ext cx="2581480" cy="8347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rgbClr val="006AB3"/>
                </a:solidFill>
                <a:cs typeface="Times New Roman" panose="02020603050405020304" pitchFamily="18" charset="0"/>
              </a:rPr>
              <a:t>Один </a:t>
            </a:r>
            <a:endParaRPr lang="ru-RU" sz="1200" b="1" dirty="0">
              <a:solidFill>
                <a:srgbClr val="006AB3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15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019" y="89343"/>
            <a:ext cx="6983118" cy="885984"/>
          </a:xfrm>
        </p:spPr>
        <p:txBody>
          <a:bodyPr rtlCol="0">
            <a:noAutofit/>
          </a:bodyPr>
          <a:lstStyle/>
          <a:p>
            <a:pPr defTabSz="911967">
              <a:defRPr/>
            </a:pPr>
            <a:r>
              <a:rPr lang="ru-RU" sz="2200" b="1" dirty="0"/>
              <a:t>Экзамен в аудиториях ППЭ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4843478"/>
            <a:ext cx="1099412" cy="101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858361" y="1404359"/>
            <a:ext cx="5445567" cy="9967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70C0"/>
                </a:solidFill>
              </a:rPr>
              <a:t>Решение об удалении с экзамена </a:t>
            </a:r>
            <a:r>
              <a:rPr lang="ru-RU" b="1" dirty="0" smtClean="0">
                <a:solidFill>
                  <a:srgbClr val="0070C0"/>
                </a:solidFill>
              </a:rPr>
              <a:t>участника экзаменов </a:t>
            </a:r>
            <a:r>
              <a:rPr lang="ru-RU" b="1" dirty="0">
                <a:solidFill>
                  <a:srgbClr val="0070C0"/>
                </a:solidFill>
              </a:rPr>
              <a:t>член ГЭК принимает в случае: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79718" y="2839430"/>
            <a:ext cx="5235493" cy="1616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rgbClr val="006AB3"/>
                </a:solidFill>
              </a:rPr>
              <a:t>Выявления нарушений установленного порядка проведения ГИА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16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019" y="89343"/>
            <a:ext cx="6983118" cy="885984"/>
          </a:xfrm>
        </p:spPr>
        <p:txBody>
          <a:bodyPr rtlCol="0">
            <a:noAutofit/>
          </a:bodyPr>
          <a:lstStyle/>
          <a:p>
            <a:pPr defTabSz="911967">
              <a:defRPr/>
            </a:pPr>
            <a:r>
              <a:rPr lang="ru-RU" sz="2200" b="1" dirty="0"/>
              <a:t>Экзамен в аудиториях ППЭ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9706" y="4878496"/>
            <a:ext cx="1099412" cy="101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805633" y="1404359"/>
            <a:ext cx="5445567" cy="9967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b="1" dirty="0">
                <a:solidFill>
                  <a:srgbClr val="0070C0"/>
                </a:solidFill>
              </a:rPr>
              <a:t>Акт о досрочном завершении экзамена 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по </a:t>
            </a:r>
            <a:r>
              <a:rPr lang="ru-RU" b="1" dirty="0">
                <a:solidFill>
                  <a:srgbClr val="0070C0"/>
                </a:solidFill>
              </a:rPr>
              <a:t>объективным причинам оформляется в случае: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59832" y="2817094"/>
            <a:ext cx="3528391" cy="1661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2594" tIns="26294" rIns="52594" bIns="26294" anchor="ctr"/>
          <a:lstStyle/>
          <a:p>
            <a:pPr algn="ctr" defTabSz="981977">
              <a:defRPr/>
            </a:pPr>
            <a:r>
              <a:rPr lang="ru-RU" sz="1400" b="1" dirty="0">
                <a:solidFill>
                  <a:srgbClr val="006AB3"/>
                </a:solidFill>
              </a:rPr>
              <a:t>Досрочного завершения экзамена </a:t>
            </a:r>
            <a:br>
              <a:rPr lang="ru-RU" sz="1400" b="1" dirty="0">
                <a:solidFill>
                  <a:srgbClr val="006AB3"/>
                </a:solidFill>
              </a:rPr>
            </a:br>
            <a:r>
              <a:rPr lang="ru-RU" sz="1400" b="1" dirty="0">
                <a:solidFill>
                  <a:srgbClr val="006AB3"/>
                </a:solidFill>
              </a:rPr>
              <a:t>по объективным причинам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17</a:t>
            </a:fld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836" y="78017"/>
            <a:ext cx="7430164" cy="886493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  <a:cs typeface="Times New Roman" panose="02020603050405020304" pitchFamily="18" charset="0"/>
              </a:rPr>
              <a:t>Завершение экзамена в аудитории ППЭ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363695" y="2158702"/>
            <a:ext cx="1687501" cy="160000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51520" y="2151588"/>
            <a:ext cx="6846299" cy="5573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Возвратный доставочный пакет с бланками участников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том числе с доп. бланками ответов № 2)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2857045"/>
            <a:ext cx="6846299" cy="4958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600" b="1" dirty="0" smtClean="0">
                <a:solidFill>
                  <a:srgbClr val="025B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Неиспользованные дополнительные </a:t>
            </a:r>
            <a:r>
              <a:rPr lang="ru-RU" sz="1600" b="1" dirty="0">
                <a:solidFill>
                  <a:srgbClr val="025B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бланки ответов №2, </a:t>
            </a:r>
            <a:r>
              <a:rPr lang="ru-RU" sz="1600" b="1" dirty="0" smtClean="0">
                <a:solidFill>
                  <a:srgbClr val="025B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листы бумаги для черновиков</a:t>
            </a:r>
            <a:endParaRPr lang="ru-RU" sz="1600" b="1" dirty="0">
              <a:solidFill>
                <a:srgbClr val="025B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8572" y="3503904"/>
            <a:ext cx="6846299" cy="42922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ВДП с распечатанными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имеющими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брак и/или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испорченными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4797152"/>
            <a:ext cx="6846299" cy="5719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600" b="1" dirty="0">
                <a:solidFill>
                  <a:srgbClr val="025B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Запечатанный конверт с использованными </a:t>
            </a:r>
          </a:p>
          <a:p>
            <a:pPr algn="ctr"/>
            <a:r>
              <a:rPr lang="ru-RU" sz="1600" b="1" dirty="0" smtClean="0">
                <a:solidFill>
                  <a:srgbClr val="025B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листами бумаги для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черновиков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0" y="5805264"/>
            <a:ext cx="6846299" cy="7527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Формы, протоколы, служебные записки,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заполненные в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аудитории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052" y="1367324"/>
            <a:ext cx="8833226" cy="600776"/>
          </a:xfrm>
          <a:prstGeom prst="rect">
            <a:avLst/>
          </a:prstGeom>
          <a:ln w="28575">
            <a:solidFill>
              <a:srgbClr val="006AB3"/>
            </a:solidFill>
          </a:ln>
        </p:spPr>
        <p:txBody>
          <a:bodyPr wrap="square" lIns="107287" tIns="53643" rIns="107287" bIns="53643">
            <a:spAutoFit/>
          </a:bodyPr>
          <a:lstStyle/>
          <a:p>
            <a:pPr marL="265354" indent="-265354" algn="ctr">
              <a:tabLst>
                <a:tab pos="135953" algn="l"/>
              </a:tabLs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материалы руководитель ППЭ принимает от ответственных организаторов каждой аудитории ППЭ в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Штабе ППЭ в присутствии члена ГЭК?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520" y="4077073"/>
            <a:ext cx="6846299" cy="4279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87888A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ru-RU" sz="1600" b="1" dirty="0" smtClean="0">
                <a:solidFill>
                  <a:srgbClr val="025B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ВДП </a:t>
            </a:r>
            <a:r>
              <a:rPr lang="ru-RU" sz="1600" b="1" dirty="0" smtClean="0">
                <a:solidFill>
                  <a:srgbClr val="025B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КИМ участников экзаменов</a:t>
            </a:r>
            <a:endParaRPr lang="ru-RU" sz="1600" b="1" dirty="0">
              <a:solidFill>
                <a:srgbClr val="025B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907311" y="6592268"/>
            <a:ext cx="2133600" cy="36512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53645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097" y="4515769"/>
            <a:ext cx="1640093" cy="157858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79928" y="1340354"/>
            <a:ext cx="8099638" cy="1345864"/>
          </a:xfrm>
          <a:prstGeom prst="rect">
            <a:avLst/>
          </a:prstGeom>
          <a:noFill/>
        </p:spPr>
        <p:txBody>
          <a:bodyPr wrap="square" lIns="52688" tIns="26344" rIns="52688" bIns="26344" rtlCol="0">
            <a:spAutoFit/>
          </a:bodyPr>
          <a:lstStyle/>
          <a:p>
            <a:pPr algn="ctr"/>
            <a:r>
              <a:rPr lang="ru-RU" sz="2100" b="1" dirty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Когда член </a:t>
            </a:r>
            <a:r>
              <a:rPr lang="ru-RU" sz="2100" b="1" dirty="0" smtClean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ГЭК, </a:t>
            </a:r>
          </a:p>
          <a:p>
            <a:pPr algn="ctr"/>
            <a:r>
              <a:rPr lang="ru-RU" sz="2100" b="1" dirty="0" smtClean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руководитель ППЭ,</a:t>
            </a:r>
          </a:p>
          <a:p>
            <a:pPr algn="ctr"/>
            <a:r>
              <a:rPr lang="ru-RU" sz="2100" b="1" dirty="0" smtClean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 технические специалисты </a:t>
            </a:r>
          </a:p>
          <a:p>
            <a:pPr algn="ctr"/>
            <a:r>
              <a:rPr lang="ru-RU" sz="2100" b="1" u="sng" dirty="0" smtClean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могут </a:t>
            </a:r>
            <a:r>
              <a:rPr lang="ru-RU" sz="2100" b="1" u="sng" dirty="0">
                <a:ln w="0"/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покинуть ППЭ?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43614" y="2996952"/>
            <a:ext cx="7798653" cy="1371699"/>
          </a:xfrm>
          <a:prstGeom prst="roundRect">
            <a:avLst/>
          </a:prstGeom>
          <a:solidFill>
            <a:srgbClr val="006AB3"/>
          </a:solidFill>
          <a:ln>
            <a:solidFill>
              <a:srgbClr val="006A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688" tIns="26344" rIns="52688" bIns="26344" rtlCol="0" anchor="ctr"/>
          <a:lstStyle/>
          <a:p>
            <a:pPr lvl="0" algn="ctr"/>
            <a:r>
              <a:rPr lang="ru-RU" sz="1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После </a:t>
            </a:r>
            <a:r>
              <a:rPr lang="ru-RU" sz="14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уведомления из РЦОИ об успешном получении </a:t>
            </a:r>
            <a:r>
              <a:rPr lang="ru-RU" sz="1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и </a:t>
            </a:r>
            <a:r>
              <a:rPr lang="ru-RU" sz="1400" b="1" dirty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расшифровки переданного пакета данных с электронными образами </a:t>
            </a:r>
            <a:r>
              <a:rPr lang="ru-RU" sz="1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бланков, </a:t>
            </a:r>
            <a:r>
              <a:rPr lang="ru-RU" sz="1400" b="1" dirty="0" smtClean="0">
                <a:ln w="0"/>
                <a:solidFill>
                  <a:schemeClr val="bg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упаковки материалов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74" y="4517875"/>
            <a:ext cx="1816469" cy="1479556"/>
          </a:xfrm>
          <a:prstGeom prst="rect">
            <a:avLst/>
          </a:prstGeom>
        </p:spPr>
      </p:pic>
      <p:sp>
        <p:nvSpPr>
          <p:cNvPr id="14" name="Заголовок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2300" b="1" dirty="0" smtClean="0">
                <a:ln w="0"/>
              </a:rPr>
              <a:t>Завершение экзамена в ППЭ</a:t>
            </a:r>
            <a:endParaRPr lang="ru-RU" sz="2300" b="1" dirty="0">
              <a:ln w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38222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3152</TotalTime>
  <Words>783</Words>
  <Application>Microsoft Office PowerPoint</Application>
  <PresentationFormat>Экран (4:3)</PresentationFormat>
  <Paragraphs>145</Paragraphs>
  <Slides>19</Slides>
  <Notes>0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Шаблон</vt:lpstr>
      <vt:lpstr>ОТВЕТЫ НА ВОПРОСЫ</vt:lpstr>
      <vt:lpstr>Техническая готовность ППЭ</vt:lpstr>
      <vt:lpstr>Контроль технической готовности ППЭ</vt:lpstr>
      <vt:lpstr>Подготовительные мероприятия в день экзамена </vt:lpstr>
      <vt:lpstr>Действия члена ГЭК</vt:lpstr>
      <vt:lpstr>Особенности организации ППЭ  для участников с ОВЗ</vt:lpstr>
      <vt:lpstr>В какое время должны явиться в ППЭ  в день экзамена:</vt:lpstr>
      <vt:lpstr>День экзамена  Регистрация и распределение работников </vt:lpstr>
      <vt:lpstr>Подготовительные мероприятия в день экзамена. Действия члена ГЭК:</vt:lpstr>
      <vt:lpstr>Организация входа участников в ППЭ</vt:lpstr>
      <vt:lpstr>Организация входа в ППЭ</vt:lpstr>
      <vt:lpstr>Организация передвижения по ППЭ</vt:lpstr>
      <vt:lpstr>Подготовка к печати ЭМ в аудитории ППЭ</vt:lpstr>
      <vt:lpstr>В каких случаях выполняется дополнительная печать ЭМ</vt:lpstr>
      <vt:lpstr>Экзамен в аудиториях ППЭ</vt:lpstr>
      <vt:lpstr>Экзамен в аудиториях ППЭ</vt:lpstr>
      <vt:lpstr>Экзамен в аудиториях ППЭ</vt:lpstr>
      <vt:lpstr>Завершение экзамена в аудитории ППЭ</vt:lpstr>
      <vt:lpstr>Завершение экзамена в ППЭ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 ОРГАНИЗАТОРОВ В АУДИТОРИЯХ  ПУНКТА ПРОВЕДЕНИЯ ЭКЗАМЕНА  при проведении государственной итоговой аттестации по образовательным программам среднего общего образования</dc:title>
  <dc:creator>Кольчугин О.Д.</dc:creator>
  <cp:lastModifiedBy>Kozlova</cp:lastModifiedBy>
  <cp:revision>497</cp:revision>
  <cp:lastPrinted>2018-04-21T13:51:41Z</cp:lastPrinted>
  <dcterms:created xsi:type="dcterms:W3CDTF">2018-02-22T11:18:08Z</dcterms:created>
  <dcterms:modified xsi:type="dcterms:W3CDTF">2025-04-19T05:40:36Z</dcterms:modified>
</cp:coreProperties>
</file>