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  <p:sldMasterId id="2147483669" r:id="rId2"/>
    <p:sldMasterId id="2147483677" r:id="rId3"/>
    <p:sldMasterId id="2147483685" r:id="rId4"/>
  </p:sldMasterIdLst>
  <p:notesMasterIdLst>
    <p:notesMasterId r:id="rId40"/>
  </p:notesMasterIdLst>
  <p:handoutMasterIdLst>
    <p:handoutMasterId r:id="rId41"/>
  </p:handoutMasterIdLst>
  <p:sldIdLst>
    <p:sldId id="262" r:id="rId5"/>
    <p:sldId id="518" r:id="rId6"/>
    <p:sldId id="437" r:id="rId7"/>
    <p:sldId id="438" r:id="rId8"/>
    <p:sldId id="439" r:id="rId9"/>
    <p:sldId id="440" r:id="rId10"/>
    <p:sldId id="441" r:id="rId11"/>
    <p:sldId id="442" r:id="rId12"/>
    <p:sldId id="443" r:id="rId13"/>
    <p:sldId id="444" r:id="rId14"/>
    <p:sldId id="445" r:id="rId15"/>
    <p:sldId id="446" r:id="rId16"/>
    <p:sldId id="447" r:id="rId17"/>
    <p:sldId id="448" r:id="rId18"/>
    <p:sldId id="449" r:id="rId19"/>
    <p:sldId id="517" r:id="rId20"/>
    <p:sldId id="451" r:id="rId21"/>
    <p:sldId id="516" r:id="rId22"/>
    <p:sldId id="457" r:id="rId23"/>
    <p:sldId id="460" r:id="rId24"/>
    <p:sldId id="461" r:id="rId25"/>
    <p:sldId id="462" r:id="rId26"/>
    <p:sldId id="463" r:id="rId27"/>
    <p:sldId id="469" r:id="rId28"/>
    <p:sldId id="470" r:id="rId29"/>
    <p:sldId id="474" r:id="rId30"/>
    <p:sldId id="514" r:id="rId31"/>
    <p:sldId id="515" r:id="rId32"/>
    <p:sldId id="483" r:id="rId33"/>
    <p:sldId id="490" r:id="rId34"/>
    <p:sldId id="497" r:id="rId35"/>
    <p:sldId id="498" r:id="rId36"/>
    <p:sldId id="506" r:id="rId37"/>
    <p:sldId id="503" r:id="rId38"/>
    <p:sldId id="507" r:id="rId39"/>
  </p:sldIdLst>
  <p:sldSz cx="9144000" cy="6858000" type="screen4x3"/>
  <p:notesSz cx="6797675" cy="9928225"/>
  <p:defaultTextStyle>
    <a:defPPr>
      <a:defRPr lang="ru-RU"/>
    </a:defPPr>
    <a:lvl1pPr marL="0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470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940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9407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875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2346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8816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5284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1750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lovin" initials="G" lastIdx="3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25B94"/>
    <a:srgbClr val="012F4B"/>
    <a:srgbClr val="ED1C2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>
      <p:cViewPr varScale="1">
        <p:scale>
          <a:sx n="91" d="100"/>
          <a:sy n="91" d="100"/>
        </p:scale>
        <p:origin x="-6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50A7C1-31B5-4016-BCB1-7321428BF40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8023EF-7607-41C2-8609-88C25AB14D61}">
      <dgm:prSet phldrT="[Текст]"/>
      <dgm:spPr>
        <a:solidFill>
          <a:srgbClr val="025B94"/>
        </a:solidFill>
      </dgm:spPr>
      <dgm:t>
        <a:bodyPr/>
        <a:lstStyle/>
        <a:p>
          <a:r>
            <a:rPr lang="ru-RU" dirty="0" smtClean="0">
              <a:latin typeface="Calibri" pitchFamily="34" charset="0"/>
              <a:cs typeface="Calibri" pitchFamily="34" charset="0"/>
            </a:rPr>
            <a:t>Сработал металлоискатель при входе участника </a:t>
          </a:r>
          <a:r>
            <a:rPr lang="ru-RU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экзамена</a:t>
          </a:r>
          <a:r>
            <a:rPr lang="ru-RU" dirty="0" smtClean="0">
              <a:latin typeface="Calibri" pitchFamily="34" charset="0"/>
              <a:cs typeface="Calibri" pitchFamily="34" charset="0"/>
            </a:rPr>
            <a:t/>
          </a:r>
          <a:br>
            <a:rPr lang="ru-RU" dirty="0" smtClean="0">
              <a:latin typeface="Calibri" pitchFamily="34" charset="0"/>
              <a:cs typeface="Calibri" pitchFamily="34" charset="0"/>
            </a:rPr>
          </a:br>
          <a:r>
            <a:rPr lang="ru-RU" dirty="0" smtClean="0">
              <a:latin typeface="Calibri" pitchFamily="34" charset="0"/>
              <a:cs typeface="Calibri" pitchFamily="34" charset="0"/>
            </a:rPr>
            <a:t>в ППЭ</a:t>
          </a:r>
          <a:endParaRPr lang="ru-RU" dirty="0">
            <a:latin typeface="Calibri" pitchFamily="34" charset="0"/>
            <a:cs typeface="Calibri" pitchFamily="34" charset="0"/>
          </a:endParaRPr>
        </a:p>
      </dgm:t>
    </dgm:pt>
    <dgm:pt modelId="{03E0203D-251F-449D-BE6B-C7BA8598D98C}" type="parTrans" cxnId="{2805CFC0-4F7E-487B-9152-1457D1BA6152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FAF22AAB-4991-4AC6-A944-F57168C2D8AB}" type="sibTrans" cxnId="{2805CFC0-4F7E-487B-9152-1457D1BA6152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92EA1466-5986-4E39-B43D-6BCD05C4906F}">
      <dgm:prSet phldrT="[Текст]"/>
      <dgm:spPr/>
      <dgm:t>
        <a:bodyPr/>
        <a:lstStyle/>
        <a:p>
          <a:r>
            <a:rPr lang="ru-RU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Предложить участнику экзамена предъявить предмет, </a:t>
          </a:r>
          <a:r>
            <a:rPr lang="en-US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/>
          </a:r>
          <a:br>
            <a:rPr lang="en-US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</a:br>
          <a:r>
            <a:rPr lang="ru-RU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на который сработал металлоискатель</a:t>
          </a:r>
          <a:endParaRPr lang="ru-RU" dirty="0">
            <a:solidFill>
              <a:srgbClr val="012F4B"/>
            </a:solidFill>
            <a:latin typeface="Calibri" pitchFamily="34" charset="0"/>
            <a:cs typeface="Calibri" pitchFamily="34" charset="0"/>
          </a:endParaRPr>
        </a:p>
      </dgm:t>
    </dgm:pt>
    <dgm:pt modelId="{08C1117B-A5CC-4307-8D6D-90567F3AFBB2}" type="parTrans" cxnId="{A5293124-0BA5-4058-9FF6-BAA8CED72E2D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370D5F6C-A878-4869-8E6B-9949A1F0F1C2}" type="sibTrans" cxnId="{A5293124-0BA5-4058-9FF6-BAA8CED72E2D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2E91856C-D6C7-41C7-A12B-1BF29E48DE01}">
      <dgm:prSet phldrT="[Текст]"/>
      <dgm:spPr>
        <a:solidFill>
          <a:srgbClr val="025B94"/>
        </a:solidFill>
      </dgm:spPr>
      <dgm:t>
        <a:bodyPr/>
        <a:lstStyle/>
        <a:p>
          <a:r>
            <a:rPr lang="ru-RU" dirty="0" smtClean="0">
              <a:latin typeface="Calibri" pitchFamily="34" charset="0"/>
              <a:cs typeface="Calibri" pitchFamily="34" charset="0"/>
            </a:rPr>
            <a:t>Отказ </a:t>
          </a:r>
          <a:r>
            <a:rPr lang="ru-RU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участника экзамена </a:t>
          </a:r>
          <a:r>
            <a:rPr lang="ru-RU" dirty="0" smtClean="0">
              <a:latin typeface="Calibri" pitchFamily="34" charset="0"/>
              <a:cs typeface="Calibri" pitchFamily="34" charset="0"/>
            </a:rPr>
            <a:t>сдать обнаруженное металлоискателем запрещённое средство</a:t>
          </a:r>
          <a:endParaRPr lang="ru-RU" dirty="0">
            <a:latin typeface="Calibri" pitchFamily="34" charset="0"/>
            <a:cs typeface="Calibri" pitchFamily="34" charset="0"/>
          </a:endParaRPr>
        </a:p>
      </dgm:t>
    </dgm:pt>
    <dgm:pt modelId="{D6FAA9F3-9C7A-4872-8029-892F40FBCA72}" type="parTrans" cxnId="{378B2E47-E6B7-4D8C-A8EF-A304E658E236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6D808DA9-5720-4178-9D83-20C060197F27}" type="sibTrans" cxnId="{378B2E47-E6B7-4D8C-A8EF-A304E658E236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1098988F-ABA9-4952-90BE-60DDF9FE17AE}">
      <dgm:prSet phldrT="[Текст]"/>
      <dgm:spPr/>
      <dgm:t>
        <a:bodyPr/>
        <a:lstStyle/>
        <a:p>
          <a:pPr marL="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 Составление акта </a:t>
          </a:r>
          <a:r>
            <a:rPr lang="en-US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/>
          </a:r>
          <a:br>
            <a:rPr lang="en-US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</a:br>
          <a:r>
            <a:rPr lang="ru-RU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о </a:t>
          </a:r>
          <a:r>
            <a:rPr lang="ru-RU" dirty="0" err="1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недопуске</a:t>
          </a:r>
          <a:r>
            <a:rPr lang="ru-RU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 участника экзаменов, отказавшегося от сдачи запрещённого средства </a:t>
          </a:r>
          <a:r>
            <a:rPr lang="en-US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/>
          </a:r>
          <a:br>
            <a:rPr lang="en-US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</a:br>
          <a:r>
            <a:rPr lang="ru-RU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руководителем </a:t>
          </a:r>
          <a:r>
            <a:rPr lang="ru-RU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ППЭ в 2-х экземплярах (с подписью участника экзамена)</a:t>
          </a:r>
          <a:endParaRPr lang="ru-RU" dirty="0">
            <a:solidFill>
              <a:srgbClr val="012F4B"/>
            </a:solidFill>
            <a:latin typeface="Calibri" pitchFamily="34" charset="0"/>
            <a:cs typeface="Calibri" pitchFamily="34" charset="0"/>
          </a:endParaRPr>
        </a:p>
      </dgm:t>
    </dgm:pt>
    <dgm:pt modelId="{07E84024-59FF-4DD2-BFF9-6D2E353AC470}" type="parTrans" cxnId="{E62B5C13-EA0A-42B4-B10B-DC147EF8DFD4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1BB129C4-1650-41CE-9480-77C8539E17A8}" type="sibTrans" cxnId="{E62B5C13-EA0A-42B4-B10B-DC147EF8DFD4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D88389DC-D235-46B0-BF40-21F211BD0F55}">
      <dgm:prSet phldrT="[Текст]"/>
      <dgm:spPr/>
      <dgm:t>
        <a:bodyPr/>
        <a:lstStyle/>
        <a:p>
          <a:pPr marL="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ru-RU" dirty="0" err="1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Недопуск</a:t>
          </a:r>
          <a:r>
            <a:rPr lang="ru-RU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 участника экзамена </a:t>
          </a:r>
          <a:r>
            <a:rPr lang="en-US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/>
          </a:r>
          <a:br>
            <a:rPr lang="en-US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</a:br>
          <a:r>
            <a:rPr lang="ru-RU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в ППЭ</a:t>
          </a:r>
          <a:endParaRPr lang="ru-RU" dirty="0">
            <a:solidFill>
              <a:srgbClr val="012F4B"/>
            </a:solidFill>
            <a:latin typeface="Calibri" pitchFamily="34" charset="0"/>
            <a:cs typeface="Calibri" pitchFamily="34" charset="0"/>
          </a:endParaRPr>
        </a:p>
      </dgm:t>
    </dgm:pt>
    <dgm:pt modelId="{12343C56-5819-4438-8D7D-E79317994551}" type="parTrans" cxnId="{BFD55767-C798-4631-B048-DB7B70DBF8E2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4EB1FB80-35B8-4A93-B281-05A4B374C951}" type="sibTrans" cxnId="{BFD55767-C798-4631-B048-DB7B70DBF8E2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368C4713-8679-46BF-8A86-5CAE306E2254}" type="pres">
      <dgm:prSet presAssocID="{EA50A7C1-31B5-4016-BCB1-7321428BF40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83E657-1F1F-445D-AB03-5A13B3F25E5F}" type="pres">
      <dgm:prSet presAssocID="{488023EF-7607-41C2-8609-88C25AB14D61}" presName="composite" presStyleCnt="0"/>
      <dgm:spPr/>
    </dgm:pt>
    <dgm:pt modelId="{AA29E034-E631-4534-8C0B-A8977C184199}" type="pres">
      <dgm:prSet presAssocID="{488023EF-7607-41C2-8609-88C25AB14D6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D207DF-99E2-43D5-B218-2D316F4FCB97}" type="pres">
      <dgm:prSet presAssocID="{488023EF-7607-41C2-8609-88C25AB14D61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598E1-D520-4E6C-91C5-00A1F413FA0E}" type="pres">
      <dgm:prSet presAssocID="{FAF22AAB-4991-4AC6-A944-F57168C2D8AB}" presName="space" presStyleCnt="0"/>
      <dgm:spPr/>
    </dgm:pt>
    <dgm:pt modelId="{0885ED08-170A-4480-937B-B2840CBA9947}" type="pres">
      <dgm:prSet presAssocID="{2E91856C-D6C7-41C7-A12B-1BF29E48DE01}" presName="composite" presStyleCnt="0"/>
      <dgm:spPr/>
    </dgm:pt>
    <dgm:pt modelId="{48A92509-615F-4654-BEED-09306BE0090A}" type="pres">
      <dgm:prSet presAssocID="{2E91856C-D6C7-41C7-A12B-1BF29E48DE01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4FC89-8A96-4579-ACF7-22FEAD3D4C9F}" type="pres">
      <dgm:prSet presAssocID="{2E91856C-D6C7-41C7-A12B-1BF29E48DE01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8B2E47-E6B7-4D8C-A8EF-A304E658E236}" srcId="{EA50A7C1-31B5-4016-BCB1-7321428BF407}" destId="{2E91856C-D6C7-41C7-A12B-1BF29E48DE01}" srcOrd="1" destOrd="0" parTransId="{D6FAA9F3-9C7A-4872-8029-892F40FBCA72}" sibTransId="{6D808DA9-5720-4178-9D83-20C060197F27}"/>
    <dgm:cxn modelId="{2805CFC0-4F7E-487B-9152-1457D1BA6152}" srcId="{EA50A7C1-31B5-4016-BCB1-7321428BF407}" destId="{488023EF-7607-41C2-8609-88C25AB14D61}" srcOrd="0" destOrd="0" parTransId="{03E0203D-251F-449D-BE6B-C7BA8598D98C}" sibTransId="{FAF22AAB-4991-4AC6-A944-F57168C2D8AB}"/>
    <dgm:cxn modelId="{BFD55767-C798-4631-B048-DB7B70DBF8E2}" srcId="{2E91856C-D6C7-41C7-A12B-1BF29E48DE01}" destId="{D88389DC-D235-46B0-BF40-21F211BD0F55}" srcOrd="1" destOrd="0" parTransId="{12343C56-5819-4438-8D7D-E79317994551}" sibTransId="{4EB1FB80-35B8-4A93-B281-05A4B374C951}"/>
    <dgm:cxn modelId="{E62B5C13-EA0A-42B4-B10B-DC147EF8DFD4}" srcId="{2E91856C-D6C7-41C7-A12B-1BF29E48DE01}" destId="{1098988F-ABA9-4952-90BE-60DDF9FE17AE}" srcOrd="0" destOrd="0" parTransId="{07E84024-59FF-4DD2-BFF9-6D2E353AC470}" sibTransId="{1BB129C4-1650-41CE-9480-77C8539E17A8}"/>
    <dgm:cxn modelId="{E10A1EB1-266C-4201-96BD-5395FB19B59D}" type="presOf" srcId="{1098988F-ABA9-4952-90BE-60DDF9FE17AE}" destId="{FD74FC89-8A96-4579-ACF7-22FEAD3D4C9F}" srcOrd="0" destOrd="0" presId="urn:microsoft.com/office/officeart/2005/8/layout/hList1"/>
    <dgm:cxn modelId="{A5293124-0BA5-4058-9FF6-BAA8CED72E2D}" srcId="{488023EF-7607-41C2-8609-88C25AB14D61}" destId="{92EA1466-5986-4E39-B43D-6BCD05C4906F}" srcOrd="0" destOrd="0" parTransId="{08C1117B-A5CC-4307-8D6D-90567F3AFBB2}" sibTransId="{370D5F6C-A878-4869-8E6B-9949A1F0F1C2}"/>
    <dgm:cxn modelId="{0403FF3B-6300-4363-B831-51A0484F334D}" type="presOf" srcId="{D88389DC-D235-46B0-BF40-21F211BD0F55}" destId="{FD74FC89-8A96-4579-ACF7-22FEAD3D4C9F}" srcOrd="0" destOrd="1" presId="urn:microsoft.com/office/officeart/2005/8/layout/hList1"/>
    <dgm:cxn modelId="{790BE244-F555-4B02-B8EB-CCE71050006B}" type="presOf" srcId="{488023EF-7607-41C2-8609-88C25AB14D61}" destId="{AA29E034-E631-4534-8C0B-A8977C184199}" srcOrd="0" destOrd="0" presId="urn:microsoft.com/office/officeart/2005/8/layout/hList1"/>
    <dgm:cxn modelId="{384A1607-1F16-4AED-9600-8C4B1FFBE93F}" type="presOf" srcId="{2E91856C-D6C7-41C7-A12B-1BF29E48DE01}" destId="{48A92509-615F-4654-BEED-09306BE0090A}" srcOrd="0" destOrd="0" presId="urn:microsoft.com/office/officeart/2005/8/layout/hList1"/>
    <dgm:cxn modelId="{545515ED-1A60-45C5-A1F9-4AB7EEDB07D0}" type="presOf" srcId="{EA50A7C1-31B5-4016-BCB1-7321428BF407}" destId="{368C4713-8679-46BF-8A86-5CAE306E2254}" srcOrd="0" destOrd="0" presId="urn:microsoft.com/office/officeart/2005/8/layout/hList1"/>
    <dgm:cxn modelId="{AB692016-DFC1-4B44-9199-89DEC93B36BB}" type="presOf" srcId="{92EA1466-5986-4E39-B43D-6BCD05C4906F}" destId="{18D207DF-99E2-43D5-B218-2D316F4FCB97}" srcOrd="0" destOrd="0" presId="urn:microsoft.com/office/officeart/2005/8/layout/hList1"/>
    <dgm:cxn modelId="{46F746A9-BC08-4C4C-A678-CAD69C5893B2}" type="presParOf" srcId="{368C4713-8679-46BF-8A86-5CAE306E2254}" destId="{4E83E657-1F1F-445D-AB03-5A13B3F25E5F}" srcOrd="0" destOrd="0" presId="urn:microsoft.com/office/officeart/2005/8/layout/hList1"/>
    <dgm:cxn modelId="{09D1C9C4-C3BF-4ADC-877F-F0BEF8CD3863}" type="presParOf" srcId="{4E83E657-1F1F-445D-AB03-5A13B3F25E5F}" destId="{AA29E034-E631-4534-8C0B-A8977C184199}" srcOrd="0" destOrd="0" presId="urn:microsoft.com/office/officeart/2005/8/layout/hList1"/>
    <dgm:cxn modelId="{F82E4AF8-36DA-4C23-A0F7-51C241B9F0BD}" type="presParOf" srcId="{4E83E657-1F1F-445D-AB03-5A13B3F25E5F}" destId="{18D207DF-99E2-43D5-B218-2D316F4FCB97}" srcOrd="1" destOrd="0" presId="urn:microsoft.com/office/officeart/2005/8/layout/hList1"/>
    <dgm:cxn modelId="{55532372-5627-4832-B40C-F0A7889BD709}" type="presParOf" srcId="{368C4713-8679-46BF-8A86-5CAE306E2254}" destId="{63E598E1-D520-4E6C-91C5-00A1F413FA0E}" srcOrd="1" destOrd="0" presId="urn:microsoft.com/office/officeart/2005/8/layout/hList1"/>
    <dgm:cxn modelId="{D644FEFD-CDDB-43F8-8124-153F6D630EFA}" type="presParOf" srcId="{368C4713-8679-46BF-8A86-5CAE306E2254}" destId="{0885ED08-170A-4480-937B-B2840CBA9947}" srcOrd="2" destOrd="0" presId="urn:microsoft.com/office/officeart/2005/8/layout/hList1"/>
    <dgm:cxn modelId="{85D809DC-9F9C-4A9B-A369-FAAA930E1B54}" type="presParOf" srcId="{0885ED08-170A-4480-937B-B2840CBA9947}" destId="{48A92509-615F-4654-BEED-09306BE0090A}" srcOrd="0" destOrd="0" presId="urn:microsoft.com/office/officeart/2005/8/layout/hList1"/>
    <dgm:cxn modelId="{CCCC4B30-E9DB-42D9-8F73-AA4087FBC699}" type="presParOf" srcId="{0885ED08-170A-4480-937B-B2840CBA9947}" destId="{FD74FC89-8A96-4579-ACF7-22FEAD3D4C9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50A7C1-31B5-4016-BCB1-7321428BF40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8023EF-7607-41C2-8609-88C25AB14D61}">
      <dgm:prSet phldrT="[Текст]"/>
      <dgm:spPr>
        <a:solidFill>
          <a:srgbClr val="025B94"/>
        </a:solidFill>
      </dgm:spPr>
      <dgm:t>
        <a:bodyPr/>
        <a:lstStyle/>
        <a:p>
          <a:r>
            <a:rPr lang="ru-RU" dirty="0" smtClean="0">
              <a:latin typeface="Calibri" pitchFamily="34" charset="0"/>
              <a:cs typeface="Calibri" pitchFamily="34" charset="0"/>
            </a:rPr>
            <a:t>Отсутствие в списках автоматизированного распределения </a:t>
          </a:r>
          <a:r>
            <a:rPr lang="ru-RU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участников </a:t>
          </a:r>
          <a:r>
            <a:rPr lang="ru-RU" dirty="0" smtClean="0">
              <a:solidFill>
                <a:schemeClr val="bg1"/>
              </a:solidFill>
            </a:rPr>
            <a:t>экзамена</a:t>
          </a:r>
          <a:endParaRPr lang="ru-RU" dirty="0">
            <a:solidFill>
              <a:schemeClr val="accent6">
                <a:lumMod val="7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03E0203D-251F-449D-BE6B-C7BA8598D98C}" type="parTrans" cxnId="{2805CFC0-4F7E-487B-9152-1457D1BA6152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FAF22AAB-4991-4AC6-A944-F57168C2D8AB}" type="sibTrans" cxnId="{2805CFC0-4F7E-487B-9152-1457D1BA6152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92EA1466-5986-4E39-B43D-6BCD05C4906F}">
      <dgm:prSet phldrT="[Текст]"/>
      <dgm:spPr/>
      <dgm:t>
        <a:bodyPr/>
        <a:lstStyle/>
        <a:p>
          <a:r>
            <a:rPr lang="ru-RU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Недопуск</a:t>
          </a:r>
          <a:r>
            <a: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участника экзаменов в ППЭ</a:t>
          </a:r>
          <a:endParaRPr lang="ru-RU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08C1117B-A5CC-4307-8D6D-90567F3AFBB2}" type="parTrans" cxnId="{A5293124-0BA5-4058-9FF6-BAA8CED72E2D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370D5F6C-A878-4869-8E6B-9949A1F0F1C2}" type="sibTrans" cxnId="{A5293124-0BA5-4058-9FF6-BAA8CED72E2D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2E91856C-D6C7-41C7-A12B-1BF29E48DE01}">
      <dgm:prSet phldrT="[Текст]"/>
      <dgm:spPr>
        <a:solidFill>
          <a:srgbClr val="025B94"/>
        </a:solidFill>
      </dgm:spPr>
      <dgm:t>
        <a:bodyPr/>
        <a:lstStyle/>
        <a:p>
          <a:r>
            <a:rPr lang="ru-RU" dirty="0" smtClean="0">
              <a:latin typeface="Calibri" pitchFamily="34" charset="0"/>
              <a:cs typeface="Calibri" pitchFamily="34" charset="0"/>
            </a:rPr>
            <a:t>Явка без документа, удостоверяющего личность, участника </a:t>
          </a:r>
          <a:r>
            <a:rPr lang="ru-RU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ГИА</a:t>
          </a:r>
          <a:endParaRPr lang="ru-RU" dirty="0">
            <a:solidFill>
              <a:schemeClr val="bg1"/>
            </a:solidFill>
            <a:latin typeface="Calibri" pitchFamily="34" charset="0"/>
            <a:cs typeface="Calibri" pitchFamily="34" charset="0"/>
          </a:endParaRPr>
        </a:p>
      </dgm:t>
    </dgm:pt>
    <dgm:pt modelId="{D6FAA9F3-9C7A-4872-8029-892F40FBCA72}" type="parTrans" cxnId="{378B2E47-E6B7-4D8C-A8EF-A304E658E236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6D808DA9-5720-4178-9D83-20C060197F27}" type="sibTrans" cxnId="{378B2E47-E6B7-4D8C-A8EF-A304E658E236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1098988F-ABA9-4952-90BE-60DDF9FE17AE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rPr>
            <a:t>Идентификация личности участника</a:t>
          </a:r>
          <a:endParaRPr lang="ru-RU" dirty="0">
            <a:latin typeface="Calibri" pitchFamily="34" charset="0"/>
            <a:cs typeface="Calibri" pitchFamily="34" charset="0"/>
          </a:endParaRPr>
        </a:p>
      </dgm:t>
    </dgm:pt>
    <dgm:pt modelId="{07E84024-59FF-4DD2-BFF9-6D2E353AC470}" type="parTrans" cxnId="{E62B5C13-EA0A-42B4-B10B-DC147EF8DFD4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1BB129C4-1650-41CE-9480-77C8539E17A8}" type="sibTrans" cxnId="{E62B5C13-EA0A-42B4-B10B-DC147EF8DFD4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F1AA42E1-742C-412C-9820-0AF751B4D5B9}">
      <dgm:prSet phldrT="[Текст]"/>
      <dgm:spPr>
        <a:solidFill>
          <a:srgbClr val="025B94"/>
        </a:solidFill>
      </dgm:spPr>
      <dgm:t>
        <a:bodyPr/>
        <a:lstStyle/>
        <a:p>
          <a:r>
            <a:rPr lang="ru-RU" dirty="0" smtClean="0">
              <a:latin typeface="Calibri" pitchFamily="34" charset="0"/>
              <a:cs typeface="Calibri" pitchFamily="34" charset="0"/>
            </a:rPr>
            <a:t>Явка без документа, удостоверяющего личность, выпускника прошлых лет</a:t>
          </a:r>
          <a:endParaRPr lang="ru-RU" dirty="0">
            <a:latin typeface="Calibri" pitchFamily="34" charset="0"/>
            <a:cs typeface="Calibri" pitchFamily="34" charset="0"/>
          </a:endParaRPr>
        </a:p>
      </dgm:t>
    </dgm:pt>
    <dgm:pt modelId="{CC8CC16B-E284-43CE-AA03-F968AC55AB5A}" type="parTrans" cxnId="{0CBE1716-099C-42B7-8B7C-DB8E88A3A250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699718E1-96EC-4FB6-BB7E-7CA9F6FD4201}" type="sibTrans" cxnId="{0CBE1716-099C-42B7-8B7C-DB8E88A3A250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20078EEE-E248-4235-A861-B134F57D784D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Составление акта о </a:t>
          </a:r>
          <a:r>
            <a:rPr lang="ru-RU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недопуске</a:t>
          </a:r>
          <a:r>
            <a: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участника ЕГЭ в ППЭ руководителем ППЭ в 2-х экземплярах (с подписью участника ЕГЭ)</a:t>
          </a:r>
          <a:endParaRPr lang="ru-RU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0DD31BB9-9921-4B02-BD65-25DEDD0B7F21}" type="parTrans" cxnId="{868330A7-D151-498A-9021-86FFD7FAE3AD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96274A4C-FF44-46B4-99E2-E6206D553D58}" type="sibTrans" cxnId="{868330A7-D151-498A-9021-86FFD7FAE3AD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3E4B12F6-FF6D-447B-8A41-A08A77D62C36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Фиксация данного факта для дальнейшего принятия решения</a:t>
          </a:r>
          <a:endParaRPr lang="ru-RU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649D17A7-B6F5-4F8A-B0BD-5BC137CE13E1}" type="parTrans" cxnId="{5620762E-592D-48DB-A2C3-621F26B8E15E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0D198435-D08A-4E4D-9A96-5B31DFAC977F}" type="sibTrans" cxnId="{5620762E-592D-48DB-A2C3-621F26B8E15E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744C6268-4843-43BE-9D26-FAA6EF48F2F2}">
      <dgm:prSet/>
      <dgm:spPr/>
      <dgm:t>
        <a:bodyPr/>
        <a:lstStyle/>
        <a:p>
          <a:pPr marL="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0" algn="l"/>
            </a:tabLst>
          </a:pPr>
          <a:r>
            <a: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Допуск участника на </a:t>
          </a:r>
          <a:r>
            <a:rPr lang="ru-RU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rPr>
            <a:t>экзамен</a:t>
          </a:r>
          <a:endParaRPr lang="ru-RU" dirty="0">
            <a:solidFill>
              <a:prstClr val="black"/>
            </a:solidFill>
            <a:latin typeface="Calibri" pitchFamily="34" charset="0"/>
            <a:cs typeface="Calibri" pitchFamily="34" charset="0"/>
          </a:endParaRPr>
        </a:p>
      </dgm:t>
    </dgm:pt>
    <dgm:pt modelId="{29066B93-7FFB-48CB-A06F-A6DBF7763D00}" type="parTrans" cxnId="{0CC6A86C-4A05-4F9F-9F3D-439F020DB188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725D277B-FEC4-4B20-8751-EBB7BC5D6E18}" type="sibTrans" cxnId="{0CC6A86C-4A05-4F9F-9F3D-439F020DB188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366E61D8-FE08-4BE5-A529-6580189BD03C}">
      <dgm:prSet/>
      <dgm:spPr/>
      <dgm:t>
        <a:bodyPr/>
        <a:lstStyle/>
        <a:p>
          <a:r>
            <a:rPr lang="ru-RU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Недопуск</a:t>
          </a:r>
          <a:r>
            <a: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участника ЕГЭ </a:t>
          </a:r>
          <a:br>
            <a: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</a:br>
          <a:r>
            <a: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в ППЭ</a:t>
          </a:r>
          <a:endParaRPr lang="ru-RU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1616C67D-01D0-462A-AFE8-2C0238D36AC1}" type="parTrans" cxnId="{C38FA783-6886-4BB1-B2B4-F2F6CB328657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00144359-78B3-46DF-B1B0-8276430714F3}" type="sibTrans" cxnId="{C38FA783-6886-4BB1-B2B4-F2F6CB328657}">
      <dgm:prSet/>
      <dgm:spPr/>
      <dgm:t>
        <a:bodyPr/>
        <a:lstStyle/>
        <a:p>
          <a:endParaRPr lang="ru-RU">
            <a:latin typeface="Calibri" pitchFamily="34" charset="0"/>
            <a:cs typeface="Calibri" pitchFamily="34" charset="0"/>
          </a:endParaRPr>
        </a:p>
      </dgm:t>
    </dgm:pt>
    <dgm:pt modelId="{CE814D7C-FDDE-459A-A308-8A3BEDF23666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rPr>
            <a:t>Составление акта об идентификации личности участника экзамена (форма ППЭ-20) сопровождающим </a:t>
          </a:r>
          <a:r>
            <a:rPr lang="ru-RU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в присутствии члена ГЭК</a:t>
          </a:r>
          <a:endParaRPr lang="ru-RU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BFDF03F8-4500-4B5D-AF30-F2C4A29C114C}" type="parTrans" cxnId="{F8A7A69C-9AF7-44EF-8FFE-6B7788136C1E}">
      <dgm:prSet/>
      <dgm:spPr/>
      <dgm:t>
        <a:bodyPr/>
        <a:lstStyle/>
        <a:p>
          <a:endParaRPr lang="ru-RU"/>
        </a:p>
      </dgm:t>
    </dgm:pt>
    <dgm:pt modelId="{AEA31B6A-95E7-44EB-AA5B-7FDE6BBFFE87}" type="sibTrans" cxnId="{F8A7A69C-9AF7-44EF-8FFE-6B7788136C1E}">
      <dgm:prSet/>
      <dgm:spPr/>
      <dgm:t>
        <a:bodyPr/>
        <a:lstStyle/>
        <a:p>
          <a:endParaRPr lang="ru-RU"/>
        </a:p>
      </dgm:t>
    </dgm:pt>
    <dgm:pt modelId="{368C4713-8679-46BF-8A86-5CAE306E2254}" type="pres">
      <dgm:prSet presAssocID="{EA50A7C1-31B5-4016-BCB1-7321428BF40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83E657-1F1F-445D-AB03-5A13B3F25E5F}" type="pres">
      <dgm:prSet presAssocID="{488023EF-7607-41C2-8609-88C25AB14D61}" presName="composite" presStyleCnt="0"/>
      <dgm:spPr/>
    </dgm:pt>
    <dgm:pt modelId="{AA29E034-E631-4534-8C0B-A8977C184199}" type="pres">
      <dgm:prSet presAssocID="{488023EF-7607-41C2-8609-88C25AB14D6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D207DF-99E2-43D5-B218-2D316F4FCB97}" type="pres">
      <dgm:prSet presAssocID="{488023EF-7607-41C2-8609-88C25AB14D61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598E1-D520-4E6C-91C5-00A1F413FA0E}" type="pres">
      <dgm:prSet presAssocID="{FAF22AAB-4991-4AC6-A944-F57168C2D8AB}" presName="space" presStyleCnt="0"/>
      <dgm:spPr/>
    </dgm:pt>
    <dgm:pt modelId="{0885ED08-170A-4480-937B-B2840CBA9947}" type="pres">
      <dgm:prSet presAssocID="{2E91856C-D6C7-41C7-A12B-1BF29E48DE01}" presName="composite" presStyleCnt="0"/>
      <dgm:spPr/>
    </dgm:pt>
    <dgm:pt modelId="{48A92509-615F-4654-BEED-09306BE0090A}" type="pres">
      <dgm:prSet presAssocID="{2E91856C-D6C7-41C7-A12B-1BF29E48DE0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4FC89-8A96-4579-ACF7-22FEAD3D4C9F}" type="pres">
      <dgm:prSet presAssocID="{2E91856C-D6C7-41C7-A12B-1BF29E48DE0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4DE017-C48F-4326-9CB9-F7ADB1907764}" type="pres">
      <dgm:prSet presAssocID="{6D808DA9-5720-4178-9D83-20C060197F27}" presName="space" presStyleCnt="0"/>
      <dgm:spPr/>
    </dgm:pt>
    <dgm:pt modelId="{4AF4D86E-B215-4C9D-B315-3B0071AEB88E}" type="pres">
      <dgm:prSet presAssocID="{F1AA42E1-742C-412C-9820-0AF751B4D5B9}" presName="composite" presStyleCnt="0"/>
      <dgm:spPr/>
    </dgm:pt>
    <dgm:pt modelId="{6F9BDCC5-CAB1-40BD-8EA7-187A44BDD624}" type="pres">
      <dgm:prSet presAssocID="{F1AA42E1-742C-412C-9820-0AF751B4D5B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675DD6-83B9-48F2-B217-C892F542B73F}" type="pres">
      <dgm:prSet presAssocID="{F1AA42E1-742C-412C-9820-0AF751B4D5B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07808C-D8B1-4654-82CB-96E7E98ED757}" type="presOf" srcId="{744C6268-4843-43BE-9D26-FAA6EF48F2F2}" destId="{FD74FC89-8A96-4579-ACF7-22FEAD3D4C9F}" srcOrd="0" destOrd="2" presId="urn:microsoft.com/office/officeart/2005/8/layout/hList1"/>
    <dgm:cxn modelId="{AF38A4D5-CBD3-4718-8E93-991381D2F118}" type="presOf" srcId="{3E4B12F6-FF6D-447B-8A41-A08A77D62C36}" destId="{18D207DF-99E2-43D5-B218-2D316F4FCB97}" srcOrd="0" destOrd="1" presId="urn:microsoft.com/office/officeart/2005/8/layout/hList1"/>
    <dgm:cxn modelId="{0CC6A86C-4A05-4F9F-9F3D-439F020DB188}" srcId="{2E91856C-D6C7-41C7-A12B-1BF29E48DE01}" destId="{744C6268-4843-43BE-9D26-FAA6EF48F2F2}" srcOrd="2" destOrd="0" parTransId="{29066B93-7FFB-48CB-A06F-A6DBF7763D00}" sibTransId="{725D277B-FEC4-4B20-8751-EBB7BC5D6E18}"/>
    <dgm:cxn modelId="{A5293124-0BA5-4058-9FF6-BAA8CED72E2D}" srcId="{488023EF-7607-41C2-8609-88C25AB14D61}" destId="{92EA1466-5986-4E39-B43D-6BCD05C4906F}" srcOrd="0" destOrd="0" parTransId="{08C1117B-A5CC-4307-8D6D-90567F3AFBB2}" sibTransId="{370D5F6C-A878-4869-8E6B-9949A1F0F1C2}"/>
    <dgm:cxn modelId="{62A74403-EDD4-402C-A93A-CFB4BA7BE7F2}" type="presOf" srcId="{1098988F-ABA9-4952-90BE-60DDF9FE17AE}" destId="{FD74FC89-8A96-4579-ACF7-22FEAD3D4C9F}" srcOrd="0" destOrd="0" presId="urn:microsoft.com/office/officeart/2005/8/layout/hList1"/>
    <dgm:cxn modelId="{0CBE1716-099C-42B7-8B7C-DB8E88A3A250}" srcId="{EA50A7C1-31B5-4016-BCB1-7321428BF407}" destId="{F1AA42E1-742C-412C-9820-0AF751B4D5B9}" srcOrd="2" destOrd="0" parTransId="{CC8CC16B-E284-43CE-AA03-F968AC55AB5A}" sibTransId="{699718E1-96EC-4FB6-BB7E-7CA9F6FD4201}"/>
    <dgm:cxn modelId="{CB6ED0F8-4307-4220-8924-9B9853A421C0}" type="presOf" srcId="{F1AA42E1-742C-412C-9820-0AF751B4D5B9}" destId="{6F9BDCC5-CAB1-40BD-8EA7-187A44BDD624}" srcOrd="0" destOrd="0" presId="urn:microsoft.com/office/officeart/2005/8/layout/hList1"/>
    <dgm:cxn modelId="{F8A7A69C-9AF7-44EF-8FFE-6B7788136C1E}" srcId="{2E91856C-D6C7-41C7-A12B-1BF29E48DE01}" destId="{CE814D7C-FDDE-459A-A308-8A3BEDF23666}" srcOrd="1" destOrd="0" parTransId="{BFDF03F8-4500-4B5D-AF30-F2C4A29C114C}" sibTransId="{AEA31B6A-95E7-44EB-AA5B-7FDE6BBFFE87}"/>
    <dgm:cxn modelId="{378B2E47-E6B7-4D8C-A8EF-A304E658E236}" srcId="{EA50A7C1-31B5-4016-BCB1-7321428BF407}" destId="{2E91856C-D6C7-41C7-A12B-1BF29E48DE01}" srcOrd="1" destOrd="0" parTransId="{D6FAA9F3-9C7A-4872-8029-892F40FBCA72}" sibTransId="{6D808DA9-5720-4178-9D83-20C060197F27}"/>
    <dgm:cxn modelId="{55E1B86C-194F-4361-BCF2-619972888FF7}" type="presOf" srcId="{CE814D7C-FDDE-459A-A308-8A3BEDF23666}" destId="{FD74FC89-8A96-4579-ACF7-22FEAD3D4C9F}" srcOrd="0" destOrd="1" presId="urn:microsoft.com/office/officeart/2005/8/layout/hList1"/>
    <dgm:cxn modelId="{83DBD08E-6A3E-4304-81A6-2A35F236C6A0}" type="presOf" srcId="{488023EF-7607-41C2-8609-88C25AB14D61}" destId="{AA29E034-E631-4534-8C0B-A8977C184199}" srcOrd="0" destOrd="0" presId="urn:microsoft.com/office/officeart/2005/8/layout/hList1"/>
    <dgm:cxn modelId="{5620762E-592D-48DB-A2C3-621F26B8E15E}" srcId="{488023EF-7607-41C2-8609-88C25AB14D61}" destId="{3E4B12F6-FF6D-447B-8A41-A08A77D62C36}" srcOrd="1" destOrd="0" parTransId="{649D17A7-B6F5-4F8A-B0BD-5BC137CE13E1}" sibTransId="{0D198435-D08A-4E4D-9A96-5B31DFAC977F}"/>
    <dgm:cxn modelId="{E62B5C13-EA0A-42B4-B10B-DC147EF8DFD4}" srcId="{2E91856C-D6C7-41C7-A12B-1BF29E48DE01}" destId="{1098988F-ABA9-4952-90BE-60DDF9FE17AE}" srcOrd="0" destOrd="0" parTransId="{07E84024-59FF-4DD2-BFF9-6D2E353AC470}" sibTransId="{1BB129C4-1650-41CE-9480-77C8539E17A8}"/>
    <dgm:cxn modelId="{868330A7-D151-498A-9021-86FFD7FAE3AD}" srcId="{F1AA42E1-742C-412C-9820-0AF751B4D5B9}" destId="{20078EEE-E248-4235-A861-B134F57D784D}" srcOrd="0" destOrd="0" parTransId="{0DD31BB9-9921-4B02-BD65-25DEDD0B7F21}" sibTransId="{96274A4C-FF44-46B4-99E2-E6206D553D58}"/>
    <dgm:cxn modelId="{C851A549-52A0-4ED1-A93E-A580471EDED5}" type="presOf" srcId="{366E61D8-FE08-4BE5-A529-6580189BD03C}" destId="{83675DD6-83B9-48F2-B217-C892F542B73F}" srcOrd="0" destOrd="1" presId="urn:microsoft.com/office/officeart/2005/8/layout/hList1"/>
    <dgm:cxn modelId="{EDC77D39-95A5-4C7B-894A-84D0CAA789AD}" type="presOf" srcId="{EA50A7C1-31B5-4016-BCB1-7321428BF407}" destId="{368C4713-8679-46BF-8A86-5CAE306E2254}" srcOrd="0" destOrd="0" presId="urn:microsoft.com/office/officeart/2005/8/layout/hList1"/>
    <dgm:cxn modelId="{17B1E346-8780-45CF-873C-706F8284F015}" type="presOf" srcId="{92EA1466-5986-4E39-B43D-6BCD05C4906F}" destId="{18D207DF-99E2-43D5-B218-2D316F4FCB97}" srcOrd="0" destOrd="0" presId="urn:microsoft.com/office/officeart/2005/8/layout/hList1"/>
    <dgm:cxn modelId="{1905F12B-CCD7-4403-9734-338F35D2A46C}" type="presOf" srcId="{2E91856C-D6C7-41C7-A12B-1BF29E48DE01}" destId="{48A92509-615F-4654-BEED-09306BE0090A}" srcOrd="0" destOrd="0" presId="urn:microsoft.com/office/officeart/2005/8/layout/hList1"/>
    <dgm:cxn modelId="{C38FA783-6886-4BB1-B2B4-F2F6CB328657}" srcId="{F1AA42E1-742C-412C-9820-0AF751B4D5B9}" destId="{366E61D8-FE08-4BE5-A529-6580189BD03C}" srcOrd="1" destOrd="0" parTransId="{1616C67D-01D0-462A-AFE8-2C0238D36AC1}" sibTransId="{00144359-78B3-46DF-B1B0-8276430714F3}"/>
    <dgm:cxn modelId="{75FB7E5D-E349-4708-B247-629F98350D20}" type="presOf" srcId="{20078EEE-E248-4235-A861-B134F57D784D}" destId="{83675DD6-83B9-48F2-B217-C892F542B73F}" srcOrd="0" destOrd="0" presId="urn:microsoft.com/office/officeart/2005/8/layout/hList1"/>
    <dgm:cxn modelId="{2805CFC0-4F7E-487B-9152-1457D1BA6152}" srcId="{EA50A7C1-31B5-4016-BCB1-7321428BF407}" destId="{488023EF-7607-41C2-8609-88C25AB14D61}" srcOrd="0" destOrd="0" parTransId="{03E0203D-251F-449D-BE6B-C7BA8598D98C}" sibTransId="{FAF22AAB-4991-4AC6-A944-F57168C2D8AB}"/>
    <dgm:cxn modelId="{676FB6FA-48D8-4BC5-A98D-7FE6BDCA08F1}" type="presParOf" srcId="{368C4713-8679-46BF-8A86-5CAE306E2254}" destId="{4E83E657-1F1F-445D-AB03-5A13B3F25E5F}" srcOrd="0" destOrd="0" presId="urn:microsoft.com/office/officeart/2005/8/layout/hList1"/>
    <dgm:cxn modelId="{08BB2E55-108F-4C54-A849-0CBDDCE8750D}" type="presParOf" srcId="{4E83E657-1F1F-445D-AB03-5A13B3F25E5F}" destId="{AA29E034-E631-4534-8C0B-A8977C184199}" srcOrd="0" destOrd="0" presId="urn:microsoft.com/office/officeart/2005/8/layout/hList1"/>
    <dgm:cxn modelId="{1F99A4EF-944E-4A9D-9BF3-814407CA36E1}" type="presParOf" srcId="{4E83E657-1F1F-445D-AB03-5A13B3F25E5F}" destId="{18D207DF-99E2-43D5-B218-2D316F4FCB97}" srcOrd="1" destOrd="0" presId="urn:microsoft.com/office/officeart/2005/8/layout/hList1"/>
    <dgm:cxn modelId="{B5DCE72D-51AE-4422-9F99-0248F145CF11}" type="presParOf" srcId="{368C4713-8679-46BF-8A86-5CAE306E2254}" destId="{63E598E1-D520-4E6C-91C5-00A1F413FA0E}" srcOrd="1" destOrd="0" presId="urn:microsoft.com/office/officeart/2005/8/layout/hList1"/>
    <dgm:cxn modelId="{3054EE43-7838-428A-BC43-E196559528C1}" type="presParOf" srcId="{368C4713-8679-46BF-8A86-5CAE306E2254}" destId="{0885ED08-170A-4480-937B-B2840CBA9947}" srcOrd="2" destOrd="0" presId="urn:microsoft.com/office/officeart/2005/8/layout/hList1"/>
    <dgm:cxn modelId="{3DA5AB0D-EB09-4349-B91F-39AB47AAF6FF}" type="presParOf" srcId="{0885ED08-170A-4480-937B-B2840CBA9947}" destId="{48A92509-615F-4654-BEED-09306BE0090A}" srcOrd="0" destOrd="0" presId="urn:microsoft.com/office/officeart/2005/8/layout/hList1"/>
    <dgm:cxn modelId="{F48056F1-6663-4005-9AF2-5F7B8C20A6F0}" type="presParOf" srcId="{0885ED08-170A-4480-937B-B2840CBA9947}" destId="{FD74FC89-8A96-4579-ACF7-22FEAD3D4C9F}" srcOrd="1" destOrd="0" presId="urn:microsoft.com/office/officeart/2005/8/layout/hList1"/>
    <dgm:cxn modelId="{56F0EA25-3AA7-4C68-B622-6240A9C9229E}" type="presParOf" srcId="{368C4713-8679-46BF-8A86-5CAE306E2254}" destId="{794DE017-C48F-4326-9CB9-F7ADB1907764}" srcOrd="3" destOrd="0" presId="urn:microsoft.com/office/officeart/2005/8/layout/hList1"/>
    <dgm:cxn modelId="{C5F53680-134D-4312-BE48-C9EB5794E413}" type="presParOf" srcId="{368C4713-8679-46BF-8A86-5CAE306E2254}" destId="{4AF4D86E-B215-4C9D-B315-3B0071AEB88E}" srcOrd="4" destOrd="0" presId="urn:microsoft.com/office/officeart/2005/8/layout/hList1"/>
    <dgm:cxn modelId="{33511F00-72F2-4F8B-B2A3-54BCAEFB3706}" type="presParOf" srcId="{4AF4D86E-B215-4C9D-B315-3B0071AEB88E}" destId="{6F9BDCC5-CAB1-40BD-8EA7-187A44BDD624}" srcOrd="0" destOrd="0" presId="urn:microsoft.com/office/officeart/2005/8/layout/hList1"/>
    <dgm:cxn modelId="{9DCC5DF6-F81D-4AD6-99C2-6B507BF15005}" type="presParOf" srcId="{4AF4D86E-B215-4C9D-B315-3B0071AEB88E}" destId="{83675DD6-83B9-48F2-B217-C892F542B73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50A7C1-31B5-4016-BCB1-7321428BF40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8023EF-7607-41C2-8609-88C25AB14D61}">
      <dgm:prSet phldrT="[Текст]"/>
      <dgm:spPr>
        <a:solidFill>
          <a:srgbClr val="025B94"/>
        </a:solidFill>
      </dgm:spPr>
      <dgm:t>
        <a:bodyPr/>
        <a:lstStyle/>
        <a:p>
          <a:r>
            <a:rPr lang="ru-RU" dirty="0" smtClean="0"/>
            <a:t>Технический сбой </a:t>
          </a:r>
          <a:br>
            <a:rPr lang="ru-RU" dirty="0" smtClean="0"/>
          </a:br>
          <a:r>
            <a:rPr lang="ru-RU" dirty="0" smtClean="0"/>
            <a:t>на станции </a:t>
          </a:r>
          <a:r>
            <a:rPr lang="ru-RU" dirty="0" smtClean="0"/>
            <a:t>организатора</a:t>
          </a:r>
          <a:endParaRPr lang="ru-RU" dirty="0"/>
        </a:p>
      </dgm:t>
    </dgm:pt>
    <dgm:pt modelId="{03E0203D-251F-449D-BE6B-C7BA8598D98C}" type="parTrans" cxnId="{2805CFC0-4F7E-487B-9152-1457D1BA6152}">
      <dgm:prSet/>
      <dgm:spPr/>
      <dgm:t>
        <a:bodyPr/>
        <a:lstStyle/>
        <a:p>
          <a:endParaRPr lang="ru-RU"/>
        </a:p>
      </dgm:t>
    </dgm:pt>
    <dgm:pt modelId="{FAF22AAB-4991-4AC6-A944-F57168C2D8AB}" type="sibTrans" cxnId="{2805CFC0-4F7E-487B-9152-1457D1BA6152}">
      <dgm:prSet/>
      <dgm:spPr/>
      <dgm:t>
        <a:bodyPr/>
        <a:lstStyle/>
        <a:p>
          <a:endParaRPr lang="ru-RU"/>
        </a:p>
      </dgm:t>
    </dgm:pt>
    <dgm:pt modelId="{92EA1466-5986-4E39-B43D-6BCD05C4906F}">
      <dgm:prSet phldrT="[Текст]"/>
      <dgm:spPr/>
      <dgm:t>
        <a:bodyPr/>
        <a:lstStyle/>
        <a:p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Пригласить технического специалиста </a:t>
          </a:r>
          <a:b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</a:br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через организатора </a:t>
          </a:r>
          <a:b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</a:br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вне аудитории </a:t>
          </a:r>
          <a:b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</a:br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для восстановления работоспособности ПО</a:t>
          </a:r>
          <a:endParaRPr lang="ru-RU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</dgm:t>
    </dgm:pt>
    <dgm:pt modelId="{08C1117B-A5CC-4307-8D6D-90567F3AFBB2}" type="parTrans" cxnId="{A5293124-0BA5-4058-9FF6-BAA8CED72E2D}">
      <dgm:prSet/>
      <dgm:spPr/>
      <dgm:t>
        <a:bodyPr/>
        <a:lstStyle/>
        <a:p>
          <a:endParaRPr lang="ru-RU"/>
        </a:p>
      </dgm:t>
    </dgm:pt>
    <dgm:pt modelId="{370D5F6C-A878-4869-8E6B-9949A1F0F1C2}" type="sibTrans" cxnId="{A5293124-0BA5-4058-9FF6-BAA8CED72E2D}">
      <dgm:prSet/>
      <dgm:spPr/>
      <dgm:t>
        <a:bodyPr/>
        <a:lstStyle/>
        <a:p>
          <a:endParaRPr lang="ru-RU"/>
        </a:p>
      </dgm:t>
    </dgm:pt>
    <dgm:pt modelId="{2E91856C-D6C7-41C7-A12B-1BF29E48DE01}">
      <dgm:prSet phldrT="[Текст]"/>
      <dgm:spPr>
        <a:solidFill>
          <a:srgbClr val="025B94"/>
        </a:solidFill>
      </dgm:spPr>
      <dgm:t>
        <a:bodyPr/>
        <a:lstStyle/>
        <a:p>
          <a:r>
            <a:rPr lang="ru-RU" dirty="0" smtClean="0"/>
            <a:t>Участник опоздал </a:t>
          </a:r>
          <a:br>
            <a:rPr lang="ru-RU" dirty="0" smtClean="0"/>
          </a:br>
          <a:r>
            <a:rPr lang="ru-RU" dirty="0" smtClean="0"/>
            <a:t>на экзамен</a:t>
          </a:r>
          <a:endParaRPr lang="ru-RU" dirty="0"/>
        </a:p>
      </dgm:t>
    </dgm:pt>
    <dgm:pt modelId="{D6FAA9F3-9C7A-4872-8029-892F40FBCA72}" type="parTrans" cxnId="{378B2E47-E6B7-4D8C-A8EF-A304E658E236}">
      <dgm:prSet/>
      <dgm:spPr/>
      <dgm:t>
        <a:bodyPr/>
        <a:lstStyle/>
        <a:p>
          <a:endParaRPr lang="ru-RU"/>
        </a:p>
      </dgm:t>
    </dgm:pt>
    <dgm:pt modelId="{6D808DA9-5720-4178-9D83-20C060197F27}" type="sibTrans" cxnId="{378B2E47-E6B7-4D8C-A8EF-A304E658E236}">
      <dgm:prSet/>
      <dgm:spPr/>
      <dgm:t>
        <a:bodyPr/>
        <a:lstStyle/>
        <a:p>
          <a:endParaRPr lang="ru-RU"/>
        </a:p>
      </dgm:t>
    </dgm:pt>
    <dgm:pt modelId="{1098988F-ABA9-4952-90BE-60DDF9FE17AE}">
      <dgm:prSet phldrT="[Текст]"/>
      <dgm:spPr/>
      <dgm:t>
        <a:bodyPr/>
        <a:lstStyle/>
        <a:p>
          <a:pPr marL="171450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Пригласить члена ГЭК для активации дополнительной печати ЭМ</a:t>
          </a:r>
          <a:endParaRPr lang="ru-RU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</dgm:t>
    </dgm:pt>
    <dgm:pt modelId="{07E84024-59FF-4DD2-BFF9-6D2E353AC470}" type="parTrans" cxnId="{E62B5C13-EA0A-42B4-B10B-DC147EF8DFD4}">
      <dgm:prSet/>
      <dgm:spPr/>
      <dgm:t>
        <a:bodyPr/>
        <a:lstStyle/>
        <a:p>
          <a:endParaRPr lang="ru-RU"/>
        </a:p>
      </dgm:t>
    </dgm:pt>
    <dgm:pt modelId="{1BB129C4-1650-41CE-9480-77C8539E17A8}" type="sibTrans" cxnId="{E62B5C13-EA0A-42B4-B10B-DC147EF8DFD4}">
      <dgm:prSet/>
      <dgm:spPr/>
      <dgm:t>
        <a:bodyPr/>
        <a:lstStyle/>
        <a:p>
          <a:endParaRPr lang="ru-RU"/>
        </a:p>
      </dgm:t>
    </dgm:pt>
    <dgm:pt modelId="{F1AA42E1-742C-412C-9820-0AF751B4D5B9}">
      <dgm:prSet phldrT="[Текст]"/>
      <dgm:spPr>
        <a:solidFill>
          <a:srgbClr val="025B94"/>
        </a:solidFill>
      </dgm:spPr>
      <dgm:t>
        <a:bodyPr/>
        <a:lstStyle/>
        <a:p>
          <a:r>
            <a:rPr lang="ru-RU" dirty="0" smtClean="0"/>
            <a:t>Обнаружение участником </a:t>
          </a:r>
          <a:r>
            <a:rPr lang="ru-RU" dirty="0" smtClean="0">
              <a:solidFill>
                <a:schemeClr val="bg1"/>
              </a:solidFill>
            </a:rPr>
            <a:t>экзамена</a:t>
          </a:r>
          <a:r>
            <a:rPr lang="ru-RU" dirty="0" smtClean="0"/>
            <a:t> брака/ некомплектности или порчи  ИК</a:t>
          </a:r>
          <a:endParaRPr lang="ru-RU" dirty="0"/>
        </a:p>
      </dgm:t>
    </dgm:pt>
    <dgm:pt modelId="{CC8CC16B-E284-43CE-AA03-F968AC55AB5A}" type="parTrans" cxnId="{0CBE1716-099C-42B7-8B7C-DB8E88A3A250}">
      <dgm:prSet/>
      <dgm:spPr/>
      <dgm:t>
        <a:bodyPr/>
        <a:lstStyle/>
        <a:p>
          <a:endParaRPr lang="ru-RU"/>
        </a:p>
      </dgm:t>
    </dgm:pt>
    <dgm:pt modelId="{699718E1-96EC-4FB6-BB7E-7CA9F6FD4201}" type="sibTrans" cxnId="{0CBE1716-099C-42B7-8B7C-DB8E88A3A250}">
      <dgm:prSet/>
      <dgm:spPr/>
      <dgm:t>
        <a:bodyPr/>
        <a:lstStyle/>
        <a:p>
          <a:endParaRPr lang="ru-RU"/>
        </a:p>
      </dgm:t>
    </dgm:pt>
    <dgm:pt modelId="{20078EEE-E248-4235-A861-B134F57D784D}">
      <dgm:prSet phldrT="[Текст]"/>
      <dgm:spPr/>
      <dgm:t>
        <a:bodyPr/>
        <a:lstStyle/>
        <a:p>
          <a:endParaRPr lang="ru-RU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</dgm:t>
    </dgm:pt>
    <dgm:pt modelId="{0DD31BB9-9921-4B02-BD65-25DEDD0B7F21}" type="parTrans" cxnId="{868330A7-D151-498A-9021-86FFD7FAE3AD}">
      <dgm:prSet/>
      <dgm:spPr/>
      <dgm:t>
        <a:bodyPr/>
        <a:lstStyle/>
        <a:p>
          <a:endParaRPr lang="ru-RU"/>
        </a:p>
      </dgm:t>
    </dgm:pt>
    <dgm:pt modelId="{96274A4C-FF44-46B4-99E2-E6206D553D58}" type="sibTrans" cxnId="{868330A7-D151-498A-9021-86FFD7FAE3AD}">
      <dgm:prSet/>
      <dgm:spPr/>
      <dgm:t>
        <a:bodyPr/>
        <a:lstStyle/>
        <a:p>
          <a:endParaRPr lang="ru-RU"/>
        </a:p>
      </dgm:t>
    </dgm:pt>
    <dgm:pt modelId="{3E4B12F6-FF6D-447B-8A41-A08A77D62C36}">
      <dgm:prSet/>
      <dgm:spPr/>
      <dgm:t>
        <a:bodyPr/>
        <a:lstStyle/>
        <a:p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Фиксация данного факта в служебной записке</a:t>
          </a:r>
          <a:endParaRPr lang="ru-RU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</dgm:t>
    </dgm:pt>
    <dgm:pt modelId="{649D17A7-B6F5-4F8A-B0BD-5BC137CE13E1}" type="parTrans" cxnId="{5620762E-592D-48DB-A2C3-621F26B8E15E}">
      <dgm:prSet/>
      <dgm:spPr/>
      <dgm:t>
        <a:bodyPr/>
        <a:lstStyle/>
        <a:p>
          <a:endParaRPr lang="ru-RU"/>
        </a:p>
      </dgm:t>
    </dgm:pt>
    <dgm:pt modelId="{0D198435-D08A-4E4D-9A96-5B31DFAC977F}" type="sibTrans" cxnId="{5620762E-592D-48DB-A2C3-621F26B8E15E}">
      <dgm:prSet/>
      <dgm:spPr/>
      <dgm:t>
        <a:bodyPr/>
        <a:lstStyle/>
        <a:p>
          <a:endParaRPr lang="ru-RU"/>
        </a:p>
      </dgm:t>
    </dgm:pt>
    <dgm:pt modelId="{11EF9DA8-1F1E-480B-9F52-3C3E5C9BA03C}">
      <dgm:prSet phldrT="[Текст]"/>
      <dgm:spPr/>
      <dgm:t>
        <a:bodyPr/>
        <a:lstStyle/>
        <a:p>
          <a:pPr marL="171450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Выдать участнику </a:t>
          </a:r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ИК</a:t>
          </a:r>
          <a:endParaRPr lang="ru-RU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</dgm:t>
    </dgm:pt>
    <dgm:pt modelId="{1B6BCD93-158F-47B8-842A-63B2C893227B}" type="parTrans" cxnId="{785ACF3B-D006-47A1-BCF3-29E57121B9C6}">
      <dgm:prSet/>
      <dgm:spPr/>
      <dgm:t>
        <a:bodyPr/>
        <a:lstStyle/>
        <a:p>
          <a:endParaRPr lang="ru-RU"/>
        </a:p>
      </dgm:t>
    </dgm:pt>
    <dgm:pt modelId="{1D14D727-00DF-4C4E-8C54-AB64E1E1D2D4}" type="sibTrans" cxnId="{785ACF3B-D006-47A1-BCF3-29E57121B9C6}">
      <dgm:prSet/>
      <dgm:spPr/>
      <dgm:t>
        <a:bodyPr/>
        <a:lstStyle/>
        <a:p>
          <a:endParaRPr lang="ru-RU"/>
        </a:p>
      </dgm:t>
    </dgm:pt>
    <dgm:pt modelId="{E5CE6A88-505A-4D98-B346-08C5DA4BD4F9}">
      <dgm:prSet phldrT="[Текст]"/>
      <dgm:spPr/>
      <dgm:t>
        <a:bodyPr/>
        <a:lstStyle/>
        <a:p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Пригласить члена ГЭК для активации дополнительной печати ЭМ</a:t>
          </a:r>
          <a:endParaRPr lang="ru-RU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</dgm:t>
    </dgm:pt>
    <dgm:pt modelId="{FB1A6B07-CFBC-420E-AEF1-6CB0CE44EC94}" type="parTrans" cxnId="{A27BE44E-777A-4813-9B58-9940864A2AA8}">
      <dgm:prSet/>
      <dgm:spPr/>
      <dgm:t>
        <a:bodyPr/>
        <a:lstStyle/>
        <a:p>
          <a:endParaRPr lang="ru-RU"/>
        </a:p>
      </dgm:t>
    </dgm:pt>
    <dgm:pt modelId="{1C63C1E5-8D5E-476D-B9AD-37BA007E9512}" type="sibTrans" cxnId="{A27BE44E-777A-4813-9B58-9940864A2AA8}">
      <dgm:prSet/>
      <dgm:spPr/>
      <dgm:t>
        <a:bodyPr/>
        <a:lstStyle/>
        <a:p>
          <a:endParaRPr lang="ru-RU"/>
        </a:p>
      </dgm:t>
    </dgm:pt>
    <dgm:pt modelId="{889F883D-3780-4D7C-8C7C-38A69C6DF9FE}">
      <dgm:prSet phldrT="[Текст]"/>
      <dgm:spPr/>
      <dgm:t>
        <a:bodyPr/>
        <a:lstStyle/>
        <a:p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Выдать участнику </a:t>
          </a:r>
          <a:r>
            <a:rPr lang="ru-RU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ИК</a:t>
          </a:r>
          <a:endParaRPr lang="ru-RU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</dgm:t>
    </dgm:pt>
    <dgm:pt modelId="{9977D2CD-BD54-4B58-9138-2D0C0A53ED69}" type="parTrans" cxnId="{0A4E7737-8037-4E8D-BBB7-44F0120DBDA6}">
      <dgm:prSet/>
      <dgm:spPr/>
      <dgm:t>
        <a:bodyPr/>
        <a:lstStyle/>
        <a:p>
          <a:endParaRPr lang="ru-RU"/>
        </a:p>
      </dgm:t>
    </dgm:pt>
    <dgm:pt modelId="{D401FC4F-8297-432C-9703-E441E84F2012}" type="sibTrans" cxnId="{0A4E7737-8037-4E8D-BBB7-44F0120DBDA6}">
      <dgm:prSet/>
      <dgm:spPr/>
      <dgm:t>
        <a:bodyPr/>
        <a:lstStyle/>
        <a:p>
          <a:endParaRPr lang="ru-RU"/>
        </a:p>
      </dgm:t>
    </dgm:pt>
    <dgm:pt modelId="{368C4713-8679-46BF-8A86-5CAE306E2254}" type="pres">
      <dgm:prSet presAssocID="{EA50A7C1-31B5-4016-BCB1-7321428BF40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83E657-1F1F-445D-AB03-5A13B3F25E5F}" type="pres">
      <dgm:prSet presAssocID="{488023EF-7607-41C2-8609-88C25AB14D61}" presName="composite" presStyleCnt="0"/>
      <dgm:spPr/>
    </dgm:pt>
    <dgm:pt modelId="{AA29E034-E631-4534-8C0B-A8977C184199}" type="pres">
      <dgm:prSet presAssocID="{488023EF-7607-41C2-8609-88C25AB14D61}" presName="parTx" presStyleLbl="alignNode1" presStyleIdx="0" presStyleCnt="3" custLinFactNeighborX="310" custLinFactNeighborY="-842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D207DF-99E2-43D5-B218-2D316F4FCB97}" type="pres">
      <dgm:prSet presAssocID="{488023EF-7607-41C2-8609-88C25AB14D61}" presName="desTx" presStyleLbl="alignAccFollowNode1" presStyleIdx="0" presStyleCnt="3" custScaleY="89791" custLinFactNeighborX="310" custLinFactNeighborY="-28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598E1-D520-4E6C-91C5-00A1F413FA0E}" type="pres">
      <dgm:prSet presAssocID="{FAF22AAB-4991-4AC6-A944-F57168C2D8AB}" presName="space" presStyleCnt="0"/>
      <dgm:spPr/>
    </dgm:pt>
    <dgm:pt modelId="{0885ED08-170A-4480-937B-B2840CBA9947}" type="pres">
      <dgm:prSet presAssocID="{2E91856C-D6C7-41C7-A12B-1BF29E48DE01}" presName="composite" presStyleCnt="0"/>
      <dgm:spPr/>
    </dgm:pt>
    <dgm:pt modelId="{48A92509-615F-4654-BEED-09306BE0090A}" type="pres">
      <dgm:prSet presAssocID="{2E91856C-D6C7-41C7-A12B-1BF29E48DE01}" presName="parTx" presStyleLbl="alignNode1" presStyleIdx="1" presStyleCnt="3" custLinFactNeighborX="-2104" custLinFactNeighborY="-796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4FC89-8A96-4579-ACF7-22FEAD3D4C9F}" type="pres">
      <dgm:prSet presAssocID="{2E91856C-D6C7-41C7-A12B-1BF29E48DE01}" presName="desTx" presStyleLbl="alignAccFollowNode1" presStyleIdx="1" presStyleCnt="3" custScaleY="91432" custLinFactNeighborX="-2104" custLinFactNeighborY="-29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4DE017-C48F-4326-9CB9-F7ADB1907764}" type="pres">
      <dgm:prSet presAssocID="{6D808DA9-5720-4178-9D83-20C060197F27}" presName="space" presStyleCnt="0"/>
      <dgm:spPr/>
    </dgm:pt>
    <dgm:pt modelId="{4AF4D86E-B215-4C9D-B315-3B0071AEB88E}" type="pres">
      <dgm:prSet presAssocID="{F1AA42E1-742C-412C-9820-0AF751B4D5B9}" presName="composite" presStyleCnt="0"/>
      <dgm:spPr/>
    </dgm:pt>
    <dgm:pt modelId="{6F9BDCC5-CAB1-40BD-8EA7-187A44BDD624}" type="pres">
      <dgm:prSet presAssocID="{F1AA42E1-742C-412C-9820-0AF751B4D5B9}" presName="parTx" presStyleLbl="alignNode1" presStyleIdx="2" presStyleCnt="3" custLinFactNeighborX="-4106" custLinFactNeighborY="-796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675DD6-83B9-48F2-B217-C892F542B73F}" type="pres">
      <dgm:prSet presAssocID="{F1AA42E1-742C-412C-9820-0AF751B4D5B9}" presName="desTx" presStyleLbl="alignAccFollowNode1" presStyleIdx="2" presStyleCnt="3" custScaleY="85584" custLinFactNeighborX="-2104" custLinFactNeighborY="-29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3A214B-D1C7-44ED-8B25-5ADC9384843D}" type="presOf" srcId="{F1AA42E1-742C-412C-9820-0AF751B4D5B9}" destId="{6F9BDCC5-CAB1-40BD-8EA7-187A44BDD624}" srcOrd="0" destOrd="0" presId="urn:microsoft.com/office/officeart/2005/8/layout/hList1"/>
    <dgm:cxn modelId="{A5293124-0BA5-4058-9FF6-BAA8CED72E2D}" srcId="{488023EF-7607-41C2-8609-88C25AB14D61}" destId="{92EA1466-5986-4E39-B43D-6BCD05C4906F}" srcOrd="0" destOrd="0" parTransId="{08C1117B-A5CC-4307-8D6D-90567F3AFBB2}" sibTransId="{370D5F6C-A878-4869-8E6B-9949A1F0F1C2}"/>
    <dgm:cxn modelId="{0CBE1716-099C-42B7-8B7C-DB8E88A3A250}" srcId="{EA50A7C1-31B5-4016-BCB1-7321428BF407}" destId="{F1AA42E1-742C-412C-9820-0AF751B4D5B9}" srcOrd="2" destOrd="0" parTransId="{CC8CC16B-E284-43CE-AA03-F968AC55AB5A}" sibTransId="{699718E1-96EC-4FB6-BB7E-7CA9F6FD4201}"/>
    <dgm:cxn modelId="{DF455EF6-472A-48AB-9520-860B6F9D8559}" type="presOf" srcId="{92EA1466-5986-4E39-B43D-6BCD05C4906F}" destId="{18D207DF-99E2-43D5-B218-2D316F4FCB97}" srcOrd="0" destOrd="0" presId="urn:microsoft.com/office/officeart/2005/8/layout/hList1"/>
    <dgm:cxn modelId="{785ACF3B-D006-47A1-BCF3-29E57121B9C6}" srcId="{2E91856C-D6C7-41C7-A12B-1BF29E48DE01}" destId="{11EF9DA8-1F1E-480B-9F52-3C3E5C9BA03C}" srcOrd="1" destOrd="0" parTransId="{1B6BCD93-158F-47B8-842A-63B2C893227B}" sibTransId="{1D14D727-00DF-4C4E-8C54-AB64E1E1D2D4}"/>
    <dgm:cxn modelId="{B947B8A6-F36A-43C5-B228-DA27309DE6D6}" type="presOf" srcId="{20078EEE-E248-4235-A861-B134F57D784D}" destId="{83675DD6-83B9-48F2-B217-C892F542B73F}" srcOrd="0" destOrd="0" presId="urn:microsoft.com/office/officeart/2005/8/layout/hList1"/>
    <dgm:cxn modelId="{B0B4F808-EEE2-4D47-A2C1-5161E3776D10}" type="presOf" srcId="{11EF9DA8-1F1E-480B-9F52-3C3E5C9BA03C}" destId="{FD74FC89-8A96-4579-ACF7-22FEAD3D4C9F}" srcOrd="0" destOrd="1" presId="urn:microsoft.com/office/officeart/2005/8/layout/hList1"/>
    <dgm:cxn modelId="{A5F8D745-3A0B-4020-96C5-7555AFE3EA24}" type="presOf" srcId="{3E4B12F6-FF6D-447B-8A41-A08A77D62C36}" destId="{18D207DF-99E2-43D5-B218-2D316F4FCB97}" srcOrd="0" destOrd="1" presId="urn:microsoft.com/office/officeart/2005/8/layout/hList1"/>
    <dgm:cxn modelId="{378B2E47-E6B7-4D8C-A8EF-A304E658E236}" srcId="{EA50A7C1-31B5-4016-BCB1-7321428BF407}" destId="{2E91856C-D6C7-41C7-A12B-1BF29E48DE01}" srcOrd="1" destOrd="0" parTransId="{D6FAA9F3-9C7A-4872-8029-892F40FBCA72}" sibTransId="{6D808DA9-5720-4178-9D83-20C060197F27}"/>
    <dgm:cxn modelId="{373AF6B9-4B2F-4FE2-A4F1-F89416739C78}" type="presOf" srcId="{889F883D-3780-4D7C-8C7C-38A69C6DF9FE}" destId="{83675DD6-83B9-48F2-B217-C892F542B73F}" srcOrd="0" destOrd="2" presId="urn:microsoft.com/office/officeart/2005/8/layout/hList1"/>
    <dgm:cxn modelId="{5620762E-592D-48DB-A2C3-621F26B8E15E}" srcId="{488023EF-7607-41C2-8609-88C25AB14D61}" destId="{3E4B12F6-FF6D-447B-8A41-A08A77D62C36}" srcOrd="1" destOrd="0" parTransId="{649D17A7-B6F5-4F8A-B0BD-5BC137CE13E1}" sibTransId="{0D198435-D08A-4E4D-9A96-5B31DFAC977F}"/>
    <dgm:cxn modelId="{0A4E7737-8037-4E8D-BBB7-44F0120DBDA6}" srcId="{F1AA42E1-742C-412C-9820-0AF751B4D5B9}" destId="{889F883D-3780-4D7C-8C7C-38A69C6DF9FE}" srcOrd="2" destOrd="0" parTransId="{9977D2CD-BD54-4B58-9138-2D0C0A53ED69}" sibTransId="{D401FC4F-8297-432C-9703-E441E84F2012}"/>
    <dgm:cxn modelId="{E62B5C13-EA0A-42B4-B10B-DC147EF8DFD4}" srcId="{2E91856C-D6C7-41C7-A12B-1BF29E48DE01}" destId="{1098988F-ABA9-4952-90BE-60DDF9FE17AE}" srcOrd="0" destOrd="0" parTransId="{07E84024-59FF-4DD2-BFF9-6D2E353AC470}" sibTransId="{1BB129C4-1650-41CE-9480-77C8539E17A8}"/>
    <dgm:cxn modelId="{868330A7-D151-498A-9021-86FFD7FAE3AD}" srcId="{F1AA42E1-742C-412C-9820-0AF751B4D5B9}" destId="{20078EEE-E248-4235-A861-B134F57D784D}" srcOrd="0" destOrd="0" parTransId="{0DD31BB9-9921-4B02-BD65-25DEDD0B7F21}" sibTransId="{96274A4C-FF44-46B4-99E2-E6206D553D58}"/>
    <dgm:cxn modelId="{A27BE44E-777A-4813-9B58-9940864A2AA8}" srcId="{F1AA42E1-742C-412C-9820-0AF751B4D5B9}" destId="{E5CE6A88-505A-4D98-B346-08C5DA4BD4F9}" srcOrd="1" destOrd="0" parTransId="{FB1A6B07-CFBC-420E-AEF1-6CB0CE44EC94}" sibTransId="{1C63C1E5-8D5E-476D-B9AD-37BA007E9512}"/>
    <dgm:cxn modelId="{31B290B4-7AF3-45E1-9409-DC11737A3DD4}" type="presOf" srcId="{488023EF-7607-41C2-8609-88C25AB14D61}" destId="{AA29E034-E631-4534-8C0B-A8977C184199}" srcOrd="0" destOrd="0" presId="urn:microsoft.com/office/officeart/2005/8/layout/hList1"/>
    <dgm:cxn modelId="{BEA475D5-5741-4DB8-BDFD-8A02D1193326}" type="presOf" srcId="{1098988F-ABA9-4952-90BE-60DDF9FE17AE}" destId="{FD74FC89-8A96-4579-ACF7-22FEAD3D4C9F}" srcOrd="0" destOrd="0" presId="urn:microsoft.com/office/officeart/2005/8/layout/hList1"/>
    <dgm:cxn modelId="{BFB59BA9-EB4C-4D06-BF83-F5FA0DC125AA}" type="presOf" srcId="{E5CE6A88-505A-4D98-B346-08C5DA4BD4F9}" destId="{83675DD6-83B9-48F2-B217-C892F542B73F}" srcOrd="0" destOrd="1" presId="urn:microsoft.com/office/officeart/2005/8/layout/hList1"/>
    <dgm:cxn modelId="{793B2C04-00B1-4556-92DE-03460595641C}" type="presOf" srcId="{EA50A7C1-31B5-4016-BCB1-7321428BF407}" destId="{368C4713-8679-46BF-8A86-5CAE306E2254}" srcOrd="0" destOrd="0" presId="urn:microsoft.com/office/officeart/2005/8/layout/hList1"/>
    <dgm:cxn modelId="{7987BC6C-8B2A-4835-B886-006A70835A01}" type="presOf" srcId="{2E91856C-D6C7-41C7-A12B-1BF29E48DE01}" destId="{48A92509-615F-4654-BEED-09306BE0090A}" srcOrd="0" destOrd="0" presId="urn:microsoft.com/office/officeart/2005/8/layout/hList1"/>
    <dgm:cxn modelId="{2805CFC0-4F7E-487B-9152-1457D1BA6152}" srcId="{EA50A7C1-31B5-4016-BCB1-7321428BF407}" destId="{488023EF-7607-41C2-8609-88C25AB14D61}" srcOrd="0" destOrd="0" parTransId="{03E0203D-251F-449D-BE6B-C7BA8598D98C}" sibTransId="{FAF22AAB-4991-4AC6-A944-F57168C2D8AB}"/>
    <dgm:cxn modelId="{CEB7DE84-8C07-4CFF-BA6C-D6DE9BE61832}" type="presParOf" srcId="{368C4713-8679-46BF-8A86-5CAE306E2254}" destId="{4E83E657-1F1F-445D-AB03-5A13B3F25E5F}" srcOrd="0" destOrd="0" presId="urn:microsoft.com/office/officeart/2005/8/layout/hList1"/>
    <dgm:cxn modelId="{8769C0DA-4D95-44AE-A029-1C9BFFEB7347}" type="presParOf" srcId="{4E83E657-1F1F-445D-AB03-5A13B3F25E5F}" destId="{AA29E034-E631-4534-8C0B-A8977C184199}" srcOrd="0" destOrd="0" presId="urn:microsoft.com/office/officeart/2005/8/layout/hList1"/>
    <dgm:cxn modelId="{8798255E-6A29-47F3-85B8-832AFE6FDC2A}" type="presParOf" srcId="{4E83E657-1F1F-445D-AB03-5A13B3F25E5F}" destId="{18D207DF-99E2-43D5-B218-2D316F4FCB97}" srcOrd="1" destOrd="0" presId="urn:microsoft.com/office/officeart/2005/8/layout/hList1"/>
    <dgm:cxn modelId="{5C5FFA54-F965-4E9B-8893-ABAA6E669CE4}" type="presParOf" srcId="{368C4713-8679-46BF-8A86-5CAE306E2254}" destId="{63E598E1-D520-4E6C-91C5-00A1F413FA0E}" srcOrd="1" destOrd="0" presId="urn:microsoft.com/office/officeart/2005/8/layout/hList1"/>
    <dgm:cxn modelId="{3725CB4B-25C7-4C2A-930C-2526A8BFB5BF}" type="presParOf" srcId="{368C4713-8679-46BF-8A86-5CAE306E2254}" destId="{0885ED08-170A-4480-937B-B2840CBA9947}" srcOrd="2" destOrd="0" presId="urn:microsoft.com/office/officeart/2005/8/layout/hList1"/>
    <dgm:cxn modelId="{682D8652-402A-4B07-956A-0A187AAF6C2D}" type="presParOf" srcId="{0885ED08-170A-4480-937B-B2840CBA9947}" destId="{48A92509-615F-4654-BEED-09306BE0090A}" srcOrd="0" destOrd="0" presId="urn:microsoft.com/office/officeart/2005/8/layout/hList1"/>
    <dgm:cxn modelId="{E19DDDB5-5FB3-4202-863F-985351ACB053}" type="presParOf" srcId="{0885ED08-170A-4480-937B-B2840CBA9947}" destId="{FD74FC89-8A96-4579-ACF7-22FEAD3D4C9F}" srcOrd="1" destOrd="0" presId="urn:microsoft.com/office/officeart/2005/8/layout/hList1"/>
    <dgm:cxn modelId="{9D011397-8611-4209-BAA7-8DE530ECEAD9}" type="presParOf" srcId="{368C4713-8679-46BF-8A86-5CAE306E2254}" destId="{794DE017-C48F-4326-9CB9-F7ADB1907764}" srcOrd="3" destOrd="0" presId="urn:microsoft.com/office/officeart/2005/8/layout/hList1"/>
    <dgm:cxn modelId="{E3ABDC64-858D-4A15-987E-4A614D233679}" type="presParOf" srcId="{368C4713-8679-46BF-8A86-5CAE306E2254}" destId="{4AF4D86E-B215-4C9D-B315-3B0071AEB88E}" srcOrd="4" destOrd="0" presId="urn:microsoft.com/office/officeart/2005/8/layout/hList1"/>
    <dgm:cxn modelId="{202CCC6A-0DAB-4328-98CC-16B1AE44C6A7}" type="presParOf" srcId="{4AF4D86E-B215-4C9D-B315-3B0071AEB88E}" destId="{6F9BDCC5-CAB1-40BD-8EA7-187A44BDD624}" srcOrd="0" destOrd="0" presId="urn:microsoft.com/office/officeart/2005/8/layout/hList1"/>
    <dgm:cxn modelId="{FFCAEB7D-47B1-4606-8932-197BF1D49BBA}" type="presParOf" srcId="{4AF4D86E-B215-4C9D-B315-3B0071AEB88E}" destId="{83675DD6-83B9-48F2-B217-C892F542B73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29E034-E631-4534-8C0B-A8977C184199}">
      <dsp:nvSpPr>
        <dsp:cNvPr id="0" name=""/>
        <dsp:cNvSpPr/>
      </dsp:nvSpPr>
      <dsp:spPr>
        <a:xfrm>
          <a:off x="40" y="105210"/>
          <a:ext cx="3845569" cy="1348625"/>
        </a:xfrm>
        <a:prstGeom prst="rect">
          <a:avLst/>
        </a:prstGeom>
        <a:solidFill>
          <a:srgbClr val="025B94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Calibri" pitchFamily="34" charset="0"/>
              <a:cs typeface="Calibri" pitchFamily="34" charset="0"/>
            </a:rPr>
            <a:t>Сработал металлоискатель при входе участника </a:t>
          </a:r>
          <a:r>
            <a:rPr lang="ru-RU" sz="2100" kern="12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экзамена</a:t>
          </a:r>
          <a:r>
            <a:rPr lang="ru-RU" sz="2100" kern="1200" dirty="0" smtClean="0">
              <a:latin typeface="Calibri" pitchFamily="34" charset="0"/>
              <a:cs typeface="Calibri" pitchFamily="34" charset="0"/>
            </a:rPr>
            <a:t/>
          </a:r>
          <a:br>
            <a:rPr lang="ru-RU" sz="2100" kern="1200" dirty="0" smtClean="0">
              <a:latin typeface="Calibri" pitchFamily="34" charset="0"/>
              <a:cs typeface="Calibri" pitchFamily="34" charset="0"/>
            </a:rPr>
          </a:br>
          <a:r>
            <a:rPr lang="ru-RU" sz="2100" kern="1200" dirty="0" smtClean="0">
              <a:latin typeface="Calibri" pitchFamily="34" charset="0"/>
              <a:cs typeface="Calibri" pitchFamily="34" charset="0"/>
            </a:rPr>
            <a:t>в ППЭ</a:t>
          </a:r>
          <a:endParaRPr lang="ru-RU" sz="2100" kern="1200" dirty="0">
            <a:latin typeface="Calibri" pitchFamily="34" charset="0"/>
            <a:cs typeface="Calibri" pitchFamily="34" charset="0"/>
          </a:endParaRPr>
        </a:p>
      </dsp:txBody>
      <dsp:txXfrm>
        <a:off x="40" y="105210"/>
        <a:ext cx="3845569" cy="1348625"/>
      </dsp:txXfrm>
    </dsp:sp>
    <dsp:sp modelId="{18D207DF-99E2-43D5-B218-2D316F4FCB97}">
      <dsp:nvSpPr>
        <dsp:cNvPr id="0" name=""/>
        <dsp:cNvSpPr/>
      </dsp:nvSpPr>
      <dsp:spPr>
        <a:xfrm>
          <a:off x="40" y="1453836"/>
          <a:ext cx="3845569" cy="29669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Предложить участнику экзамена предъявить предмет, </a:t>
          </a:r>
          <a:r>
            <a:rPr lang="en-US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/>
          </a:r>
          <a:br>
            <a:rPr lang="en-US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</a:br>
          <a:r>
            <a:rPr lang="ru-RU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на который сработал металлоискатель</a:t>
          </a:r>
          <a:endParaRPr lang="ru-RU" sz="2100" kern="1200" dirty="0">
            <a:solidFill>
              <a:srgbClr val="012F4B"/>
            </a:solidFill>
            <a:latin typeface="Calibri" pitchFamily="34" charset="0"/>
            <a:cs typeface="Calibri" pitchFamily="34" charset="0"/>
          </a:endParaRPr>
        </a:p>
      </dsp:txBody>
      <dsp:txXfrm>
        <a:off x="40" y="1453836"/>
        <a:ext cx="3845569" cy="2966916"/>
      </dsp:txXfrm>
    </dsp:sp>
    <dsp:sp modelId="{48A92509-615F-4654-BEED-09306BE0090A}">
      <dsp:nvSpPr>
        <dsp:cNvPr id="0" name=""/>
        <dsp:cNvSpPr/>
      </dsp:nvSpPr>
      <dsp:spPr>
        <a:xfrm>
          <a:off x="4383989" y="105210"/>
          <a:ext cx="3845569" cy="1348625"/>
        </a:xfrm>
        <a:prstGeom prst="rect">
          <a:avLst/>
        </a:prstGeom>
        <a:solidFill>
          <a:srgbClr val="025B94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Calibri" pitchFamily="34" charset="0"/>
              <a:cs typeface="Calibri" pitchFamily="34" charset="0"/>
            </a:rPr>
            <a:t>Отказ </a:t>
          </a:r>
          <a:r>
            <a:rPr lang="ru-RU" sz="2100" kern="12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участника экзамена </a:t>
          </a:r>
          <a:r>
            <a:rPr lang="ru-RU" sz="2100" kern="1200" dirty="0" smtClean="0">
              <a:latin typeface="Calibri" pitchFamily="34" charset="0"/>
              <a:cs typeface="Calibri" pitchFamily="34" charset="0"/>
            </a:rPr>
            <a:t>сдать обнаруженное металлоискателем запрещённое средство</a:t>
          </a:r>
          <a:endParaRPr lang="ru-RU" sz="2100" kern="1200" dirty="0">
            <a:latin typeface="Calibri" pitchFamily="34" charset="0"/>
            <a:cs typeface="Calibri" pitchFamily="34" charset="0"/>
          </a:endParaRPr>
        </a:p>
      </dsp:txBody>
      <dsp:txXfrm>
        <a:off x="4383989" y="105210"/>
        <a:ext cx="3845569" cy="1348625"/>
      </dsp:txXfrm>
    </dsp:sp>
    <dsp:sp modelId="{FD74FC89-8A96-4579-ACF7-22FEAD3D4C9F}">
      <dsp:nvSpPr>
        <dsp:cNvPr id="0" name=""/>
        <dsp:cNvSpPr/>
      </dsp:nvSpPr>
      <dsp:spPr>
        <a:xfrm>
          <a:off x="4383989" y="1453836"/>
          <a:ext cx="3845569" cy="29669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 Составление акта </a:t>
          </a:r>
          <a:r>
            <a:rPr lang="en-US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/>
          </a:r>
          <a:br>
            <a:rPr lang="en-US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</a:br>
          <a:r>
            <a:rPr lang="ru-RU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о </a:t>
          </a:r>
          <a:r>
            <a:rPr lang="ru-RU" sz="2100" kern="1200" dirty="0" err="1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недопуске</a:t>
          </a:r>
          <a:r>
            <a:rPr lang="ru-RU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 участника экзаменов, отказавшегося от сдачи запрещённого средства </a:t>
          </a:r>
          <a:r>
            <a:rPr lang="en-US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/>
          </a:r>
          <a:br>
            <a:rPr lang="en-US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</a:br>
          <a:r>
            <a:rPr lang="ru-RU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руководителем </a:t>
          </a:r>
          <a:r>
            <a:rPr lang="ru-RU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ППЭ в 2-х экземплярах (с подписью участника экзамена)</a:t>
          </a:r>
          <a:endParaRPr lang="ru-RU" sz="2100" kern="1200" dirty="0">
            <a:solidFill>
              <a:srgbClr val="012F4B"/>
            </a:solidFill>
            <a:latin typeface="Calibri" pitchFamily="34" charset="0"/>
            <a:cs typeface="Calibri" pitchFamily="34" charset="0"/>
          </a:endParaRPr>
        </a:p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ru-RU" sz="2100" kern="1200" dirty="0" err="1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Недопуск</a:t>
          </a:r>
          <a:r>
            <a:rPr lang="ru-RU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 участника экзамена </a:t>
          </a:r>
          <a:r>
            <a:rPr lang="en-US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/>
          </a:r>
          <a:br>
            <a:rPr lang="en-US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</a:br>
          <a:r>
            <a:rPr lang="ru-RU" sz="2100" kern="1200" dirty="0" smtClean="0">
              <a:solidFill>
                <a:srgbClr val="012F4B"/>
              </a:solidFill>
              <a:latin typeface="Calibri" pitchFamily="34" charset="0"/>
              <a:cs typeface="Calibri" pitchFamily="34" charset="0"/>
            </a:rPr>
            <a:t>в ППЭ</a:t>
          </a:r>
          <a:endParaRPr lang="ru-RU" sz="2100" kern="1200" dirty="0">
            <a:solidFill>
              <a:srgbClr val="012F4B"/>
            </a:solidFill>
            <a:latin typeface="Calibri" pitchFamily="34" charset="0"/>
            <a:cs typeface="Calibri" pitchFamily="34" charset="0"/>
          </a:endParaRPr>
        </a:p>
      </dsp:txBody>
      <dsp:txXfrm>
        <a:off x="4383989" y="1453836"/>
        <a:ext cx="3845569" cy="296691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29E034-E631-4534-8C0B-A8977C184199}">
      <dsp:nvSpPr>
        <dsp:cNvPr id="0" name=""/>
        <dsp:cNvSpPr/>
      </dsp:nvSpPr>
      <dsp:spPr>
        <a:xfrm>
          <a:off x="2571" y="578426"/>
          <a:ext cx="2507456" cy="967296"/>
        </a:xfrm>
        <a:prstGeom prst="rect">
          <a:avLst/>
        </a:prstGeom>
        <a:solidFill>
          <a:srgbClr val="025B94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Calibri" pitchFamily="34" charset="0"/>
              <a:cs typeface="Calibri" pitchFamily="34" charset="0"/>
            </a:rPr>
            <a:t>Отсутствие в списках автоматизированного распределения </a:t>
          </a:r>
          <a:r>
            <a:rPr lang="ru-RU" sz="1500" kern="12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участников </a:t>
          </a:r>
          <a:r>
            <a:rPr lang="ru-RU" sz="1500" kern="1200" dirty="0" smtClean="0">
              <a:solidFill>
                <a:schemeClr val="bg1"/>
              </a:solidFill>
            </a:rPr>
            <a:t>экзамена</a:t>
          </a:r>
          <a:endParaRPr lang="ru-RU" sz="1500" kern="1200" dirty="0">
            <a:solidFill>
              <a:schemeClr val="accent6">
                <a:lumMod val="75000"/>
              </a:schemeClr>
            </a:solidFill>
            <a:latin typeface="Calibri" pitchFamily="34" charset="0"/>
            <a:cs typeface="Calibri" pitchFamily="34" charset="0"/>
          </a:endParaRPr>
        </a:p>
      </dsp:txBody>
      <dsp:txXfrm>
        <a:off x="2571" y="578426"/>
        <a:ext cx="2507456" cy="967296"/>
      </dsp:txXfrm>
    </dsp:sp>
    <dsp:sp modelId="{18D207DF-99E2-43D5-B218-2D316F4FCB97}">
      <dsp:nvSpPr>
        <dsp:cNvPr id="0" name=""/>
        <dsp:cNvSpPr/>
      </dsp:nvSpPr>
      <dsp:spPr>
        <a:xfrm>
          <a:off x="2571" y="1545722"/>
          <a:ext cx="2507456" cy="25129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Недопуск</a:t>
          </a:r>
          <a:r>
            <a:rPr lang="ru-RU" sz="15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участника экзаменов в ППЭ</a:t>
          </a:r>
          <a:endParaRPr lang="ru-RU" sz="15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Фиксация данного факта для дальнейшего принятия решения</a:t>
          </a:r>
          <a:endParaRPr lang="ru-RU" sz="15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2571" y="1545722"/>
        <a:ext cx="2507456" cy="2512961"/>
      </dsp:txXfrm>
    </dsp:sp>
    <dsp:sp modelId="{48A92509-615F-4654-BEED-09306BE0090A}">
      <dsp:nvSpPr>
        <dsp:cNvPr id="0" name=""/>
        <dsp:cNvSpPr/>
      </dsp:nvSpPr>
      <dsp:spPr>
        <a:xfrm>
          <a:off x="2861071" y="578426"/>
          <a:ext cx="2507456" cy="967296"/>
        </a:xfrm>
        <a:prstGeom prst="rect">
          <a:avLst/>
        </a:prstGeom>
        <a:solidFill>
          <a:srgbClr val="025B94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Calibri" pitchFamily="34" charset="0"/>
              <a:cs typeface="Calibri" pitchFamily="34" charset="0"/>
            </a:rPr>
            <a:t>Явка без документа, удостоверяющего личность, участника </a:t>
          </a:r>
          <a:r>
            <a:rPr lang="ru-RU" sz="1500" kern="12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ГИА</a:t>
          </a:r>
          <a:endParaRPr lang="ru-RU" sz="1500" kern="1200" dirty="0">
            <a:solidFill>
              <a:schemeClr val="bg1"/>
            </a:solidFill>
            <a:latin typeface="Calibri" pitchFamily="34" charset="0"/>
            <a:cs typeface="Calibri" pitchFamily="34" charset="0"/>
          </a:endParaRPr>
        </a:p>
      </dsp:txBody>
      <dsp:txXfrm>
        <a:off x="2861071" y="578426"/>
        <a:ext cx="2507456" cy="967296"/>
      </dsp:txXfrm>
    </dsp:sp>
    <dsp:sp modelId="{FD74FC89-8A96-4579-ACF7-22FEAD3D4C9F}">
      <dsp:nvSpPr>
        <dsp:cNvPr id="0" name=""/>
        <dsp:cNvSpPr/>
      </dsp:nvSpPr>
      <dsp:spPr>
        <a:xfrm>
          <a:off x="2861071" y="1545722"/>
          <a:ext cx="2507456" cy="25129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500" kern="12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rPr>
            <a:t>Идентификация личности участника</a:t>
          </a:r>
          <a:endParaRPr lang="ru-RU" sz="1500" kern="1200" dirty="0">
            <a:latin typeface="Calibri" pitchFamily="34" charset="0"/>
            <a:cs typeface="Calibri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500" kern="12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rPr>
            <a:t>Составление акта об идентификации личности участника экзамена (форма ППЭ-20) сопровождающим </a:t>
          </a:r>
          <a:r>
            <a:rPr lang="ru-RU" sz="15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в присутствии члена ГЭК</a:t>
          </a:r>
          <a:endParaRPr lang="ru-RU" sz="15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ru-RU" sz="15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Допуск участника на </a:t>
          </a:r>
          <a:r>
            <a:rPr lang="ru-RU" sz="1500" kern="12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rPr>
            <a:t>экзамен</a:t>
          </a:r>
          <a:endParaRPr lang="ru-RU" sz="1500" kern="1200" dirty="0">
            <a:solidFill>
              <a:prstClr val="black"/>
            </a:solidFill>
            <a:latin typeface="Calibri" pitchFamily="34" charset="0"/>
            <a:cs typeface="Calibri" pitchFamily="34" charset="0"/>
          </a:endParaRPr>
        </a:p>
      </dsp:txBody>
      <dsp:txXfrm>
        <a:off x="2861071" y="1545722"/>
        <a:ext cx="2507456" cy="2512961"/>
      </dsp:txXfrm>
    </dsp:sp>
    <dsp:sp modelId="{6F9BDCC5-CAB1-40BD-8EA7-187A44BDD624}">
      <dsp:nvSpPr>
        <dsp:cNvPr id="0" name=""/>
        <dsp:cNvSpPr/>
      </dsp:nvSpPr>
      <dsp:spPr>
        <a:xfrm>
          <a:off x="5719571" y="578426"/>
          <a:ext cx="2507456" cy="967296"/>
        </a:xfrm>
        <a:prstGeom prst="rect">
          <a:avLst/>
        </a:prstGeom>
        <a:solidFill>
          <a:srgbClr val="025B94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Calibri" pitchFamily="34" charset="0"/>
              <a:cs typeface="Calibri" pitchFamily="34" charset="0"/>
            </a:rPr>
            <a:t>Явка без документа, удостоверяющего личность, выпускника прошлых лет</a:t>
          </a:r>
          <a:endParaRPr lang="ru-RU" sz="1500" kern="1200" dirty="0">
            <a:latin typeface="Calibri" pitchFamily="34" charset="0"/>
            <a:cs typeface="Calibri" pitchFamily="34" charset="0"/>
          </a:endParaRPr>
        </a:p>
      </dsp:txBody>
      <dsp:txXfrm>
        <a:off x="5719571" y="578426"/>
        <a:ext cx="2507456" cy="967296"/>
      </dsp:txXfrm>
    </dsp:sp>
    <dsp:sp modelId="{83675DD6-83B9-48F2-B217-C892F542B73F}">
      <dsp:nvSpPr>
        <dsp:cNvPr id="0" name=""/>
        <dsp:cNvSpPr/>
      </dsp:nvSpPr>
      <dsp:spPr>
        <a:xfrm>
          <a:off x="5719571" y="1545722"/>
          <a:ext cx="2507456" cy="25129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Составление акта о </a:t>
          </a:r>
          <a:r>
            <a:rPr lang="ru-RU" sz="1500" kern="1200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недопуске</a:t>
          </a:r>
          <a:r>
            <a:rPr lang="ru-RU" sz="15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участника ЕГЭ в ППЭ руководителем ППЭ в 2-х экземплярах (с подписью участника ЕГЭ)</a:t>
          </a:r>
          <a:endParaRPr lang="ru-RU" sz="15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Недопуск</a:t>
          </a:r>
          <a:r>
            <a:rPr lang="ru-RU" sz="15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участника ЕГЭ </a:t>
          </a:r>
          <a:br>
            <a:rPr lang="ru-RU" sz="15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</a:br>
          <a:r>
            <a:rPr lang="ru-RU" sz="15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в ППЭ</a:t>
          </a:r>
          <a:endParaRPr lang="ru-RU" sz="15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5719571" y="1545722"/>
        <a:ext cx="2507456" cy="251296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29E034-E631-4534-8C0B-A8977C184199}">
      <dsp:nvSpPr>
        <dsp:cNvPr id="0" name=""/>
        <dsp:cNvSpPr/>
      </dsp:nvSpPr>
      <dsp:spPr>
        <a:xfrm>
          <a:off x="10344" y="211565"/>
          <a:ext cx="2507456" cy="961162"/>
        </a:xfrm>
        <a:prstGeom prst="rect">
          <a:avLst/>
        </a:prstGeom>
        <a:solidFill>
          <a:srgbClr val="025B94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Технический сбой </a:t>
          </a:r>
          <a:br>
            <a:rPr lang="ru-RU" sz="1400" kern="1200" dirty="0" smtClean="0"/>
          </a:br>
          <a:r>
            <a:rPr lang="ru-RU" sz="1400" kern="1200" dirty="0" smtClean="0"/>
            <a:t>на станции </a:t>
          </a:r>
          <a:r>
            <a:rPr lang="ru-RU" sz="1400" kern="1200" dirty="0" smtClean="0"/>
            <a:t>организатора</a:t>
          </a:r>
          <a:endParaRPr lang="ru-RU" sz="1400" kern="1200" dirty="0"/>
        </a:p>
      </dsp:txBody>
      <dsp:txXfrm>
        <a:off x="10344" y="211565"/>
        <a:ext cx="2507456" cy="961162"/>
      </dsp:txXfrm>
    </dsp:sp>
    <dsp:sp modelId="{18D207DF-99E2-43D5-B218-2D316F4FCB97}">
      <dsp:nvSpPr>
        <dsp:cNvPr id="0" name=""/>
        <dsp:cNvSpPr/>
      </dsp:nvSpPr>
      <dsp:spPr>
        <a:xfrm>
          <a:off x="10344" y="1510511"/>
          <a:ext cx="2507456" cy="18185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Пригласить технического специалиста </a:t>
          </a:r>
          <a:b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</a:b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через организатора </a:t>
          </a:r>
          <a:b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</a:b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вне аудитории </a:t>
          </a:r>
          <a:b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</a:b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для восстановления работоспособности ПО</a:t>
          </a:r>
          <a:endParaRPr lang="ru-RU" sz="1400" kern="1200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Фиксация данного факта в служебной записке</a:t>
          </a:r>
          <a:endParaRPr lang="ru-RU" sz="1400" kern="1200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</dsp:txBody>
      <dsp:txXfrm>
        <a:off x="10344" y="1510511"/>
        <a:ext cx="2507456" cy="1818562"/>
      </dsp:txXfrm>
    </dsp:sp>
    <dsp:sp modelId="{48A92509-615F-4654-BEED-09306BE0090A}">
      <dsp:nvSpPr>
        <dsp:cNvPr id="0" name=""/>
        <dsp:cNvSpPr/>
      </dsp:nvSpPr>
      <dsp:spPr>
        <a:xfrm>
          <a:off x="2808314" y="246672"/>
          <a:ext cx="2507456" cy="961162"/>
        </a:xfrm>
        <a:prstGeom prst="rect">
          <a:avLst/>
        </a:prstGeom>
        <a:solidFill>
          <a:srgbClr val="025B94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Участник опоздал </a:t>
          </a:r>
          <a:br>
            <a:rPr lang="ru-RU" sz="1400" kern="1200" dirty="0" smtClean="0"/>
          </a:br>
          <a:r>
            <a:rPr lang="ru-RU" sz="1400" kern="1200" dirty="0" smtClean="0"/>
            <a:t>на экзамен</a:t>
          </a:r>
          <a:endParaRPr lang="ru-RU" sz="1400" kern="1200" dirty="0"/>
        </a:p>
      </dsp:txBody>
      <dsp:txXfrm>
        <a:off x="2808314" y="246672"/>
        <a:ext cx="2507456" cy="961162"/>
      </dsp:txXfrm>
    </dsp:sp>
    <dsp:sp modelId="{FD74FC89-8A96-4579-ACF7-22FEAD3D4C9F}">
      <dsp:nvSpPr>
        <dsp:cNvPr id="0" name=""/>
        <dsp:cNvSpPr/>
      </dsp:nvSpPr>
      <dsp:spPr>
        <a:xfrm>
          <a:off x="2808314" y="1459559"/>
          <a:ext cx="2507456" cy="18517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Пригласить члена ГЭК для активации дополнительной печати ЭМ</a:t>
          </a:r>
          <a:endParaRPr lang="ru-RU" sz="1400" kern="1200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Выдать участнику </a:t>
          </a: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ИК</a:t>
          </a:r>
          <a:endParaRPr lang="ru-RU" sz="1400" kern="1200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</dsp:txBody>
      <dsp:txXfrm>
        <a:off x="2808314" y="1459559"/>
        <a:ext cx="2507456" cy="1851798"/>
      </dsp:txXfrm>
    </dsp:sp>
    <dsp:sp modelId="{6F9BDCC5-CAB1-40BD-8EA7-187A44BDD624}">
      <dsp:nvSpPr>
        <dsp:cNvPr id="0" name=""/>
        <dsp:cNvSpPr/>
      </dsp:nvSpPr>
      <dsp:spPr>
        <a:xfrm>
          <a:off x="5616615" y="276282"/>
          <a:ext cx="2507456" cy="961162"/>
        </a:xfrm>
        <a:prstGeom prst="rect">
          <a:avLst/>
        </a:prstGeom>
        <a:solidFill>
          <a:srgbClr val="025B94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Обнаружение участником </a:t>
          </a:r>
          <a:r>
            <a:rPr lang="ru-RU" sz="1400" kern="1200" dirty="0" smtClean="0">
              <a:solidFill>
                <a:schemeClr val="bg1"/>
              </a:solidFill>
            </a:rPr>
            <a:t>экзамена</a:t>
          </a:r>
          <a:r>
            <a:rPr lang="ru-RU" sz="1400" kern="1200" dirty="0" smtClean="0"/>
            <a:t> брака/ некомплектности или порчи  ИК</a:t>
          </a:r>
          <a:endParaRPr lang="ru-RU" sz="1400" kern="1200" dirty="0"/>
        </a:p>
      </dsp:txBody>
      <dsp:txXfrm>
        <a:off x="5616615" y="276282"/>
        <a:ext cx="2507456" cy="961162"/>
      </dsp:txXfrm>
    </dsp:sp>
    <dsp:sp modelId="{83675DD6-83B9-48F2-B217-C892F542B73F}">
      <dsp:nvSpPr>
        <dsp:cNvPr id="0" name=""/>
        <dsp:cNvSpPr/>
      </dsp:nvSpPr>
      <dsp:spPr>
        <a:xfrm>
          <a:off x="5666815" y="1548390"/>
          <a:ext cx="2507456" cy="17333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Пригласить члена ГЭК для активации дополнительной печати ЭМ</a:t>
          </a:r>
          <a:endParaRPr lang="ru-RU" sz="1400" kern="1200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Выдать участнику </a:t>
          </a:r>
          <a:r>
            <a:rPr lang="ru-RU" sz="1400" kern="1200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rPr>
            <a:t>ИК</a:t>
          </a:r>
          <a:endParaRPr lang="ru-RU" sz="1400" kern="1200" dirty="0">
            <a:solidFill>
              <a:srgbClr val="025B94"/>
            </a:solidFill>
            <a:latin typeface="Arial" pitchFamily="34" charset="0"/>
            <a:cs typeface="Arial" pitchFamily="34" charset="0"/>
          </a:endParaRPr>
        </a:p>
      </dsp:txBody>
      <dsp:txXfrm>
        <a:off x="5666815" y="1548390"/>
        <a:ext cx="2507456" cy="1733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8EFAD-F638-4A1C-9B03-B25831047542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0BE97-1A99-4577-8A90-ABF7AB3E8C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3301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FC4AD-315F-472C-8163-287B8274A7D7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B5C44-4C27-4921-9CBF-86CE17CBC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2536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470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940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407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875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2346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8816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5284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1750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B5C44-4C27-4921-9CBF-86CE17CBCE5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8037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25"/>
            <a:ext cx="7772400" cy="1470025"/>
          </a:xfrm>
        </p:spPr>
        <p:txBody>
          <a:bodyPr/>
          <a:lstStyle>
            <a:lvl1pPr>
              <a:defRPr b="1"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052664"/>
            <a:ext cx="4139952" cy="1116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6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2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5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142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89098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бщий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E62D7-EA7A-4E66-930F-587B8FCB36D3}" type="datetime1">
              <a:rPr lang="ru-RU" smtClean="0"/>
              <a:pPr/>
              <a:t>19.04.2025</a:t>
            </a:fld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30493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нов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182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пытн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4795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890989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3A38D-7AEF-4012-98D0-06D5E6C16FE5}" type="datetime1">
              <a:rPr lang="ru-RU" smtClean="0"/>
              <a:pPr>
                <a:defRPr/>
              </a:pPr>
              <a:t>19.04.2025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25"/>
            <a:ext cx="7772400" cy="1470025"/>
          </a:xfrm>
        </p:spPr>
        <p:txBody>
          <a:bodyPr/>
          <a:lstStyle>
            <a:lvl1pPr>
              <a:defRPr b="1"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052664"/>
            <a:ext cx="4139952" cy="1116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6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2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5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6765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575209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бщий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5D9A6-5B85-4D61-AA1C-8EB817CEA40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7250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нов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r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вновь привлекаемых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r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вновь привлекаемых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8808121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пытн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r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имеющих </a:t>
            </a:r>
            <a:b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опыт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r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имеющих </a:t>
            </a:r>
            <a:b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опыт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1721253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517472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5C63D-0D9C-4DB4-BAB2-E2D82A67D27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C0D89-6B67-4B84-95C8-E9BE24F293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606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25"/>
            <a:ext cx="7772400" cy="1470025"/>
          </a:xfrm>
        </p:spPr>
        <p:txBody>
          <a:bodyPr/>
          <a:lstStyle>
            <a:lvl1pPr>
              <a:defRPr b="1"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052664"/>
            <a:ext cx="4139952" cy="1116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6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32925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916266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бщий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E62D7-EA7A-4E66-930F-587B8FCB36D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898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нов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344" tIns="45672" rIns="91344" bIns="45672" rtlCol="0">
            <a:spAutoFit/>
          </a:bodyPr>
          <a:lstStyle/>
          <a:p>
            <a:pPr algn="r" defTabSz="913427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вновь привлекаемых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344" tIns="45672" rIns="91344" bIns="45672" rtlCol="0">
            <a:spAutoFit/>
          </a:bodyPr>
          <a:lstStyle/>
          <a:p>
            <a:pPr algn="r" defTabSz="913427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вновь привлекаемых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2973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пытн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344" tIns="45672" rIns="91344" bIns="45672" rtlCol="0">
            <a:spAutoFit/>
          </a:bodyPr>
          <a:lstStyle/>
          <a:p>
            <a:pPr algn="r" defTabSz="913427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имеющих </a:t>
            </a:r>
            <a:b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опыт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344" tIns="45672" rIns="91344" bIns="45672" rtlCol="0">
            <a:spAutoFit/>
          </a:bodyPr>
          <a:lstStyle/>
          <a:p>
            <a:pPr algn="r" defTabSz="913427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имеющих </a:t>
            </a:r>
            <a:b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опыт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148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117878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3A38D-7AEF-4012-98D0-06D5E6C16F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49865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25"/>
            <a:ext cx="7772400" cy="1470025"/>
          </a:xfrm>
        </p:spPr>
        <p:txBody>
          <a:bodyPr/>
          <a:lstStyle>
            <a:lvl1pPr>
              <a:defRPr b="1"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052664"/>
            <a:ext cx="4139952" cy="1116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94209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013974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бщий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E62D7-EA7A-4E66-930F-587B8FCB36D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4947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нов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r" defTabSz="914238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вновь привлекаемых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r" defTabSz="914238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вновь привлекаемых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45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пытн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r" defTabSz="914238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имеющих </a:t>
            </a:r>
            <a:b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опыт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6372200" y="6279703"/>
            <a:ext cx="2304256" cy="4728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r" defTabSz="914238"/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Материал для имеющих </a:t>
            </a:r>
            <a:b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r>
              <a:rPr lang="ru-RU" sz="12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опыт специалистов</a:t>
            </a:r>
            <a:endParaRPr lang="ru-RU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56412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4141693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3A38D-7AEF-4012-98D0-06D5E6C16F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58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296" tIns="45648" rIns="91296" bIns="456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9"/>
            <a:ext cx="8229600" cy="4525963"/>
          </a:xfrm>
          <a:prstGeom prst="rect">
            <a:avLst/>
          </a:prstGeom>
        </p:spPr>
        <p:txBody>
          <a:bodyPr vert="horz" lIns="91296" tIns="45648" rIns="91296" bIns="456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296" tIns="45648" rIns="91296" bIns="4564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C0468-297C-40E4-BE73-1941A300353A}" type="datetime1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296" tIns="45648" rIns="91296" bIns="4564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296" tIns="45648" rIns="91296" bIns="4564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6C3C-EC69-44CA-B608-C50BB003DA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391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51" r:id="rId6"/>
    <p:sldLayoutId id="2147483660" r:id="rId7"/>
  </p:sldLayoutIdLst>
  <p:hf hdr="0" ftr="0" dt="0"/>
  <p:txStyles>
    <p:titleStyle>
      <a:lvl1pPr algn="ctr" defTabSz="91294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351" indent="-342351" algn="l" defTabSz="9129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762" indent="-285291" algn="l" defTabSz="91294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173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643" indent="-228233" algn="l" defTabSz="91294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110" indent="-228233" algn="l" defTabSz="91294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581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049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3518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9986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7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94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07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875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346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816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284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75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296" tIns="45648" rIns="91296" bIns="456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9"/>
            <a:ext cx="8229600" cy="4525963"/>
          </a:xfrm>
          <a:prstGeom prst="rect">
            <a:avLst/>
          </a:prstGeom>
        </p:spPr>
        <p:txBody>
          <a:bodyPr vert="horz" lIns="91296" tIns="45648" rIns="91296" bIns="456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296" tIns="45648" rIns="91296" bIns="4564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5D9A6-5B85-4D61-AA1C-8EB817CEA40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296" tIns="45648" rIns="91296" bIns="4564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296" tIns="45648" rIns="91296" bIns="4564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2695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</p:sldLayoutIdLst>
  <p:txStyles>
    <p:titleStyle>
      <a:lvl1pPr algn="ctr" defTabSz="91294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351" indent="-342351" algn="l" defTabSz="9129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762" indent="-285291" algn="l" defTabSz="91294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173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643" indent="-228233" algn="l" defTabSz="91294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110" indent="-228233" algn="l" defTabSz="91294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581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049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3518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9986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7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94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07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875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346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816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284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75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344" tIns="45672" rIns="91344" bIns="4567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344" tIns="45672" rIns="91344" bIns="4567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344" tIns="45672" rIns="91344" bIns="4567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27"/>
            <a:fld id="{9F6C0468-297C-40E4-BE73-1941A300353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27"/>
              <a:t>19.04.2025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344" tIns="45672" rIns="91344" bIns="4567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2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344" tIns="45672" rIns="91344" bIns="4567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27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2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785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</p:sldLayoutIdLst>
  <p:hf hdr="0" ftr="0" dt="0"/>
  <p:txStyles>
    <p:titleStyle>
      <a:lvl1pPr algn="ctr" defTabSz="91342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534" indent="-342534" algn="l" defTabSz="91342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158" indent="-285444" algn="l" defTabSz="91342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82" indent="-228356" algn="l" defTabSz="91342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95" indent="-228356" algn="l" defTabSz="91342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205" indent="-228356" algn="l" defTabSz="91342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919" indent="-228356" algn="l" defTabSz="91342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632" indent="-228356" algn="l" defTabSz="91342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345" indent="-228356" algn="l" defTabSz="91342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056" indent="-228356" algn="l" defTabSz="91342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13" algn="l" defTabSz="913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27" algn="l" defTabSz="913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138" algn="l" defTabSz="913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850" algn="l" defTabSz="913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564" algn="l" defTabSz="913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277" algn="l" defTabSz="913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988" algn="l" defTabSz="913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700" algn="l" defTabSz="913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4" tIns="45712" rIns="91424" bIns="4571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24" tIns="45712" rIns="91424" bIns="4571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38"/>
            <a:fld id="{9F6C0468-297C-40E4-BE73-1941A300353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238"/>
              <a:t>19.04.2025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3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38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23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418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23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9" indent="-342839" algn="l" defTabSz="91423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8" indent="-285699" algn="l" defTabSz="91423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7" indent="-228560" algn="l" defTabSz="91423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6" indent="-228560" algn="l" defTabSz="91423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34" indent="-228560" algn="l" defTabSz="91423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53" indent="-228560" algn="l" defTabSz="91423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72" indent="-228560" algn="l" defTabSz="91423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91" indent="-228560" algn="l" defTabSz="91423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09" indent="-228560" algn="l" defTabSz="91423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8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6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5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4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3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1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0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jpe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04234" y="2636912"/>
            <a:ext cx="6791082" cy="2382235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Организация и проведение государственной итоговой аттестации в пунктах проведения экзаменов</a:t>
            </a:r>
            <a:br>
              <a:rPr lang="ru-RU" sz="3100" dirty="0"/>
            </a:br>
            <a:r>
              <a:rPr lang="ru-RU" sz="3100" dirty="0"/>
              <a:t>в форме единого государственного экзамена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0771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0"/>
            <a:ext cx="7380000" cy="1052736"/>
          </a:xfrm>
        </p:spPr>
        <p:txBody>
          <a:bodyPr>
            <a:noAutofit/>
          </a:bodyPr>
          <a:lstStyle/>
          <a:p>
            <a:r>
              <a:rPr lang="ru-RU" altLang="ru-RU" sz="2300" b="1" dirty="0"/>
              <a:t>Подготовка экзамена:</a:t>
            </a:r>
            <a:br>
              <a:rPr lang="ru-RU" altLang="ru-RU" sz="2300" b="1" dirty="0"/>
            </a:br>
            <a:r>
              <a:rPr lang="ru-RU" altLang="ru-RU" sz="2300" b="1" dirty="0"/>
              <a:t>организация помещений и техническое оснащение ППЭ </a:t>
            </a:r>
            <a:endParaRPr lang="ru-RU" sz="2300" dirty="0"/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2</a:t>
            </a:fld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2081385" y="1351734"/>
            <a:ext cx="1399979" cy="22900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683" tIns="26342" rIns="52683" bIns="26342"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44869" y="1355987"/>
            <a:ext cx="1762180" cy="2284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683" tIns="26342" rIns="52683" bIns="26342"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2" cstate="print"/>
          <a:srcRect b="33117"/>
          <a:stretch/>
        </p:blipFill>
        <p:spPr>
          <a:xfrm>
            <a:off x="286027" y="2200213"/>
            <a:ext cx="1678153" cy="1444811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341558" y="1410207"/>
            <a:ext cx="1558119" cy="791862"/>
          </a:xfrm>
          <a:prstGeom prst="rect">
            <a:avLst/>
          </a:prstGeom>
        </p:spPr>
        <p:txBody>
          <a:bodyPr wrap="square" lIns="52683" tIns="26342" rIns="52683" bIns="26342">
            <a:spAutoFit/>
          </a:bodyPr>
          <a:lstStyle/>
          <a:p>
            <a:pPr algn="ctr"/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Помещение для сопровождающих </a:t>
            </a:r>
            <a:endParaRPr lang="ru-RU" sz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 экзамена</a:t>
            </a:r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44869" y="3990650"/>
            <a:ext cx="3195520" cy="25791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683" tIns="26342" rIns="52683" bIns="26342"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861656" y="4041295"/>
            <a:ext cx="1961947" cy="1245822"/>
            <a:chOff x="953869" y="4041295"/>
            <a:chExt cx="1961947" cy="1245822"/>
          </a:xfrm>
        </p:grpSpPr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3869" y="4041295"/>
              <a:ext cx="583081" cy="1245822"/>
            </a:xfrm>
            <a:prstGeom prst="rect">
              <a:avLst/>
            </a:prstGeom>
          </p:spPr>
        </p:pic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2888" y="4106198"/>
              <a:ext cx="1112928" cy="1146489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06368" y="5517232"/>
            <a:ext cx="3072522" cy="976528"/>
          </a:xfrm>
          <a:prstGeom prst="rect">
            <a:avLst/>
          </a:prstGeom>
        </p:spPr>
        <p:txBody>
          <a:bodyPr wrap="square" lIns="52683" tIns="26342" rIns="52683" bIns="26342">
            <a:spAutoFit/>
          </a:bodyPr>
          <a:lstStyle/>
          <a:p>
            <a:pPr algn="ctr"/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 выделенное место</a:t>
            </a:r>
          </a:p>
          <a:p>
            <a:pPr algn="ctr"/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личных вещей </a:t>
            </a:r>
            <a:r>
              <a:rPr lang="ru-RU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 экзаменов, организаторов, медицинских работников, технических специалистов и ассистентов</a:t>
            </a:r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1425" y="2636913"/>
            <a:ext cx="306770" cy="28083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683" tIns="26342" rIns="52683" bIns="26342" rtlCol="0" anchor="ctr"/>
          <a:lstStyle/>
          <a:p>
            <a:pPr algn="ctr"/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</a:p>
          <a:p>
            <a:pPr algn="ctr"/>
            <a:endParaRPr lang="ru-RU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</a:t>
            </a:r>
            <a:endParaRPr lang="ru-RU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</a:p>
          <a:p>
            <a:pPr algn="ctr"/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</a:p>
          <a:p>
            <a:pPr algn="ctr"/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</a:p>
          <a:p>
            <a:pPr algn="ctr"/>
            <a:endParaRPr lang="ru-RU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</a:p>
          <a:p>
            <a:pPr algn="ctr"/>
            <a:endParaRPr lang="ru-RU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ППЭ</a:t>
            </a:r>
            <a:endParaRPr lang="ru-RU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851827" y="3597831"/>
            <a:ext cx="1828186" cy="2711489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683" tIns="26342" rIns="52683" bIns="26342" rtlCol="0" anchor="ctr"/>
          <a:lstStyle/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Пункт охраны правопорядка</a:t>
            </a: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71370" y="3645024"/>
            <a:ext cx="867196" cy="1048966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-1" b="45438"/>
          <a:stretch/>
        </p:blipFill>
        <p:spPr>
          <a:xfrm>
            <a:off x="4442682" y="5301208"/>
            <a:ext cx="725886" cy="927758"/>
          </a:xfrm>
          <a:prstGeom prst="rect">
            <a:avLst/>
          </a:prstGeom>
        </p:spPr>
      </p:pic>
      <p:sp>
        <p:nvSpPr>
          <p:cNvPr id="66" name="Прямоугольник 65"/>
          <p:cNvSpPr/>
          <p:nvPr/>
        </p:nvSpPr>
        <p:spPr>
          <a:xfrm>
            <a:off x="5762320" y="3597831"/>
            <a:ext cx="1581607" cy="2711489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683" tIns="26342" rIns="52683" bIns="26342" rtlCol="0" anchor="ctr"/>
          <a:lstStyle/>
          <a:p>
            <a:pPr algn="ctr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Помещение для руководителя </a:t>
            </a:r>
            <a:r>
              <a:rPr lang="ru-RU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ППЭ</a:t>
            </a:r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75057" y="3865261"/>
            <a:ext cx="1150364" cy="1074449"/>
          </a:xfrm>
          <a:prstGeom prst="rect">
            <a:avLst/>
          </a:prstGeom>
        </p:spPr>
      </p:pic>
      <p:sp>
        <p:nvSpPr>
          <p:cNvPr id="68" name="Прямоугольник 67"/>
          <p:cNvSpPr/>
          <p:nvPr/>
        </p:nvSpPr>
        <p:spPr>
          <a:xfrm>
            <a:off x="5762320" y="1355987"/>
            <a:ext cx="1581607" cy="2085519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683" tIns="26342" rIns="52683" bIns="26342" rtlCol="0" anchor="ctr"/>
          <a:lstStyle/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Помещение для медицинских </a:t>
            </a:r>
          </a:p>
          <a:p>
            <a:pPr algn="ctr"/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</a:t>
            </a:r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9994" y="1512313"/>
            <a:ext cx="820859" cy="110261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</p:pic>
      <p:sp>
        <p:nvSpPr>
          <p:cNvPr id="70" name="Прямоугольник 69"/>
          <p:cNvSpPr/>
          <p:nvPr/>
        </p:nvSpPr>
        <p:spPr>
          <a:xfrm>
            <a:off x="7426235" y="1355987"/>
            <a:ext cx="1572408" cy="300911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683" tIns="26342" rIns="52683" bIns="26342" rtlCol="0" anchor="ctr"/>
          <a:lstStyle/>
          <a:p>
            <a:pPr algn="ctr"/>
            <a:r>
              <a:rPr lang="ru-RU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Аудитории для участников </a:t>
            </a:r>
            <a:r>
              <a:rPr lang="ru-RU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экзамена, </a:t>
            </a:r>
          </a:p>
          <a:p>
            <a:pPr algn="ctr"/>
            <a:r>
              <a:rPr lang="ru-RU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 числе для участников </a:t>
            </a:r>
            <a:br>
              <a:rPr lang="ru-RU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ОВЗ (на 1 этаже)</a:t>
            </a:r>
          </a:p>
        </p:txBody>
      </p:sp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9" cstate="print"/>
          <a:srcRect b="53226"/>
          <a:stretch/>
        </p:blipFill>
        <p:spPr>
          <a:xfrm>
            <a:off x="7586868" y="1412776"/>
            <a:ext cx="1256248" cy="987278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 rotWithShape="1">
          <a:blip r:embed="rId10" cstate="print"/>
          <a:srcRect b="43997"/>
          <a:stretch/>
        </p:blipFill>
        <p:spPr>
          <a:xfrm>
            <a:off x="7668344" y="3356993"/>
            <a:ext cx="1152128" cy="864096"/>
          </a:xfrm>
          <a:prstGeom prst="rect">
            <a:avLst/>
          </a:prstGeom>
        </p:spPr>
      </p:pic>
      <p:sp>
        <p:nvSpPr>
          <p:cNvPr id="73" name="Прямоугольник 72"/>
          <p:cNvSpPr/>
          <p:nvPr/>
        </p:nvSpPr>
        <p:spPr>
          <a:xfrm>
            <a:off x="3851827" y="1355987"/>
            <a:ext cx="1829563" cy="2085519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683" tIns="26342" rIns="52683" bIns="26342" rtlCol="0" anchor="ctr"/>
          <a:lstStyle/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Помещение для общественных наблюдателей, 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иных лиц, имеющих право присутствовать в ППЭ в день экзамена </a:t>
            </a: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11" cstate="print"/>
          <a:srcRect b="4635"/>
          <a:stretch/>
        </p:blipFill>
        <p:spPr>
          <a:xfrm>
            <a:off x="2195736" y="2420888"/>
            <a:ext cx="1190234" cy="806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5" name="Прямоугольник 74"/>
          <p:cNvSpPr/>
          <p:nvPr/>
        </p:nvSpPr>
        <p:spPr>
          <a:xfrm>
            <a:off x="2121473" y="1431479"/>
            <a:ext cx="1306205" cy="730307"/>
          </a:xfrm>
          <a:prstGeom prst="rect">
            <a:avLst/>
          </a:prstGeom>
        </p:spPr>
        <p:txBody>
          <a:bodyPr wrap="square" lIns="52683" tIns="26342" rIns="52683" bIns="26342">
            <a:spAutoFit/>
          </a:bodyPr>
          <a:lstStyle/>
          <a:p>
            <a:pPr algn="ctr"/>
            <a:r>
              <a:rPr lang="ru-RU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Помещение для аккредитованных представителей СМИ</a:t>
            </a:r>
            <a:endParaRPr lang="ru-RU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382061" y="2855388"/>
            <a:ext cx="536706" cy="1962512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2683" tIns="26342" rIns="52683" bIns="26342"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b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b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b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b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b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b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Picture 2" descr="C:\Users\ALisitsyna\Desktop\5664ecacb81f0.jpg"/>
          <p:cNvPicPr>
            <a:picLocks noChangeAspect="1" noChangeArrowheads="1"/>
          </p:cNvPicPr>
          <p:nvPr/>
        </p:nvPicPr>
        <p:blipFill>
          <a:blip r:embed="rId12" cstate="print"/>
          <a:srcRect l="10814" t="15308" r="9810" b="9836"/>
          <a:stretch>
            <a:fillRect/>
          </a:stretch>
        </p:blipFill>
        <p:spPr bwMode="auto">
          <a:xfrm>
            <a:off x="4220585" y="1369924"/>
            <a:ext cx="1057211" cy="832147"/>
          </a:xfrm>
          <a:prstGeom prst="rect">
            <a:avLst/>
          </a:prstGeom>
          <a:noFill/>
        </p:spPr>
      </p:pic>
      <p:sp>
        <p:nvSpPr>
          <p:cNvPr id="78" name="Прямоугольник 77"/>
          <p:cNvSpPr/>
          <p:nvPr/>
        </p:nvSpPr>
        <p:spPr>
          <a:xfrm>
            <a:off x="7452320" y="4437112"/>
            <a:ext cx="1584176" cy="187220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Рабочие места для организаторов вне аудитории</a:t>
            </a:r>
            <a:endParaRPr lang="ru-RU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671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400" b="1" dirty="0"/>
              <a:t>Подготовка экзамена:</a:t>
            </a:r>
            <a:br>
              <a:rPr lang="ru-RU" altLang="ru-RU" sz="2400" b="1" dirty="0"/>
            </a:br>
            <a:r>
              <a:rPr lang="ru-RU" altLang="ru-RU" sz="2400" b="1" dirty="0"/>
              <a:t>организация помещений и техническое оснащение ППЭ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2628" y="1450975"/>
            <a:ext cx="3090863" cy="15922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292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3038" y="1743075"/>
            <a:ext cx="94456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15984" y="1772816"/>
            <a:ext cx="1897063" cy="830851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006AB3"/>
                </a:solidFill>
              </a:rPr>
              <a:t>Стационарные и (или) переносные металлоискатели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3284984"/>
            <a:ext cx="3090862" cy="982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endParaRPr lang="ru-RU">
              <a:solidFill>
                <a:srgbClr val="006AB3"/>
              </a:solidFill>
            </a:endParaRPr>
          </a:p>
        </p:txBody>
      </p:sp>
      <p:pic>
        <p:nvPicPr>
          <p:cNvPr id="12295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7325" y="3317875"/>
            <a:ext cx="1001713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55576" y="3356992"/>
            <a:ext cx="1946275" cy="830851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006AB3"/>
                </a:solidFill>
              </a:rPr>
              <a:t>Средства </a:t>
            </a:r>
            <a:r>
              <a:rPr lang="ru-RU" sz="1600" dirty="0" smtClean="0">
                <a:solidFill>
                  <a:srgbClr val="006AB3"/>
                </a:solidFill>
              </a:rPr>
              <a:t>видеонаблюдения на входе в ППЭ </a:t>
            </a:r>
            <a:endParaRPr lang="ru-RU" sz="1600" dirty="0">
              <a:solidFill>
                <a:srgbClr val="006AB3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2628" y="4581129"/>
            <a:ext cx="3090863" cy="2064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298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5752" y="5218122"/>
            <a:ext cx="862013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659"/>
          <a:stretch>
            <a:fillRect/>
          </a:stretch>
        </p:blipFill>
        <p:spPr bwMode="auto">
          <a:xfrm>
            <a:off x="2686050" y="5943602"/>
            <a:ext cx="577850" cy="58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27584" y="4797152"/>
            <a:ext cx="1800200" cy="1569515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006AB3"/>
                </a:solidFill>
              </a:rPr>
              <a:t>Объявления, </a:t>
            </a:r>
          </a:p>
          <a:p>
            <a:pPr>
              <a:defRPr/>
            </a:pPr>
            <a:r>
              <a:rPr lang="ru-RU" sz="1600" dirty="0">
                <a:solidFill>
                  <a:srgbClr val="006AB3"/>
                </a:solidFill>
              </a:rPr>
              <a:t>оповещающие о ведении </a:t>
            </a:r>
            <a:r>
              <a:rPr lang="ru-RU" sz="1600" dirty="0" smtClean="0">
                <a:solidFill>
                  <a:srgbClr val="006AB3"/>
                </a:solidFill>
              </a:rPr>
              <a:t>видеонаблюдения и запрете иметь</a:t>
            </a:r>
          </a:p>
          <a:p>
            <a:pPr>
              <a:defRPr/>
            </a:pPr>
            <a:r>
              <a:rPr lang="ru-RU" sz="1600" dirty="0" smtClean="0">
                <a:solidFill>
                  <a:srgbClr val="006AB3"/>
                </a:solidFill>
              </a:rPr>
              <a:t> средства связи</a:t>
            </a:r>
            <a:endParaRPr lang="ru-RU" sz="1600" dirty="0">
              <a:solidFill>
                <a:srgbClr val="006AB3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2238" y="2564904"/>
            <a:ext cx="511175" cy="316835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dirty="0">
                <a:solidFill>
                  <a:srgbClr val="006AB3"/>
                </a:solidFill>
              </a:rPr>
              <a:t>В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Х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О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 smtClean="0">
                <a:solidFill>
                  <a:srgbClr val="006AB3"/>
                </a:solidFill>
              </a:rPr>
              <a:t>Д</a:t>
            </a:r>
          </a:p>
          <a:p>
            <a:pPr algn="ctr">
              <a:defRPr/>
            </a:pPr>
            <a:endParaRPr lang="ru-RU" dirty="0" smtClean="0">
              <a:solidFill>
                <a:srgbClr val="006AB3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006AB3"/>
                </a:solidFill>
              </a:rPr>
              <a:t>В </a:t>
            </a:r>
          </a:p>
          <a:p>
            <a:pPr algn="ctr">
              <a:defRPr/>
            </a:pPr>
            <a:endParaRPr lang="ru-RU" dirty="0" smtClean="0">
              <a:solidFill>
                <a:srgbClr val="006AB3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006AB3"/>
                </a:solidFill>
              </a:rPr>
              <a:t>П </a:t>
            </a:r>
          </a:p>
          <a:p>
            <a:pPr algn="ctr">
              <a:defRPr/>
            </a:pPr>
            <a:r>
              <a:rPr lang="ru-RU" dirty="0" smtClean="0">
                <a:solidFill>
                  <a:srgbClr val="006AB3"/>
                </a:solidFill>
              </a:rPr>
              <a:t>П </a:t>
            </a:r>
          </a:p>
          <a:p>
            <a:pPr algn="ctr">
              <a:defRPr/>
            </a:pPr>
            <a:r>
              <a:rPr lang="ru-RU" dirty="0" smtClean="0">
                <a:solidFill>
                  <a:srgbClr val="006AB3"/>
                </a:solidFill>
              </a:rPr>
              <a:t>Э </a:t>
            </a:r>
            <a:endParaRPr lang="ru-RU" dirty="0">
              <a:solidFill>
                <a:srgbClr val="006AB3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08434" y="1450975"/>
            <a:ext cx="468313" cy="15922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dirty="0">
                <a:solidFill>
                  <a:srgbClr val="006AB3"/>
                </a:solidFill>
              </a:rPr>
              <a:t>Ш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Т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А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Б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908434" y="3217863"/>
            <a:ext cx="468313" cy="34274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dirty="0">
                <a:solidFill>
                  <a:srgbClr val="006AB3"/>
                </a:solidFill>
              </a:rPr>
              <a:t>А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У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Д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И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Т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О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Р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>
                <a:solidFill>
                  <a:srgbClr val="006AB3"/>
                </a:solidFill>
              </a:rPr>
              <a:t>И</a:t>
            </a:r>
            <a:br>
              <a:rPr lang="ru-RU" dirty="0">
                <a:solidFill>
                  <a:srgbClr val="006AB3"/>
                </a:solidFill>
              </a:rPr>
            </a:br>
            <a:r>
              <a:rPr lang="ru-RU" dirty="0" err="1">
                <a:solidFill>
                  <a:srgbClr val="006AB3"/>
                </a:solidFill>
              </a:rPr>
              <a:t>И</a:t>
            </a:r>
            <a:endParaRPr lang="ru-RU" dirty="0">
              <a:solidFill>
                <a:srgbClr val="006AB3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545013" y="3568700"/>
            <a:ext cx="4010025" cy="27257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311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6302" y="3697297"/>
            <a:ext cx="103346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73" y="5157192"/>
            <a:ext cx="1624013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3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17032"/>
            <a:ext cx="99695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92280" y="5373216"/>
            <a:ext cx="129614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1400" dirty="0"/>
              <a:t>Станция </a:t>
            </a:r>
            <a:r>
              <a:rPr lang="ru-RU" sz="1400" dirty="0" smtClean="0"/>
              <a:t>организатора</a:t>
            </a:r>
            <a:endParaRPr lang="ru-RU" sz="1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3</a:t>
            </a:fld>
            <a:endParaRPr lang="ru-RU" dirty="0"/>
          </a:p>
        </p:txBody>
      </p:sp>
      <p:pic>
        <p:nvPicPr>
          <p:cNvPr id="29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645024"/>
            <a:ext cx="862013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659"/>
          <a:stretch>
            <a:fillRect/>
          </a:stretch>
        </p:blipFill>
        <p:spPr bwMode="auto">
          <a:xfrm>
            <a:off x="7596336" y="4581128"/>
            <a:ext cx="577850" cy="58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 descr="C:\Users\Kozina\Desktop\Скриншоты\2025-04-17_123320.png"/>
          <p:cNvPicPr>
            <a:picLocks noChangeAspect="1" noChangeArrowheads="1"/>
          </p:cNvPicPr>
          <p:nvPr/>
        </p:nvPicPr>
        <p:blipFill>
          <a:blip r:embed="rId9" cstate="print"/>
          <a:srcRect l="4000" t="14311" r="3000" b="4118"/>
          <a:stretch>
            <a:fillRect/>
          </a:stretch>
        </p:blipFill>
        <p:spPr bwMode="auto">
          <a:xfrm>
            <a:off x="4932040" y="1340768"/>
            <a:ext cx="3384376" cy="20742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4125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83630"/>
            <a:ext cx="6983169" cy="860511"/>
          </a:xfrm>
        </p:spPr>
        <p:txBody>
          <a:bodyPr>
            <a:normAutofit/>
          </a:bodyPr>
          <a:lstStyle/>
          <a:p>
            <a:r>
              <a:rPr lang="ru-RU" sz="2400" b="1" dirty="0"/>
              <a:t>Видеонаблюдение в ППЭ: </a:t>
            </a:r>
            <a:br>
              <a:rPr lang="ru-RU" sz="2400" b="1" dirty="0"/>
            </a:br>
            <a:r>
              <a:rPr lang="ru-RU" sz="2400" b="1" dirty="0"/>
              <a:t>трансляция и видеозапись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792031"/>
            <a:ext cx="8229600" cy="4393311"/>
          </a:xfrm>
        </p:spPr>
        <p:txBody>
          <a:bodyPr>
            <a:normAutofit/>
          </a:bodyPr>
          <a:lstStyle/>
          <a:p>
            <a:r>
              <a:rPr lang="ru-RU" dirty="0" smtClean="0"/>
              <a:t>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0840" y="2636913"/>
            <a:ext cx="8202321" cy="936104"/>
          </a:xfrm>
          <a:prstGeom prst="rect">
            <a:avLst/>
          </a:prstGeom>
          <a:solidFill>
            <a:srgbClr val="87888A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 sz="340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852936"/>
            <a:ext cx="7992888" cy="58463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dirty="0">
                <a:solidFill>
                  <a:srgbClr val="006AB3"/>
                </a:solidFill>
              </a:rPr>
              <a:t>Трансляция и видеозапись в Штабе ППЭ </a:t>
            </a:r>
            <a:r>
              <a:rPr lang="ru-RU" sz="1600" dirty="0" smtClean="0">
                <a:solidFill>
                  <a:srgbClr val="006AB3"/>
                </a:solidFill>
              </a:rPr>
              <a:t>начинается</a:t>
            </a:r>
          </a:p>
          <a:p>
            <a:pPr algn="ctr"/>
            <a:r>
              <a:rPr lang="ru-RU" sz="1600" dirty="0" smtClean="0">
                <a:solidFill>
                  <a:srgbClr val="006AB3"/>
                </a:solidFill>
              </a:rPr>
              <a:t> </a:t>
            </a:r>
            <a:r>
              <a:rPr lang="ru-RU" sz="1600" dirty="0">
                <a:solidFill>
                  <a:srgbClr val="006AB3"/>
                </a:solidFill>
              </a:rPr>
              <a:t>не позднее </a:t>
            </a:r>
            <a:r>
              <a:rPr lang="ru-RU" sz="1600" dirty="0" smtClean="0">
                <a:solidFill>
                  <a:srgbClr val="006AB3"/>
                </a:solidFill>
              </a:rPr>
              <a:t>07.30 и </a:t>
            </a:r>
            <a:r>
              <a:rPr lang="ru-RU" sz="1600" dirty="0">
                <a:solidFill>
                  <a:srgbClr val="006AB3"/>
                </a:solidFill>
              </a:rPr>
              <a:t>завершается </a:t>
            </a:r>
            <a:r>
              <a:rPr lang="ru-RU" sz="1600" dirty="0" smtClean="0">
                <a:solidFill>
                  <a:srgbClr val="006AB3"/>
                </a:solidFill>
              </a:rPr>
              <a:t>в 17.00</a:t>
            </a:r>
            <a:endParaRPr lang="ru-RU" sz="1600" dirty="0">
              <a:solidFill>
                <a:srgbClr val="006AB3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005064"/>
            <a:ext cx="8202321" cy="1685404"/>
          </a:xfrm>
          <a:prstGeom prst="rect">
            <a:avLst/>
          </a:prstGeom>
          <a:solidFill>
            <a:srgbClr val="87888A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 sz="340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4221088"/>
            <a:ext cx="7992888" cy="1323294"/>
          </a:xfrm>
          <a:prstGeom prst="rect">
            <a:avLst/>
          </a:prstGeom>
          <a:solidFill>
            <a:srgbClr val="D9DADB"/>
          </a:solidFill>
        </p:spPr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В случае отключения средств видеонаблюдения и  приостановления видеозаписи экзамена   член ГЭК совместно с </a:t>
            </a:r>
            <a:r>
              <a:rPr lang="ru-RU" sz="1600" dirty="0" smtClean="0">
                <a:solidFill>
                  <a:srgbClr val="FF0000"/>
                </a:solidFill>
              </a:rPr>
              <a:t>руководителем ППЭ сообщает о проблеме в Минобразования Забайкальского края, директору РЦОИ.</a:t>
            </a:r>
          </a:p>
          <a:p>
            <a:pPr algn="ctr"/>
            <a:r>
              <a:rPr lang="ru-RU" sz="1600" u="sng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Совместно принимается решение!!!</a:t>
            </a:r>
            <a:endParaRPr lang="ru-RU" sz="1600" u="sng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/>
            <a:endParaRPr lang="ru-RU" sz="1600" i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0840" y="1465575"/>
            <a:ext cx="8202321" cy="955313"/>
          </a:xfrm>
          <a:prstGeom prst="rect">
            <a:avLst/>
          </a:prstGeom>
          <a:solidFill>
            <a:srgbClr val="87888A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 sz="3400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00808"/>
            <a:ext cx="7992888" cy="58463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dirty="0">
                <a:solidFill>
                  <a:srgbClr val="006AB3"/>
                </a:solidFill>
              </a:rPr>
              <a:t>Трансляция и видеозапись в аудитории проведения экзаменов осуществляется в режиме реального времени и начинается с 8.00 по местному времени и завершается </a:t>
            </a:r>
            <a:r>
              <a:rPr lang="ru-RU" sz="1600" dirty="0" smtClean="0">
                <a:solidFill>
                  <a:srgbClr val="006AB3"/>
                </a:solidFill>
              </a:rPr>
              <a:t>в 15.00</a:t>
            </a:r>
            <a:endParaRPr lang="ru-RU" sz="1600" dirty="0">
              <a:solidFill>
                <a:srgbClr val="006AB3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3923928" y="6552728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3404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12298" y="1294038"/>
            <a:ext cx="4149394" cy="20629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endParaRPr lang="ru-RU" sz="10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0652" y="258499"/>
            <a:ext cx="6840760" cy="578213"/>
          </a:xfrm>
        </p:spPr>
        <p:txBody>
          <a:bodyPr>
            <a:normAutofit/>
          </a:bodyPr>
          <a:lstStyle/>
          <a:p>
            <a:r>
              <a:rPr lang="ru-RU" sz="2400" b="1" dirty="0"/>
              <a:t>Подготовка экзамена: аудитории </a:t>
            </a:r>
            <a:r>
              <a:rPr lang="ru-RU" sz="2400" b="1" dirty="0" smtClean="0"/>
              <a:t>ППЭ</a:t>
            </a:r>
            <a:endParaRPr lang="ru-RU" sz="24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76065" y="1484793"/>
            <a:ext cx="1761897" cy="19442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73463" y="1431173"/>
            <a:ext cx="1582197" cy="247956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860032" y="2636912"/>
            <a:ext cx="4149394" cy="523075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400" dirty="0">
                <a:solidFill>
                  <a:srgbClr val="006AB3"/>
                </a:solidFill>
                <a:cs typeface="Times New Roman" panose="02020603050405020304" pitchFamily="18" charset="0"/>
              </a:rPr>
              <a:t>Убрать (закрыть) </a:t>
            </a:r>
            <a:endParaRPr lang="ru-RU" sz="1400" dirty="0" smtClean="0">
              <a:solidFill>
                <a:srgbClr val="006AB3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rgbClr val="006AB3"/>
                </a:solidFill>
                <a:cs typeface="Times New Roman" panose="02020603050405020304" pitchFamily="18" charset="0"/>
              </a:rPr>
              <a:t>ИНФОРМАЦИОННЫЕ стенды, плакаты </a:t>
            </a:r>
            <a:endParaRPr lang="ru-RU" sz="1400" dirty="0">
              <a:solidFill>
                <a:srgbClr val="006AB3"/>
              </a:solidFill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51008" y="1574046"/>
            <a:ext cx="1235062" cy="9713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47031" y="1579313"/>
            <a:ext cx="1231593" cy="9644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048" y="1412776"/>
            <a:ext cx="1973511" cy="118017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812298" y="3212976"/>
            <a:ext cx="4152190" cy="10950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endParaRPr lang="ru-RU" sz="100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84368" y="3573016"/>
            <a:ext cx="1077044" cy="155482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788024" y="3212976"/>
            <a:ext cx="3432109" cy="1107850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r>
              <a:rPr lang="ru-RU" sz="1100" dirty="0">
                <a:solidFill>
                  <a:srgbClr val="006AB3"/>
                </a:solidFill>
              </a:rPr>
              <a:t>Участники: отдельное  рабочее место с номером, </a:t>
            </a:r>
          </a:p>
          <a:p>
            <a:r>
              <a:rPr lang="ru-RU" sz="1100" dirty="0" smtClean="0">
                <a:solidFill>
                  <a:srgbClr val="0070C0"/>
                </a:solidFill>
              </a:rPr>
              <a:t>листы бумаги для черновиков </a:t>
            </a:r>
            <a:r>
              <a:rPr lang="ru-RU" sz="1100" dirty="0">
                <a:solidFill>
                  <a:srgbClr val="0070C0"/>
                </a:solidFill>
              </a:rPr>
              <a:t>со штампом ОО из расчета </a:t>
            </a:r>
            <a:r>
              <a:rPr lang="ru-RU" sz="1100" dirty="0" smtClean="0">
                <a:solidFill>
                  <a:srgbClr val="0070C0"/>
                </a:solidFill>
              </a:rPr>
              <a:t> </a:t>
            </a:r>
            <a:r>
              <a:rPr lang="ru-RU" sz="1100" dirty="0" smtClean="0">
                <a:solidFill>
                  <a:srgbClr val="0070C0"/>
                </a:solidFill>
              </a:rPr>
              <a:t>НЕ МЕНЕЕ 2 </a:t>
            </a:r>
            <a:r>
              <a:rPr lang="ru-RU" sz="1100" dirty="0">
                <a:solidFill>
                  <a:srgbClr val="0070C0"/>
                </a:solidFill>
              </a:rPr>
              <a:t>листа на каждого участника </a:t>
            </a:r>
            <a:r>
              <a:rPr lang="ru-RU" sz="1100" dirty="0" smtClean="0">
                <a:solidFill>
                  <a:srgbClr val="0070C0"/>
                </a:solidFill>
              </a:rPr>
              <a:t>экзамена </a:t>
            </a:r>
            <a:r>
              <a:rPr lang="ru-RU" sz="1100" dirty="0">
                <a:solidFill>
                  <a:srgbClr val="0070C0"/>
                </a:solidFill>
              </a:rPr>
              <a:t/>
            </a:r>
            <a:br>
              <a:rPr lang="ru-RU" sz="1100" dirty="0">
                <a:solidFill>
                  <a:srgbClr val="0070C0"/>
                </a:solidFill>
              </a:rPr>
            </a:br>
            <a:r>
              <a:rPr lang="ru-RU" sz="1100" dirty="0">
                <a:solidFill>
                  <a:srgbClr val="0070C0"/>
                </a:solidFill>
              </a:rPr>
              <a:t>(за исключением ЕГЭ по иностранным языкам – раздел «Говорение»)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788024" y="4293096"/>
            <a:ext cx="4176464" cy="11536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endParaRPr lang="ru-RU" sz="100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68949" y="4365104"/>
            <a:ext cx="928612" cy="928612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206716" y="4365106"/>
            <a:ext cx="2757772" cy="959993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r>
              <a:rPr lang="ru-RU" sz="1400" dirty="0">
                <a:solidFill>
                  <a:srgbClr val="006AB3"/>
                </a:solidFill>
              </a:rPr>
              <a:t>Функционирующие часы, находящиеся в поле зрения участников </a:t>
            </a:r>
            <a:r>
              <a:rPr lang="ru-RU" sz="1400" dirty="0" smtClean="0">
                <a:solidFill>
                  <a:srgbClr val="006AB3"/>
                </a:solidFill>
              </a:rPr>
              <a:t> </a:t>
            </a:r>
            <a:r>
              <a:rPr lang="ru-RU" sz="1400" dirty="0" smtClean="0">
                <a:solidFill>
                  <a:srgbClr val="0070C0"/>
                </a:solidFill>
              </a:rPr>
              <a:t>экзамена</a:t>
            </a:r>
            <a:r>
              <a:rPr lang="ru-RU" sz="1400" dirty="0" smtClean="0">
                <a:solidFill>
                  <a:srgbClr val="006AB3"/>
                </a:solidFill>
              </a:rPr>
              <a:t> </a:t>
            </a:r>
            <a:r>
              <a:rPr lang="ru-RU" sz="1400" dirty="0">
                <a:solidFill>
                  <a:srgbClr val="006AB3"/>
                </a:solidFill>
              </a:rPr>
              <a:t>и черные </a:t>
            </a:r>
            <a:r>
              <a:rPr lang="ru-RU" sz="1400" dirty="0" err="1">
                <a:solidFill>
                  <a:srgbClr val="006AB3"/>
                </a:solidFill>
              </a:rPr>
              <a:t>гелевые</a:t>
            </a:r>
            <a:r>
              <a:rPr lang="ru-RU" sz="1400" dirty="0">
                <a:solidFill>
                  <a:srgbClr val="006AB3"/>
                </a:solidFill>
              </a:rPr>
              <a:t> ручки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603648" y="5085193"/>
            <a:ext cx="534874" cy="277491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788024" y="5445224"/>
            <a:ext cx="4176464" cy="103261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endParaRPr lang="ru-RU" sz="100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/>
          <a:srcRect b="47418"/>
          <a:stretch>
            <a:fillRect/>
          </a:stretch>
        </p:blipFill>
        <p:spPr>
          <a:xfrm>
            <a:off x="7632407" y="5517241"/>
            <a:ext cx="956308" cy="86408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988490" y="5520260"/>
            <a:ext cx="2534402" cy="959993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r>
              <a:rPr lang="ru-RU" sz="1400" dirty="0">
                <a:solidFill>
                  <a:srgbClr val="006AB3"/>
                </a:solidFill>
              </a:rPr>
              <a:t>Аудитории, </a:t>
            </a:r>
          </a:p>
          <a:p>
            <a:r>
              <a:rPr lang="ru-RU" sz="1400" dirty="0">
                <a:solidFill>
                  <a:srgbClr val="006AB3"/>
                </a:solidFill>
              </a:rPr>
              <a:t>не задействованные для проведения ГИА, необходимо закрыть, опечатать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06582" y="1412776"/>
            <a:ext cx="4149394" cy="52268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endParaRPr lang="ru-RU" sz="100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4558" y="1446241"/>
            <a:ext cx="1597597" cy="245040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51520" y="2964066"/>
            <a:ext cx="4127844" cy="3208425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pPr marL="285291" indent="-285291">
              <a:buFont typeface="Arial" pitchFamily="34" charset="0"/>
              <a:buChar char="•"/>
            </a:pPr>
            <a:r>
              <a:rPr lang="ru-RU" sz="1350" dirty="0">
                <a:solidFill>
                  <a:srgbClr val="006AB3"/>
                </a:solidFill>
                <a:cs typeface="Times New Roman" panose="02020603050405020304" pitchFamily="18" charset="0"/>
              </a:rPr>
              <a:t>Разместить предупреждения о ведении видеонаблюдения и запрете использования средств связи.</a:t>
            </a:r>
          </a:p>
          <a:p>
            <a:pPr marL="285291" indent="-285291">
              <a:buFont typeface="Arial" pitchFamily="34" charset="0"/>
              <a:buChar char="•"/>
            </a:pPr>
            <a:r>
              <a:rPr lang="ru-RU" sz="1350" dirty="0">
                <a:solidFill>
                  <a:srgbClr val="006AB3"/>
                </a:solidFill>
                <a:cs typeface="Times New Roman" panose="02020603050405020304" pitchFamily="18" charset="0"/>
              </a:rPr>
              <a:t>Подготовить рабочие места для участников, организаторов и общественных наблюдателей.</a:t>
            </a:r>
          </a:p>
          <a:p>
            <a:pPr marL="285291" indent="-285291">
              <a:buFont typeface="Arial" pitchFamily="34" charset="0"/>
              <a:buChar char="•"/>
            </a:pPr>
            <a:r>
              <a:rPr lang="ru-RU" sz="1350" dirty="0">
                <a:solidFill>
                  <a:srgbClr val="006AB3"/>
                </a:solidFill>
                <a:cs typeface="Times New Roman" panose="02020603050405020304" pitchFamily="18" charset="0"/>
              </a:rPr>
              <a:t>Подготовить стол, находящийся в зоне видимости камер видеонаблюдения, </a:t>
            </a:r>
            <a:r>
              <a:rPr lang="ru-RU" sz="1350" dirty="0" smtClean="0">
                <a:solidFill>
                  <a:srgbClr val="006AB3"/>
                </a:solidFill>
                <a:cs typeface="Times New Roman" panose="02020603050405020304" pitchFamily="18" charset="0"/>
              </a:rPr>
              <a:t>для оформления </a:t>
            </a:r>
            <a:r>
              <a:rPr lang="ru-RU" sz="1350" dirty="0">
                <a:solidFill>
                  <a:srgbClr val="006AB3"/>
                </a:solidFill>
                <a:cs typeface="Times New Roman" panose="02020603050405020304" pitchFamily="18" charset="0"/>
              </a:rPr>
              <a:t>соответствующих форм ППЭ, осуществления раскладки ЭМ в процессе их печати в начале экзамена и раскладки  и последующей упаковки  ЭМ, собранных организаторами  у участников </a:t>
            </a:r>
            <a:r>
              <a:rPr lang="ru-RU" sz="135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экзамена</a:t>
            </a:r>
            <a:r>
              <a:rPr lang="ru-RU" sz="1350" dirty="0" smtClean="0">
                <a:solidFill>
                  <a:srgbClr val="006AB3"/>
                </a:solidFill>
                <a:cs typeface="Times New Roman" panose="02020603050405020304" pitchFamily="18" charset="0"/>
              </a:rPr>
              <a:t>.</a:t>
            </a:r>
            <a:endParaRPr lang="ru-RU" sz="1350" dirty="0">
              <a:solidFill>
                <a:srgbClr val="006AB3"/>
              </a:solidFill>
              <a:cs typeface="Times New Roman" panose="02020603050405020304" pitchFamily="18" charset="0"/>
            </a:endParaRPr>
          </a:p>
          <a:p>
            <a:pPr marL="285291" indent="-285291">
              <a:buFont typeface="Arial" pitchFamily="34" charset="0"/>
              <a:buChar char="•"/>
            </a:pPr>
            <a:r>
              <a:rPr lang="ru-RU" sz="1350" dirty="0">
                <a:solidFill>
                  <a:srgbClr val="006AB3"/>
                </a:solidFill>
                <a:cs typeface="Times New Roman" panose="02020603050405020304" pitchFamily="18" charset="0"/>
              </a:rPr>
              <a:t>Подготовить специальное место для размещения </a:t>
            </a:r>
            <a:r>
              <a:rPr lang="ru-RU" sz="1350" dirty="0" smtClean="0">
                <a:solidFill>
                  <a:srgbClr val="006AB3"/>
                </a:solidFill>
                <a:cs typeface="Times New Roman" panose="02020603050405020304" pitchFamily="18" charset="0"/>
              </a:rPr>
              <a:t>станции организатора, </a:t>
            </a:r>
            <a:r>
              <a:rPr lang="ru-RU" sz="1350" dirty="0">
                <a:solidFill>
                  <a:srgbClr val="006AB3"/>
                </a:solidFill>
                <a:cs typeface="Times New Roman" panose="02020603050405020304" pitchFamily="18" charset="0"/>
              </a:rPr>
              <a:t>расположенного </a:t>
            </a:r>
            <a:r>
              <a:rPr lang="ru-RU" sz="1350" dirty="0" smtClean="0">
                <a:solidFill>
                  <a:srgbClr val="006AB3"/>
                </a:solidFill>
                <a:cs typeface="Times New Roman" panose="02020603050405020304" pitchFamily="18" charset="0"/>
              </a:rPr>
              <a:t>в </a:t>
            </a:r>
            <a:r>
              <a:rPr lang="ru-RU" sz="1350" dirty="0">
                <a:solidFill>
                  <a:srgbClr val="006AB3"/>
                </a:solidFill>
                <a:cs typeface="Times New Roman" panose="02020603050405020304" pitchFamily="18" charset="0"/>
              </a:rPr>
              <a:t>зоне видимости камер видеонаблюдения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982223" y="1416537"/>
            <a:ext cx="1983110" cy="1220375"/>
          </a:xfrm>
          <a:prstGeom prst="rect">
            <a:avLst/>
          </a:prstGeom>
        </p:spPr>
      </p:pic>
      <p:pic>
        <p:nvPicPr>
          <p:cNvPr id="26" name="Рисунок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103346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9499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Подготовка экзамена: аудитории ППЭ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268760"/>
            <a:ext cx="6643898" cy="439248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195745" y="1844824"/>
            <a:ext cx="527509" cy="49808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9" y="1772817"/>
            <a:ext cx="527509" cy="49808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841" y="1772816"/>
            <a:ext cx="613842" cy="61384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1922" y="1772825"/>
            <a:ext cx="485603" cy="48560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4499992" y="1844824"/>
            <a:ext cx="290234" cy="29023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8098" y="2633328"/>
            <a:ext cx="451235" cy="4512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8639" y="3308228"/>
            <a:ext cx="908460" cy="112418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4798" y="3324397"/>
            <a:ext cx="903759" cy="111836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4628" y="3331646"/>
            <a:ext cx="889535" cy="110076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77100" y="3550540"/>
            <a:ext cx="1386864" cy="892221"/>
          </a:xfrm>
          <a:prstGeom prst="rect">
            <a:avLst/>
          </a:prstGeom>
        </p:spPr>
      </p:pic>
      <p:sp>
        <p:nvSpPr>
          <p:cNvPr id="51" name="Заголовок 1"/>
          <p:cNvSpPr txBox="1">
            <a:spLocks/>
          </p:cNvSpPr>
          <p:nvPr/>
        </p:nvSpPr>
        <p:spPr>
          <a:xfrm>
            <a:off x="1081433" y="1470797"/>
            <a:ext cx="6983169" cy="860511"/>
          </a:xfrm>
          <a:prstGeom prst="rect">
            <a:avLst/>
          </a:prstGeom>
        </p:spPr>
        <p:txBody>
          <a:bodyPr vert="horz" lIns="97052" tIns="48525" rIns="97052" bIns="48525" rtlCol="0" anchor="ctr">
            <a:normAutofit fontScale="97500"/>
          </a:bodyPr>
          <a:lstStyle>
            <a:lvl1pPr algn="ctr" defTabSz="1708175" rtl="0" eaLnBrk="1" latinLnBrk="0" hangingPunct="1">
              <a:spcBef>
                <a:spcPct val="0"/>
              </a:spcBef>
              <a:buNone/>
              <a:defRPr sz="5200" b="1" i="0" kern="1200" baseline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endParaRPr lang="ru-RU" sz="2900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1214" y="2425995"/>
            <a:ext cx="759283" cy="759283"/>
          </a:xfrm>
          <a:prstGeom prst="rect">
            <a:avLst/>
          </a:prstGeom>
        </p:spPr>
      </p:pic>
      <p:sp>
        <p:nvSpPr>
          <p:cNvPr id="19" name="Плюс 18"/>
          <p:cNvSpPr/>
          <p:nvPr/>
        </p:nvSpPr>
        <p:spPr>
          <a:xfrm>
            <a:off x="1691680" y="5805264"/>
            <a:ext cx="404911" cy="432048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 sz="1000"/>
          </a:p>
        </p:txBody>
      </p:sp>
      <p:sp>
        <p:nvSpPr>
          <p:cNvPr id="5" name="TextBox 4"/>
          <p:cNvSpPr txBox="1"/>
          <p:nvPr/>
        </p:nvSpPr>
        <p:spPr>
          <a:xfrm>
            <a:off x="2339752" y="5517232"/>
            <a:ext cx="5765595" cy="923184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для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организаторов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общественного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92080" y="3140968"/>
            <a:ext cx="1872208" cy="4516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1400" b="1" dirty="0"/>
              <a:t>Станция </a:t>
            </a:r>
            <a:r>
              <a:rPr lang="ru-RU" sz="1400" b="1" dirty="0" smtClean="0"/>
              <a:t>ОРГАНИЗАТОРА</a:t>
            </a:r>
            <a:endParaRPr lang="ru-RU" sz="14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6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56100" y="4725144"/>
            <a:ext cx="4607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dirty="0" smtClean="0">
                <a:solidFill>
                  <a:srgbClr val="FF0000"/>
                </a:solidFill>
              </a:rPr>
              <a:t>не </a:t>
            </a:r>
            <a:r>
              <a:rPr lang="ru-RU" dirty="0">
                <a:solidFill>
                  <a:srgbClr val="FF0000"/>
                </a:solidFill>
              </a:rPr>
              <a:t>более 25 участников в </a:t>
            </a:r>
            <a:r>
              <a:rPr lang="ru-RU" dirty="0" smtClean="0">
                <a:solidFill>
                  <a:srgbClr val="FF0000"/>
                </a:solidFill>
              </a:rPr>
              <a:t>каждой аудитории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F:\2024-2025\ЕГЭ\СОВЕЩАНИЕ 24.04\СКАНЕР ФОТО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88224" y="2636912"/>
            <a:ext cx="476672" cy="476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41353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Подготовка </a:t>
            </a:r>
            <a:r>
              <a:rPr lang="ru-RU" sz="2400" b="1" dirty="0"/>
              <a:t>экзамена: аудитории </a:t>
            </a:r>
            <a:r>
              <a:rPr lang="ru-RU" sz="2400" b="1" dirty="0" smtClean="0"/>
              <a:t>ППЭ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3789" y="1916832"/>
            <a:ext cx="8560709" cy="1104337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При проведении раздела «Говорение» </a:t>
            </a:r>
            <a:r>
              <a:rPr lang="ru-RU" sz="1600" b="1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ЕГЭ по иностранным языкам </a:t>
            </a:r>
            <a:r>
              <a:rPr lang="ru-RU" sz="16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аудитории оборудуются компьютерами (ноутбуками) с установленным программным обеспечением и подключенной гарнитурой (наушники с микрофоном), </a:t>
            </a:r>
            <a:endParaRPr lang="ru-RU" sz="1600" dirty="0" smtClean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средствами </a:t>
            </a:r>
            <a:r>
              <a:rPr lang="ru-RU" sz="1600" b="1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цифровой аудиозаписи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4437112"/>
            <a:ext cx="8496945" cy="584630"/>
          </a:xfrm>
          <a:prstGeom prst="rect">
            <a:avLst/>
          </a:prstGeom>
          <a:solidFill>
            <a:srgbClr val="D9DADB"/>
          </a:solidFill>
        </p:spPr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Аудитории, выделяемые для проведения раздела «</a:t>
            </a:r>
            <a:r>
              <a:rPr lang="ru-RU" sz="1600" dirty="0" err="1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Аудирование</a:t>
            </a:r>
            <a:r>
              <a:rPr lang="ru-RU" sz="16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», </a:t>
            </a:r>
            <a:endParaRPr lang="ru-RU" sz="1600" dirty="0" smtClean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оборудуются </a:t>
            </a:r>
            <a:r>
              <a:rPr lang="ru-RU" sz="1600" b="1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средствами </a:t>
            </a: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воспроизведения </a:t>
            </a:r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аудиозаписей</a:t>
            </a:r>
            <a:endParaRPr lang="ru-RU" sz="16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3789" y="3278454"/>
            <a:ext cx="8496945" cy="830851"/>
          </a:xfrm>
          <a:prstGeom prst="rect">
            <a:avLst/>
          </a:prstGeom>
          <a:solidFill>
            <a:srgbClr val="D9DADB"/>
          </a:solidFill>
        </p:spPr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Аудитории, выделяемые для проведения раздела «Говорение» </a:t>
            </a:r>
            <a:endParaRPr lang="ru-RU" sz="1600" dirty="0" smtClean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ЕГЭ </a:t>
            </a:r>
            <a:r>
              <a:rPr lang="ru-RU" sz="1600" b="1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по иностранному языку</a:t>
            </a:r>
            <a:r>
              <a:rPr lang="ru-RU" sz="16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sz="1600" dirty="0" smtClean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1600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обеспечиваются листами бумаги для черновиков</a:t>
            </a:r>
            <a:endParaRPr lang="ru-RU" sz="1600" i="1" dirty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7</a:t>
            </a:fld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0" y="2420888"/>
            <a:ext cx="75557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0" y="3501008"/>
            <a:ext cx="75557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0" y="4581128"/>
            <a:ext cx="75557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111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Подготовка экзамена: </a:t>
            </a:r>
            <a:br>
              <a:rPr lang="ru-RU" sz="2400" b="1" dirty="0"/>
            </a:br>
            <a:r>
              <a:rPr lang="ru-RU" sz="2400" b="1" dirty="0"/>
              <a:t>особенности организации ППЭ и аудиторий  для участников </a:t>
            </a:r>
            <a:r>
              <a:rPr lang="ru-RU" sz="2400" b="1" dirty="0" smtClean="0">
                <a:solidFill>
                  <a:srgbClr val="FF0000"/>
                </a:solidFill>
              </a:rPr>
              <a:t>экзамена</a:t>
            </a:r>
            <a:r>
              <a:rPr lang="ru-RU" sz="2400" b="1" dirty="0" smtClean="0"/>
              <a:t> </a:t>
            </a:r>
            <a:r>
              <a:rPr lang="ru-RU" sz="2400" b="1" dirty="0"/>
              <a:t>с ОВЗ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83769" y="1539106"/>
            <a:ext cx="6412502" cy="52174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marL="259779" indent="-259779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беспрепятственный доступ в ППЭ (наличие пандусов, поручней, расширенных дверей и других приспособлений)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039" y="1554988"/>
            <a:ext cx="1499807" cy="25944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511" y="2852194"/>
            <a:ext cx="1661571" cy="2449595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483768" y="2060850"/>
            <a:ext cx="6412502" cy="6480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marL="259779" indent="-259779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наличие помещения для организации питания и перерывов, для медико-профилактических процедур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66202" y="4260757"/>
            <a:ext cx="1590174" cy="20838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33686" y="4076998"/>
            <a:ext cx="1210315" cy="1490753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323529" y="4221097"/>
            <a:ext cx="5976664" cy="7499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marL="259779" indent="-259779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количество рабочих мест в аудитории не должно превышать 12 человек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9" y="5013185"/>
            <a:ext cx="5976664" cy="7958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marL="259779" indent="-259779">
              <a:buFont typeface="Arial" panose="020B0604020202020204" pitchFamily="34" charset="0"/>
              <a:buChar char="•"/>
            </a:pPr>
            <a:r>
              <a:rPr lang="ru-RU" sz="1600">
                <a:solidFill>
                  <a:srgbClr val="0070C0"/>
                </a:solidFill>
              </a:rPr>
              <a:t>продолжительность экзамена для участника с ОВЗ, инвалидов и детей-инвалидов  увеличивается на 1,5 часа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537" y="5949281"/>
            <a:ext cx="8496945" cy="346528"/>
          </a:xfrm>
          <a:prstGeom prst="rect">
            <a:avLst/>
          </a:prstGeom>
          <a:solidFill>
            <a:srgbClr val="D9DADB"/>
          </a:solidFill>
        </p:spPr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b="1" dirty="0">
                <a:solidFill>
                  <a:srgbClr val="006AB3"/>
                </a:solidFill>
              </a:rPr>
              <a:t>Аудитории оборудуются специальными техническими средствами (при необходимости)</a:t>
            </a:r>
            <a:endParaRPr lang="ru-RU" sz="1600" b="1" i="1" dirty="0">
              <a:solidFill>
                <a:srgbClr val="006AB3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83768" y="2708920"/>
            <a:ext cx="6412502" cy="6480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marL="259779" indent="-259779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присутствие ассистентов, оказывающих необходимую техническую помощь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3356993"/>
            <a:ext cx="6412502" cy="6480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marL="259779" indent="-259779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отключение в аудитории онлайн трансляции в сеть «Интернет</a:t>
            </a:r>
            <a:r>
              <a:rPr lang="ru-RU" sz="1600" dirty="0" smtClean="0">
                <a:solidFill>
                  <a:srgbClr val="0070C0"/>
                </a:solidFill>
              </a:rPr>
              <a:t>» 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(по согласованию с </a:t>
            </a:r>
            <a:r>
              <a:rPr lang="ru-RU" sz="1600" dirty="0" err="1" smtClean="0">
                <a:solidFill>
                  <a:srgbClr val="0070C0"/>
                </a:solidFill>
              </a:rPr>
              <a:t>Рособрнадзором</a:t>
            </a:r>
            <a:r>
              <a:rPr lang="ru-RU" sz="1600" dirty="0" smtClean="0">
                <a:solidFill>
                  <a:srgbClr val="0070C0"/>
                </a:solidFill>
              </a:rPr>
              <a:t>)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2669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8" y="4653145"/>
            <a:ext cx="1309241" cy="24013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4000" y="-99392"/>
            <a:ext cx="7380000" cy="1070992"/>
          </a:xfrm>
        </p:spPr>
        <p:txBody>
          <a:bodyPr>
            <a:noAutofit/>
          </a:bodyPr>
          <a:lstStyle/>
          <a:p>
            <a:r>
              <a:rPr lang="ru-RU" sz="2400" dirty="0"/>
              <a:t>Подготовка экзамена: особенности организации аудиторий для участников </a:t>
            </a:r>
            <a:r>
              <a:rPr lang="ru-RU" sz="2400" dirty="0" smtClean="0">
                <a:solidFill>
                  <a:srgbClr val="FF0000"/>
                </a:solidFill>
              </a:rPr>
              <a:t>экзамена</a:t>
            </a:r>
            <a:r>
              <a:rPr lang="ru-RU" sz="2400" dirty="0" smtClean="0"/>
              <a:t> с </a:t>
            </a:r>
            <a:r>
              <a:rPr lang="ru-RU" sz="2400" dirty="0"/>
              <a:t>ОВЗ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экзаменационные материалы оформляются рельефно-точечным шрифтом Брайля или в виде электронного документа, доступного с помощью компьютера</a:t>
            </a: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письменная экзаменационная работа выполняется рельефно-точечным шрифтом Брайля или на компьютере</a:t>
            </a: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 каждый рабочий стол необходимое </a:t>
            </a: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количество листов для </a:t>
            </a:r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черновиков по системе Брайля</a:t>
            </a: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 каждый рабочий стол необходимое количество правил по заполнению ответов на задания ЕГЭ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9130" y="1302180"/>
            <a:ext cx="8227671" cy="3519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Для слепых участников экзамена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b="48792"/>
          <a:stretch>
            <a:fillRect/>
          </a:stretch>
        </p:blipFill>
        <p:spPr>
          <a:xfrm>
            <a:off x="6948264" y="4509120"/>
            <a:ext cx="1716868" cy="11521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rcRect b="48958"/>
          <a:stretch>
            <a:fillRect/>
          </a:stretch>
        </p:blipFill>
        <p:spPr>
          <a:xfrm>
            <a:off x="4716025" y="4509120"/>
            <a:ext cx="2152779" cy="13681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rcRect b="49842"/>
          <a:stretch>
            <a:fillRect/>
          </a:stretch>
        </p:blipFill>
        <p:spPr>
          <a:xfrm>
            <a:off x="1115617" y="4745858"/>
            <a:ext cx="1433433" cy="1059406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96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Подготовка экзамена: особенности организации аудиторий для участников </a:t>
            </a:r>
            <a:r>
              <a:rPr lang="ru-RU" sz="2400" dirty="0" smtClean="0">
                <a:solidFill>
                  <a:srgbClr val="FF0000"/>
                </a:solidFill>
              </a:rPr>
              <a:t>экзамена</a:t>
            </a:r>
            <a:r>
              <a:rPr lang="ru-RU" sz="2400" dirty="0" smtClean="0"/>
              <a:t> </a:t>
            </a:r>
            <a:r>
              <a:rPr lang="ru-RU" sz="2400" dirty="0"/>
              <a:t>с ОВЗ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883376"/>
            <a:ext cx="8229600" cy="4393311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используется звукоусиливающая аппаратура как коллективного, так и индивидуального пользования</a:t>
            </a:r>
          </a:p>
          <a:p>
            <a:pPr algn="just"/>
            <a:r>
              <a:rPr lang="ru-RU" sz="18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привлекается ассистент-</a:t>
            </a:r>
            <a:r>
              <a:rPr lang="ru-RU" sz="1800" dirty="0" err="1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сурдопереводчик</a:t>
            </a:r>
            <a:endParaRPr lang="ru-RU" sz="1800" dirty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325419"/>
            <a:ext cx="8113208" cy="405479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Для глухих и слабослышащих участников экзамена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3501008"/>
            <a:ext cx="2305802" cy="31652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501008"/>
            <a:ext cx="1953582" cy="25815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3573016"/>
            <a:ext cx="2276707" cy="2954562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764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Подготовка экзамена: особенности организации аудиторий для участников </a:t>
            </a:r>
            <a:r>
              <a:rPr lang="ru-RU" sz="2400" dirty="0" smtClean="0">
                <a:solidFill>
                  <a:srgbClr val="FF0000"/>
                </a:solidFill>
              </a:rPr>
              <a:t>экзамена</a:t>
            </a:r>
            <a:r>
              <a:rPr lang="ru-RU" sz="2400" dirty="0" smtClean="0"/>
              <a:t> с </a:t>
            </a:r>
            <a:r>
              <a:rPr lang="ru-RU" sz="2400" dirty="0"/>
              <a:t>ОВЗ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259" y="1951372"/>
            <a:ext cx="7958236" cy="3205820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экзаменационные материалы предоставляются в увеличенном размере</a:t>
            </a: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применяются технические средства для масштабирования ЭМ </a:t>
            </a:r>
            <a:b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сразу  после печати </a:t>
            </a: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наличие увеличительных устройств</a:t>
            </a: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индивидуальное равномерное освещение не менее  300 люкс</a:t>
            </a: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возможно использование индивидуальных светодиодных средств освещения (настольные лампы) с регулировкой освещения в динамическом диапазоне до 600 люкс, но не ниже 300 люкс при отсутствии динамической регулировки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6259" y="1354327"/>
            <a:ext cx="7958236" cy="405479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Для слабовидящих участников экзамена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rcRect b="49640"/>
          <a:stretch>
            <a:fillRect/>
          </a:stretch>
        </p:blipFill>
        <p:spPr>
          <a:xfrm>
            <a:off x="7117106" y="5093509"/>
            <a:ext cx="1740442" cy="12878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 b="49604"/>
          <a:stretch>
            <a:fillRect/>
          </a:stretch>
        </p:blipFill>
        <p:spPr>
          <a:xfrm>
            <a:off x="4716016" y="5210559"/>
            <a:ext cx="1584940" cy="11707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/>
          <a:srcRect b="38086"/>
          <a:stretch/>
        </p:blipFill>
        <p:spPr>
          <a:xfrm>
            <a:off x="237537" y="5225992"/>
            <a:ext cx="1742176" cy="14148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5341" y="5013185"/>
            <a:ext cx="1534525" cy="1915356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3450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Подготовка экзамена: особенности организации аудиторий для участников </a:t>
            </a:r>
            <a:r>
              <a:rPr lang="ru-RU" sz="2400" dirty="0" smtClean="0">
                <a:solidFill>
                  <a:srgbClr val="FF0000"/>
                </a:solidFill>
              </a:rPr>
              <a:t>экзамена  </a:t>
            </a:r>
            <a:r>
              <a:rPr lang="ru-RU" sz="2400" dirty="0">
                <a:solidFill>
                  <a:srgbClr val="FF0000"/>
                </a:solidFill>
              </a:rPr>
              <a:t>с</a:t>
            </a:r>
            <a:r>
              <a:rPr lang="ru-RU" sz="2400" dirty="0"/>
              <a:t> ОВЗ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013" y="1959897"/>
            <a:ext cx="8066817" cy="4393311"/>
          </a:xfrm>
        </p:spPr>
        <p:txBody>
          <a:bodyPr>
            <a:normAutofit/>
          </a:bodyPr>
          <a:lstStyle/>
          <a:p>
            <a:endParaRPr lang="ru-RU" sz="1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письменные задания могут выполнятся на компьютере со специализированным программным </a:t>
            </a: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обеспечением (</a:t>
            </a:r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без доступа к сети «Интернет»)</a:t>
            </a:r>
          </a:p>
          <a:p>
            <a:pPr marL="0" indent="0" algn="just">
              <a:buNone/>
            </a:pPr>
            <a:endParaRPr lang="ru-RU" sz="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перенос ответов участника с компьютера в стандартные бланки ответов осуществляется </a:t>
            </a: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ассистентом </a:t>
            </a:r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присутствии члена ГЭК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347717"/>
            <a:ext cx="8074628" cy="612172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Для участников экзамена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с нарушениями опорно-двигательного аппарата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4293096"/>
            <a:ext cx="2045408" cy="23575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4250516"/>
            <a:ext cx="1967404" cy="26074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905" y="4233178"/>
            <a:ext cx="1996723" cy="2624831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4952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/>
              <a:t>Подготовка экзамена: особенности организации ППЭ </a:t>
            </a:r>
            <a:br>
              <a:rPr lang="ru-RU" sz="2400" dirty="0"/>
            </a:br>
            <a:r>
              <a:rPr lang="ru-RU" sz="2400" dirty="0"/>
              <a:t>и аудиторий для участников </a:t>
            </a:r>
            <a:r>
              <a:rPr lang="ru-RU" sz="2400" dirty="0" smtClean="0">
                <a:solidFill>
                  <a:srgbClr val="FF0000"/>
                </a:solidFill>
              </a:rPr>
              <a:t>экзамена </a:t>
            </a:r>
            <a:r>
              <a:rPr lang="ru-RU" sz="2400" dirty="0"/>
              <a:t>с ОВЗ </a:t>
            </a:r>
            <a:br>
              <a:rPr lang="ru-RU" sz="2400" dirty="0"/>
            </a:br>
            <a:r>
              <a:rPr lang="ru-RU" sz="2400" dirty="0"/>
              <a:t>на дому/на базе медицинского учреждения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013" y="1959897"/>
            <a:ext cx="8066817" cy="4393311"/>
          </a:xfrm>
        </p:spPr>
        <p:txBody>
          <a:bodyPr>
            <a:normAutofit/>
          </a:bodyPr>
          <a:lstStyle/>
          <a:p>
            <a:endParaRPr lang="ru-RU" sz="1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Организуется по месту </a:t>
            </a: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жительства/нахождения </a:t>
            </a:r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медицинского учреждения</a:t>
            </a:r>
          </a:p>
          <a:p>
            <a:pPr marL="0" indent="0" algn="just">
              <a:buNone/>
            </a:pPr>
            <a:endParaRPr lang="ru-RU" sz="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Применяется бумажная технология/допускается использование печати ЭМ в ППЭ</a:t>
            </a:r>
          </a:p>
          <a:p>
            <a:pPr marL="0" indent="0" algn="just">
              <a:buNone/>
            </a:pPr>
            <a:endParaRPr lang="ru-RU" sz="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Присутствуют: член ГЭК, руководитель ППЭ, не менее одного организатора, ассистент</a:t>
            </a:r>
          </a:p>
          <a:p>
            <a:pPr marL="0" indent="0" algn="just">
              <a:buNone/>
            </a:pPr>
            <a:endParaRPr lang="ru-RU" sz="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Обеспечивается видеонаблюдение в режиме «</a:t>
            </a:r>
            <a:r>
              <a:rPr lang="ru-RU" sz="1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офлайн</a:t>
            </a: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 по согласованию с </a:t>
            </a:r>
            <a:r>
              <a:rPr lang="ru-RU" sz="18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Рособрнадзором</a:t>
            </a:r>
            <a:endParaRPr lang="ru-RU" sz="1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ru-RU" sz="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 проведении ЕГЭ по иностранному языку  с разделом «Говорение» организуется только одна аудитория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347717"/>
            <a:ext cx="8074628" cy="612172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 Предъявляются минимальные требования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к процедуре и технологии проведения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0494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/>
              <a:t>Подготовка экзамена: особенности организации ППЭ </a:t>
            </a:r>
            <a:r>
              <a:rPr lang="ru-RU" sz="2200" dirty="0" smtClean="0"/>
              <a:t>ТОМ, </a:t>
            </a:r>
            <a:r>
              <a:rPr lang="ru-RU" sz="2200" dirty="0"/>
              <a:t>дополнительные требования и исключения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013" y="1959897"/>
            <a:ext cx="8211443" cy="4393311"/>
          </a:xfrm>
        </p:spPr>
        <p:txBody>
          <a:bodyPr>
            <a:normAutofit/>
          </a:bodyPr>
          <a:lstStyle/>
          <a:p>
            <a:endParaRPr lang="ru-RU" sz="1800" dirty="0">
              <a:solidFill>
                <a:srgbClr val="0070C0"/>
              </a:solidFill>
            </a:endParaRPr>
          </a:p>
          <a:p>
            <a:pPr algn="just"/>
            <a:r>
              <a:rPr lang="ru-RU" sz="1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Штаб ППЭ обеспечивается специализированным аппаратно-программным комплексом для обеспечения сканирования бланков участников </a:t>
            </a:r>
            <a:r>
              <a:rPr lang="ru-RU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экзамена</a:t>
            </a:r>
            <a:endParaRPr lang="ru-RU" sz="1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ru-RU" sz="1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 ППЭ может присутствовать </a:t>
            </a:r>
            <a:r>
              <a:rPr lang="ru-RU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менее 15 </a:t>
            </a:r>
            <a:r>
              <a:rPr lang="ru-RU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участников экзамена</a:t>
            </a:r>
            <a:endParaRPr lang="ru-RU" sz="1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ru-RU" sz="1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допускается привлекать в  качестве руководителей и  организаторов ППЭ, а  также ассистентов и  технических специалистов педагогических работников, являющихся учителями обучающихся, сдающих экзамен в  данном </a:t>
            </a:r>
            <a:r>
              <a:rPr lang="ru-RU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ППЭ</a:t>
            </a:r>
            <a:endParaRPr lang="ru-RU" sz="1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347717"/>
            <a:ext cx="8219256" cy="612172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 Осуществляется полный цикл подготовки и обработки материалов ЕГЭ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9096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лица, привлекаемые к проведению ЕГЭ</a:t>
            </a:r>
          </a:p>
        </p:txBody>
      </p:sp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1907705" y="1484789"/>
            <a:ext cx="4201693" cy="36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6" tIns="45648" rIns="91296" bIns="45648">
            <a:spAutoFit/>
          </a:bodyPr>
          <a:lstStyle>
            <a:lvl1pPr marL="258763" indent="-2587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</a:rPr>
              <a:t>руководитель и организаторы ППЭ</a:t>
            </a:r>
          </a:p>
        </p:txBody>
      </p:sp>
      <p:pic>
        <p:nvPicPr>
          <p:cNvPr id="13316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984250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Прямоугольник 5"/>
          <p:cNvSpPr>
            <a:spLocks noChangeArrowheads="1"/>
          </p:cNvSpPr>
          <p:nvPr/>
        </p:nvSpPr>
        <p:spPr bwMode="auto">
          <a:xfrm>
            <a:off x="1907708" y="2348885"/>
            <a:ext cx="2327654" cy="36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6" tIns="45648" rIns="91296" bIns="45648">
            <a:spAutoFit/>
          </a:bodyPr>
          <a:lstStyle>
            <a:lvl1pPr marL="258763" indent="-2587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</a:rPr>
              <a:t>руководитель ОО</a:t>
            </a:r>
          </a:p>
        </p:txBody>
      </p:sp>
      <p:pic>
        <p:nvPicPr>
          <p:cNvPr id="13318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982663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Прямоугольник 7"/>
          <p:cNvSpPr>
            <a:spLocks noChangeArrowheads="1"/>
          </p:cNvSpPr>
          <p:nvPr/>
        </p:nvSpPr>
        <p:spPr bwMode="auto">
          <a:xfrm>
            <a:off x="2687640" y="3151195"/>
            <a:ext cx="4261773" cy="36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6" tIns="45648" rIns="91296" bIns="45648">
            <a:spAutoFit/>
          </a:bodyPr>
          <a:lstStyle>
            <a:lvl1pPr marL="258763" indent="-2587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</a:rPr>
              <a:t>члены ГЭК, в том числе с </a:t>
            </a:r>
            <a:r>
              <a:rPr lang="ru-RU" altLang="ru-RU" sz="18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токенами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13320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340768"/>
            <a:ext cx="13081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801081"/>
            <a:ext cx="864096" cy="110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1191"/>
          <a:stretch>
            <a:fillRect/>
          </a:stretch>
        </p:blipFill>
        <p:spPr bwMode="auto">
          <a:xfrm>
            <a:off x="8172399" y="5013178"/>
            <a:ext cx="864097" cy="1080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410"/>
          <a:stretch>
            <a:fillRect/>
          </a:stretch>
        </p:blipFill>
        <p:spPr bwMode="auto">
          <a:xfrm>
            <a:off x="7740352" y="3789040"/>
            <a:ext cx="1008112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Прямоугольник 12"/>
          <p:cNvSpPr>
            <a:spLocks noChangeArrowheads="1"/>
          </p:cNvSpPr>
          <p:nvPr/>
        </p:nvSpPr>
        <p:spPr bwMode="auto">
          <a:xfrm>
            <a:off x="4635838" y="3767841"/>
            <a:ext cx="3237199" cy="36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6" tIns="45648" rIns="91296" bIns="45648">
            <a:spAutoFit/>
          </a:bodyPr>
          <a:lstStyle>
            <a:lvl1pPr marL="258763" indent="-2587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</a:rPr>
              <a:t>технические специалисты</a:t>
            </a:r>
          </a:p>
        </p:txBody>
      </p:sp>
      <p:sp>
        <p:nvSpPr>
          <p:cNvPr id="13325" name="Прямоугольник 13"/>
          <p:cNvSpPr>
            <a:spLocks noChangeArrowheads="1"/>
          </p:cNvSpPr>
          <p:nvPr/>
        </p:nvSpPr>
        <p:spPr bwMode="auto">
          <a:xfrm>
            <a:off x="1529466" y="4645656"/>
            <a:ext cx="4381486" cy="36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6" tIns="45648" rIns="91296" bIns="45648">
            <a:spAutoFit/>
          </a:bodyPr>
          <a:lstStyle>
            <a:lvl1pPr marL="258763" indent="-2587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</a:rPr>
              <a:t>медицинские работники, ассистенты</a:t>
            </a:r>
          </a:p>
        </p:txBody>
      </p:sp>
      <p:sp>
        <p:nvSpPr>
          <p:cNvPr id="13326" name="Прямоугольник 14"/>
          <p:cNvSpPr>
            <a:spLocks noChangeArrowheads="1"/>
          </p:cNvSpPr>
          <p:nvPr/>
        </p:nvSpPr>
        <p:spPr bwMode="auto">
          <a:xfrm>
            <a:off x="2250008" y="5073075"/>
            <a:ext cx="5994400" cy="92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96" tIns="45648" rIns="91296" bIns="45648">
            <a:spAutoFit/>
          </a:bodyPr>
          <a:lstStyle>
            <a:lvl1pPr marL="258763" indent="-2587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</a:rPr>
              <a:t>сотрудники, осуществляющие охрану правопорядка и (или) сотрудники органов внутренних дел (полиции)</a:t>
            </a:r>
          </a:p>
        </p:txBody>
      </p:sp>
      <p:sp>
        <p:nvSpPr>
          <p:cNvPr id="13327" name="Прямоугольник 15"/>
          <p:cNvSpPr>
            <a:spLocks noChangeArrowheads="1"/>
          </p:cNvSpPr>
          <p:nvPr/>
        </p:nvSpPr>
        <p:spPr bwMode="auto">
          <a:xfrm>
            <a:off x="467544" y="6165304"/>
            <a:ext cx="6186487" cy="37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96" tIns="45648" rIns="91296" bIns="45648">
            <a:spAutoFit/>
          </a:bodyPr>
          <a:lstStyle>
            <a:lvl1pPr marL="258763" indent="-2587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</a:rPr>
              <a:t>представители ОО, сопровождающие участников </a:t>
            </a:r>
          </a:p>
        </p:txBody>
      </p:sp>
      <p:pic>
        <p:nvPicPr>
          <p:cNvPr id="13328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" y="3738572"/>
            <a:ext cx="106362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3376" y="4517513"/>
            <a:ext cx="627062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15</a:t>
            </a:fld>
            <a:endParaRPr lang="ru-RU" dirty="0"/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2843808" y="3717032"/>
            <a:ext cx="1656184" cy="576064"/>
          </a:xfrm>
          <a:prstGeom prst="wedgeRectCallout">
            <a:avLst>
              <a:gd name="adj1" fmla="val -39042"/>
              <a:gd name="adj2" fmla="val -707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присутствие </a:t>
            </a:r>
            <a:r>
              <a:rPr lang="ru-RU" sz="1050" b="1" dirty="0" smtClean="0">
                <a:solidFill>
                  <a:schemeClr val="bg1"/>
                </a:solidFill>
              </a:rPr>
              <a:t>не менее двух членов ГЭК</a:t>
            </a:r>
            <a:endParaRPr lang="ru-RU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763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76065"/>
            <a:ext cx="6983169" cy="860511"/>
          </a:xfrm>
        </p:spPr>
        <p:txBody>
          <a:bodyPr>
            <a:norm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 проверка готовности ППЭ</a:t>
            </a:r>
          </a:p>
        </p:txBody>
      </p:sp>
      <p:sp>
        <p:nvSpPr>
          <p:cNvPr id="4" name="Нашивка 3"/>
          <p:cNvSpPr/>
          <p:nvPr/>
        </p:nvSpPr>
        <p:spPr>
          <a:xfrm>
            <a:off x="88" y="1268760"/>
            <a:ext cx="6504326" cy="1224136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3200" b="1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Члены ГЭК </a:t>
            </a:r>
          </a:p>
          <a:p>
            <a:pPr algn="ctr" defTabSz="913914"/>
            <a:r>
              <a:rPr lang="ru-RU" sz="16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(Соответствие ППЭ требованиям, работоспособность, сохранность оборудования)</a:t>
            </a:r>
          </a:p>
        </p:txBody>
      </p:sp>
      <p:sp>
        <p:nvSpPr>
          <p:cNvPr id="18" name="Нашивка 17"/>
          <p:cNvSpPr/>
          <p:nvPr/>
        </p:nvSpPr>
        <p:spPr>
          <a:xfrm>
            <a:off x="6156264" y="1268760"/>
            <a:ext cx="2987824" cy="1224136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Не позднее чем </a:t>
            </a:r>
            <a:b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за 2 недели  до начала экзаменов </a:t>
            </a:r>
          </a:p>
        </p:txBody>
      </p:sp>
      <p:sp>
        <p:nvSpPr>
          <p:cNvPr id="33" name="Нашивка 32"/>
          <p:cNvSpPr/>
          <p:nvPr/>
        </p:nvSpPr>
        <p:spPr>
          <a:xfrm>
            <a:off x="0" y="4005154"/>
            <a:ext cx="6504326" cy="1224000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2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Технический специалист ППЭ </a:t>
            </a:r>
            <a:r>
              <a:rPr lang="ru-RU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(организационно-технологические действия по подготовке к экзамену, передача статуса в систему мониторинга готовности ППЭ)</a:t>
            </a:r>
          </a:p>
        </p:txBody>
      </p:sp>
      <p:sp>
        <p:nvSpPr>
          <p:cNvPr id="35" name="Нашивка 34"/>
          <p:cNvSpPr/>
          <p:nvPr/>
        </p:nvSpPr>
        <p:spPr>
          <a:xfrm>
            <a:off x="6156176" y="4005154"/>
            <a:ext cx="2988000" cy="1224000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13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Не ранее 5 </a:t>
            </a:r>
            <a:br>
              <a:rPr lang="ru-RU" sz="13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</a:br>
            <a:r>
              <a:rPr lang="ru-RU" sz="13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и не позднее 1 календарного дня до дня </a:t>
            </a:r>
            <a:r>
              <a:rPr lang="ru-RU" sz="1300" b="1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проведения </a:t>
            </a:r>
            <a:r>
              <a:rPr lang="ru-RU" sz="13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экзамена </a:t>
            </a:r>
          </a:p>
        </p:txBody>
      </p:sp>
      <p:sp>
        <p:nvSpPr>
          <p:cNvPr id="36" name="Нашивка 35"/>
          <p:cNvSpPr/>
          <p:nvPr/>
        </p:nvSpPr>
        <p:spPr>
          <a:xfrm>
            <a:off x="88" y="5445148"/>
            <a:ext cx="6504326" cy="1224136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19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Технический специалист ППЭ, член ГЭК и руководитель ППЭ </a:t>
            </a:r>
          </a:p>
          <a:p>
            <a:pPr algn="ctr" defTabSz="913914"/>
            <a:r>
              <a:rPr lang="ru-RU" sz="14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(передача статуса в систему мониторинга готовности ППЭ с приложением протоколов технической готовности со всех подготовленных станций, включая резервные)</a:t>
            </a:r>
          </a:p>
        </p:txBody>
      </p:sp>
      <p:sp>
        <p:nvSpPr>
          <p:cNvPr id="37" name="Нашивка 36"/>
          <p:cNvSpPr/>
          <p:nvPr/>
        </p:nvSpPr>
        <p:spPr>
          <a:xfrm>
            <a:off x="6156088" y="5373216"/>
            <a:ext cx="2988000" cy="1368000"/>
          </a:xfrm>
          <a:prstGeom prst="chevron">
            <a:avLst>
              <a:gd name="adj" fmla="val 4527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12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Не ранее 2 рабочих дней  и не позднее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14:00 </a:t>
            </a:r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календарного </a:t>
            </a:r>
            <a:r>
              <a:rPr lang="ru-RU" sz="12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дня, предшествующего дню проведения экзамена </a:t>
            </a:r>
          </a:p>
        </p:txBody>
      </p:sp>
      <p:sp>
        <p:nvSpPr>
          <p:cNvPr id="14" name="Нашивка 13"/>
          <p:cNvSpPr/>
          <p:nvPr/>
        </p:nvSpPr>
        <p:spPr>
          <a:xfrm>
            <a:off x="6033" y="2636957"/>
            <a:ext cx="6504326" cy="1224136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Руководитель ППЭ и руководитель ОО </a:t>
            </a:r>
          </a:p>
          <a:p>
            <a:pPr algn="ctr" defTabSz="913914"/>
            <a:r>
              <a:rPr lang="ru-RU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(по итогам заполняется форма </a:t>
            </a:r>
            <a:br>
              <a:rPr lang="ru-RU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ППЭ-01 «Акт готовности ППЭ»)</a:t>
            </a:r>
          </a:p>
        </p:txBody>
      </p:sp>
      <p:sp>
        <p:nvSpPr>
          <p:cNvPr id="15" name="Нашивка 14"/>
          <p:cNvSpPr/>
          <p:nvPr/>
        </p:nvSpPr>
        <p:spPr>
          <a:xfrm>
            <a:off x="6150319" y="2636957"/>
            <a:ext cx="2987824" cy="1224136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Не позднее чем </a:t>
            </a:r>
            <a:b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за 1 календарный день до начала экзамена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3923928" y="6552728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01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2225" y="3506789"/>
            <a:ext cx="1809750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4738" y="3254376"/>
            <a:ext cx="1885950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Заголовок 1"/>
          <p:cNvSpPr>
            <a:spLocks noGrp="1"/>
          </p:cNvSpPr>
          <p:nvPr>
            <p:ph type="title"/>
          </p:nvPr>
        </p:nvSpPr>
        <p:spPr>
          <a:xfrm>
            <a:off x="1763722" y="25400"/>
            <a:ext cx="7380287" cy="1049338"/>
          </a:xfrm>
        </p:spPr>
        <p:txBody>
          <a:bodyPr>
            <a:no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лица, имеющие право находиться </a:t>
            </a:r>
            <a:br>
              <a:rPr lang="ru-RU" altLang="ru-RU" sz="2200" b="1" dirty="0"/>
            </a:br>
            <a:r>
              <a:rPr lang="ru-RU" altLang="ru-RU" sz="2200" b="1" dirty="0"/>
              <a:t>в ППЭ в день экзамена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313" y="1319507"/>
            <a:ext cx="7683500" cy="528637"/>
          </a:xfrm>
          <a:prstGeom prst="round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Аккредитованные представители </a:t>
            </a:r>
            <a:r>
              <a:rPr lang="ru-RU" sz="2000" dirty="0">
                <a:solidFill>
                  <a:schemeClr val="bg1"/>
                </a:solidFill>
              </a:rPr>
              <a:t>СМИ</a:t>
            </a:r>
          </a:p>
        </p:txBody>
      </p:sp>
      <p:pic>
        <p:nvPicPr>
          <p:cNvPr id="16390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052638"/>
            <a:ext cx="9080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122365" y="1996860"/>
            <a:ext cx="5641975" cy="7651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marL="259779" indent="-259779">
              <a:buFont typeface="Arial" panose="020B0604020202020204" pitchFamily="34" charset="0"/>
              <a:buChar char="•"/>
              <a:defRPr/>
            </a:pPr>
            <a:r>
              <a:rPr lang="ru-RU" dirty="0"/>
              <a:t>присутствуют в аудиториях только до момента  </a:t>
            </a:r>
            <a:r>
              <a:rPr lang="ru-RU" dirty="0" smtClean="0"/>
              <a:t>начала печати или выдачи </a:t>
            </a:r>
            <a:r>
              <a:rPr lang="ru-RU" dirty="0"/>
              <a:t>участникам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экзамена </a:t>
            </a:r>
            <a:r>
              <a:rPr lang="ru-RU" dirty="0" smtClean="0"/>
              <a:t>ЭМ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67861" y="2935395"/>
            <a:ext cx="6167437" cy="554037"/>
          </a:xfrm>
          <a:prstGeom prst="round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</a:rPr>
              <a:t>Общественные наблюдатели</a:t>
            </a:r>
          </a:p>
        </p:txBody>
      </p:sp>
      <p:pic>
        <p:nvPicPr>
          <p:cNvPr id="16394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275" y="3602047"/>
            <a:ext cx="135255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2036283" y="3613335"/>
            <a:ext cx="6904037" cy="148982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marL="194835" indent="-194835" algn="just">
              <a:buFont typeface="Arial" panose="020B0604020202020204" pitchFamily="34" charset="0"/>
              <a:buChar char="•"/>
              <a:defRPr/>
            </a:pPr>
            <a:r>
              <a:rPr lang="ru-RU" sz="1500" dirty="0"/>
              <a:t>имеют </a:t>
            </a:r>
            <a:r>
              <a:rPr lang="ru-RU" sz="1500" dirty="0" smtClean="0"/>
              <a:t>удостоверение;</a:t>
            </a:r>
          </a:p>
          <a:p>
            <a:pPr marL="194835" indent="-194835" algn="just">
              <a:buFont typeface="Arial" panose="020B0604020202020204" pitchFamily="34" charset="0"/>
              <a:buChar char="•"/>
              <a:defRPr/>
            </a:pPr>
            <a:r>
              <a:rPr lang="ru-RU" sz="1500" dirty="0" smtClean="0"/>
              <a:t>документ, удостоверяющий личность;</a:t>
            </a:r>
          </a:p>
          <a:p>
            <a:pPr marL="194835" indent="-194835" algn="just">
              <a:buFont typeface="Arial" panose="020B0604020202020204" pitchFamily="34" charset="0"/>
              <a:buChar char="•"/>
              <a:defRPr/>
            </a:pPr>
            <a:r>
              <a:rPr lang="ru-RU" sz="1500" dirty="0" smtClean="0"/>
              <a:t>н</a:t>
            </a:r>
            <a:r>
              <a:rPr lang="ru-RU" sz="1500" dirty="0" smtClean="0"/>
              <a:t>азначены в ППЭ на </a:t>
            </a:r>
            <a:r>
              <a:rPr lang="ru-RU" sz="1500" dirty="0" smtClean="0"/>
              <a:t>экзамен;</a:t>
            </a:r>
            <a:endParaRPr lang="ru-RU" sz="1500" dirty="0"/>
          </a:p>
          <a:p>
            <a:pPr marL="194835" indent="-194835" algn="just">
              <a:buFont typeface="Arial" panose="020B0604020202020204" pitchFamily="34" charset="0"/>
              <a:buChar char="•"/>
              <a:defRPr/>
            </a:pPr>
            <a:r>
              <a:rPr lang="ru-RU" sz="1500" dirty="0"/>
              <a:t>могут свободно перемещаться по ППЭ </a:t>
            </a:r>
            <a:r>
              <a:rPr lang="ru-RU" sz="1500" dirty="0" smtClean="0"/>
              <a:t>(при этом в одной аудитории находится не более одного общественного наблюдателя);</a:t>
            </a:r>
            <a:endParaRPr lang="ru-RU" sz="1500" dirty="0"/>
          </a:p>
          <a:p>
            <a:pPr marL="194835" indent="-194835" algn="just">
              <a:buFont typeface="Arial" panose="020B0604020202020204" pitchFamily="34" charset="0"/>
              <a:buChar char="•"/>
              <a:defRPr/>
            </a:pPr>
            <a:r>
              <a:rPr lang="ru-RU" sz="1500" dirty="0"/>
              <a:t>фиксируют все нарушения во время проведения экзамена и доводят до членов ГЭК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5301208"/>
            <a:ext cx="8064896" cy="720080"/>
          </a:xfrm>
          <a:prstGeom prst="round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sz="1700" dirty="0">
                <a:solidFill>
                  <a:schemeClr val="bg1"/>
                </a:solidFill>
              </a:rPr>
              <a:t>Должностные лица </a:t>
            </a:r>
            <a:r>
              <a:rPr lang="ru-RU" sz="1700" dirty="0" err="1" smtClean="0">
                <a:solidFill>
                  <a:schemeClr val="bg1"/>
                </a:solidFill>
              </a:rPr>
              <a:t>Рособрнадзора</a:t>
            </a:r>
            <a:r>
              <a:rPr lang="ru-RU" sz="1700" dirty="0" smtClean="0">
                <a:solidFill>
                  <a:schemeClr val="bg1"/>
                </a:solidFill>
              </a:rPr>
              <a:t> и иные лица, </a:t>
            </a:r>
            <a:r>
              <a:rPr lang="ru-RU" sz="1700" dirty="0" smtClean="0">
                <a:solidFill>
                  <a:schemeClr val="bg1"/>
                </a:solidFill>
              </a:rPr>
              <a:t>определенные </a:t>
            </a:r>
            <a:r>
              <a:rPr lang="ru-RU" sz="1700" dirty="0" err="1" smtClean="0">
                <a:solidFill>
                  <a:schemeClr val="bg1"/>
                </a:solidFill>
              </a:rPr>
              <a:t>Рособрнадзором</a:t>
            </a:r>
            <a:r>
              <a:rPr lang="ru-RU" sz="1700" dirty="0" smtClean="0">
                <a:solidFill>
                  <a:schemeClr val="bg1"/>
                </a:solidFill>
              </a:rPr>
              <a:t>, </a:t>
            </a:r>
            <a:endParaRPr lang="ru-RU" sz="17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1700" dirty="0" smtClean="0">
                <a:solidFill>
                  <a:schemeClr val="bg1"/>
                </a:solidFill>
              </a:rPr>
              <a:t>должностные </a:t>
            </a:r>
            <a:r>
              <a:rPr lang="ru-RU" sz="1700" dirty="0" smtClean="0">
                <a:solidFill>
                  <a:schemeClr val="bg1"/>
                </a:solidFill>
              </a:rPr>
              <a:t>лица </a:t>
            </a:r>
            <a:r>
              <a:rPr lang="ru-RU" sz="1700" dirty="0" smtClean="0">
                <a:solidFill>
                  <a:schemeClr val="bg1"/>
                </a:solidFill>
              </a:rPr>
              <a:t>Минобразования Забайкальского края</a:t>
            </a:r>
            <a:endParaRPr lang="ru-RU" sz="1700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2868" y="6074442"/>
            <a:ext cx="8975725" cy="553852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pPr algn="ctr">
              <a:defRPr/>
            </a:pPr>
            <a:r>
              <a:rPr lang="ru-RU" sz="1500" b="1" dirty="0">
                <a:solidFill>
                  <a:srgbClr val="FF0000"/>
                </a:solidFill>
              </a:rPr>
              <a:t>Допуск в ППЭ вышеперечисленных лиц осуществляется при наличии документов, 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FF0000"/>
                </a:solidFill>
              </a:rPr>
              <a:t>удостоверяющих </a:t>
            </a:r>
            <a:r>
              <a:rPr lang="ru-RU" sz="1500" b="1" dirty="0" smtClean="0">
                <a:solidFill>
                  <a:srgbClr val="FF0000"/>
                </a:solidFill>
              </a:rPr>
              <a:t>личность </a:t>
            </a:r>
            <a:r>
              <a:rPr lang="ru-RU" sz="1500" b="1" dirty="0">
                <a:solidFill>
                  <a:srgbClr val="FF0000"/>
                </a:solidFill>
              </a:rPr>
              <a:t>и документов, подтверждающих их полномочия</a:t>
            </a:r>
          </a:p>
        </p:txBody>
      </p:sp>
      <p:pic>
        <p:nvPicPr>
          <p:cNvPr id="16398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760" b="7001"/>
          <a:stretch>
            <a:fillRect/>
          </a:stretch>
        </p:blipFill>
        <p:spPr bwMode="auto">
          <a:xfrm>
            <a:off x="6948264" y="1869697"/>
            <a:ext cx="1703387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2139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983169" cy="860511"/>
          </a:xfrm>
        </p:spPr>
        <p:txBody>
          <a:bodyPr>
            <a:normAutofit/>
          </a:bodyPr>
          <a:lstStyle/>
          <a:p>
            <a:r>
              <a:rPr lang="ru-RU" altLang="ru-RU" sz="2200" b="1" dirty="0"/>
              <a:t>Подготовка экзамена: явка в ППЭ</a:t>
            </a:r>
          </a:p>
        </p:txBody>
      </p:sp>
      <p:grpSp>
        <p:nvGrpSpPr>
          <p:cNvPr id="66" name="Группа 65"/>
          <p:cNvGrpSpPr/>
          <p:nvPr/>
        </p:nvGrpSpPr>
        <p:grpSpPr>
          <a:xfrm>
            <a:off x="245288" y="1218018"/>
            <a:ext cx="8434547" cy="630916"/>
            <a:chOff x="245288" y="1285916"/>
            <a:chExt cx="8434547" cy="630916"/>
          </a:xfrm>
        </p:grpSpPr>
        <p:sp>
          <p:nvSpPr>
            <p:cNvPr id="4" name="Нашивка 3"/>
            <p:cNvSpPr/>
            <p:nvPr/>
          </p:nvSpPr>
          <p:spPr>
            <a:xfrm>
              <a:off x="245288" y="1313342"/>
              <a:ext cx="6504326" cy="576064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1312" tIns="45656" rIns="91312" bIns="45656" rtlCol="0" anchor="ctr"/>
            <a:lstStyle/>
            <a:p>
              <a:pPr defTabSz="913102"/>
              <a:r>
                <a:rPr lang="ru-RU" sz="1600" dirty="0">
                  <a:solidFill>
                    <a:srgbClr val="025B94"/>
                  </a:solidFill>
                </a:rPr>
                <a:t>РУКОВОДИТЕЛЬ ППЭ, РУКОВОДИТЕЛЬ образовательной организации</a:t>
              </a:r>
            </a:p>
          </p:txBody>
        </p:sp>
        <p:sp>
          <p:nvSpPr>
            <p:cNvPr id="18" name="Нашивка 17"/>
            <p:cNvSpPr/>
            <p:nvPr/>
          </p:nvSpPr>
          <p:spPr>
            <a:xfrm>
              <a:off x="6782102" y="1285916"/>
              <a:ext cx="1897733" cy="630916"/>
            </a:xfrm>
            <a:prstGeom prst="chevron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312" tIns="45656" rIns="91312" bIns="45656" rtlCol="0" anchor="ctr"/>
            <a:lstStyle/>
            <a:p>
              <a:pPr algn="ctr" defTabSz="913102"/>
              <a:r>
                <a:rPr lang="ru-RU" sz="1400" b="1" dirty="0">
                  <a:solidFill>
                    <a:srgbClr val="025B94"/>
                  </a:solidFill>
                  <a:latin typeface="Arial" pitchFamily="34" charset="0"/>
                  <a:cs typeface="Arial" pitchFamily="34" charset="0"/>
                </a:rPr>
                <a:t>Не позднее 7.30</a:t>
              </a: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215517" y="1829435"/>
            <a:ext cx="8478175" cy="697324"/>
            <a:chOff x="215517" y="1933755"/>
            <a:chExt cx="8478175" cy="697324"/>
          </a:xfrm>
        </p:grpSpPr>
        <p:grpSp>
          <p:nvGrpSpPr>
            <p:cNvPr id="59" name="Группа 58"/>
            <p:cNvGrpSpPr/>
            <p:nvPr/>
          </p:nvGrpSpPr>
          <p:grpSpPr>
            <a:xfrm>
              <a:off x="215517" y="1933755"/>
              <a:ext cx="6563869" cy="697324"/>
              <a:chOff x="179514" y="1933755"/>
              <a:chExt cx="6563869" cy="697324"/>
            </a:xfrm>
          </p:grpSpPr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79514" y="1933755"/>
                <a:ext cx="6563869" cy="697324"/>
              </a:xfrm>
              <a:prstGeom prst="rect">
                <a:avLst/>
              </a:prstGeom>
            </p:spPr>
          </p:pic>
          <p:sp>
            <p:nvSpPr>
              <p:cNvPr id="24" name="Прямоугольник 23"/>
              <p:cNvSpPr/>
              <p:nvPr/>
            </p:nvSpPr>
            <p:spPr>
              <a:xfrm>
                <a:off x="545979" y="2109153"/>
                <a:ext cx="5830938" cy="346528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defTabSz="913102"/>
                <a:r>
                  <a:rPr lang="ru-RU" sz="1600" dirty="0" smtClean="0">
                    <a:solidFill>
                      <a:srgbClr val="025B94"/>
                    </a:solidFill>
                  </a:rPr>
                  <a:t>ТЕХНИЧЕСКИЕ СПЕЦИАЛИСТЫ</a:t>
                </a:r>
                <a:endParaRPr lang="ru-RU" sz="1600" dirty="0">
                  <a:solidFill>
                    <a:srgbClr val="025B94"/>
                  </a:solidFill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6768244" y="1952836"/>
              <a:ext cx="1925448" cy="659162"/>
              <a:chOff x="6732240" y="1988840"/>
              <a:chExt cx="1925448" cy="659162"/>
            </a:xfrm>
          </p:grpSpPr>
          <p:pic>
            <p:nvPicPr>
              <p:cNvPr id="19" name="Рисунок 18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732240" y="1988840"/>
                <a:ext cx="1925448" cy="659162"/>
              </a:xfrm>
              <a:prstGeom prst="rect">
                <a:avLst/>
              </a:prstGeom>
            </p:spPr>
          </p:pic>
          <p:sp>
            <p:nvSpPr>
              <p:cNvPr id="29" name="Прямоугольник 28"/>
              <p:cNvSpPr/>
              <p:nvPr/>
            </p:nvSpPr>
            <p:spPr>
              <a:xfrm>
                <a:off x="6982415" y="2056876"/>
                <a:ext cx="1425099" cy="523091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algn="ctr" defTabSz="913102"/>
                <a:r>
                  <a:rPr lang="ru-RU" sz="1400" b="1" dirty="0" smtClean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 Не </a:t>
                </a:r>
                <a:r>
                  <a:rPr lang="ru-RU" sz="1400" b="1" dirty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позднее </a:t>
                </a:r>
                <a:r>
                  <a:rPr lang="ru-RU" sz="1400" b="1" dirty="0" smtClean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7.30</a:t>
                </a:r>
                <a:endParaRPr lang="ru-RU" sz="1400" b="1" dirty="0">
                  <a:solidFill>
                    <a:srgbClr val="025B94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69" name="Группа 68"/>
          <p:cNvGrpSpPr/>
          <p:nvPr/>
        </p:nvGrpSpPr>
        <p:grpSpPr>
          <a:xfrm>
            <a:off x="215517" y="3185085"/>
            <a:ext cx="8478175" cy="697324"/>
            <a:chOff x="215517" y="3225215"/>
            <a:chExt cx="8478175" cy="697324"/>
          </a:xfrm>
        </p:grpSpPr>
        <p:grpSp>
          <p:nvGrpSpPr>
            <p:cNvPr id="60" name="Группа 59"/>
            <p:cNvGrpSpPr/>
            <p:nvPr/>
          </p:nvGrpSpPr>
          <p:grpSpPr>
            <a:xfrm>
              <a:off x="215517" y="3225215"/>
              <a:ext cx="6563869" cy="697324"/>
              <a:chOff x="179514" y="3225215"/>
              <a:chExt cx="6563869" cy="697324"/>
            </a:xfrm>
          </p:grpSpPr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79514" y="3225215"/>
                <a:ext cx="6563869" cy="697324"/>
              </a:xfrm>
              <a:prstGeom prst="rect">
                <a:avLst/>
              </a:prstGeom>
            </p:spPr>
          </p:pic>
          <p:sp>
            <p:nvSpPr>
              <p:cNvPr id="25" name="Прямоугольник 24"/>
              <p:cNvSpPr/>
              <p:nvPr/>
            </p:nvSpPr>
            <p:spPr>
              <a:xfrm>
                <a:off x="473116" y="3400613"/>
                <a:ext cx="5976664" cy="346528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defTabSz="913102"/>
                <a:r>
                  <a:rPr lang="ru-RU" sz="1600" dirty="0">
                    <a:solidFill>
                      <a:srgbClr val="025B94"/>
                    </a:solidFill>
                  </a:rPr>
                  <a:t>ОРГАНИЗАТОРЫ В АУДИТОРИИ ППЭ</a:t>
                </a:r>
              </a:p>
            </p:txBody>
          </p:sp>
        </p:grpSp>
        <p:grpSp>
          <p:nvGrpSpPr>
            <p:cNvPr id="52" name="Группа 51"/>
            <p:cNvGrpSpPr/>
            <p:nvPr/>
          </p:nvGrpSpPr>
          <p:grpSpPr>
            <a:xfrm>
              <a:off x="6768244" y="3289247"/>
              <a:ext cx="1925448" cy="569261"/>
              <a:chOff x="6732240" y="3365518"/>
              <a:chExt cx="1925448" cy="569261"/>
            </a:xfrm>
          </p:grpSpPr>
          <p:pic>
            <p:nvPicPr>
              <p:cNvPr id="21" name="Рисунок 20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732240" y="3365518"/>
                <a:ext cx="1925448" cy="569261"/>
              </a:xfrm>
              <a:prstGeom prst="rect">
                <a:avLst/>
              </a:prstGeom>
            </p:spPr>
          </p:pic>
          <p:sp>
            <p:nvSpPr>
              <p:cNvPr id="31" name="Прямоугольник 30"/>
              <p:cNvSpPr/>
              <p:nvPr/>
            </p:nvSpPr>
            <p:spPr>
              <a:xfrm>
                <a:off x="6992586" y="3386669"/>
                <a:ext cx="1404757" cy="526958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algn="ctr" defTabSz="913102"/>
                <a:r>
                  <a:rPr lang="ru-RU" sz="1400" b="1" dirty="0" smtClean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Не позднее 8.00</a:t>
                </a:r>
                <a:endParaRPr lang="ru-RU" sz="1400" b="1" dirty="0">
                  <a:solidFill>
                    <a:srgbClr val="025B94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70" name="Группа 69"/>
          <p:cNvGrpSpPr/>
          <p:nvPr/>
        </p:nvGrpSpPr>
        <p:grpSpPr>
          <a:xfrm>
            <a:off x="215517" y="3862910"/>
            <a:ext cx="8478175" cy="697324"/>
            <a:chOff x="215517" y="3861048"/>
            <a:chExt cx="8478175" cy="697324"/>
          </a:xfrm>
        </p:grpSpPr>
        <p:grpSp>
          <p:nvGrpSpPr>
            <p:cNvPr id="61" name="Группа 60"/>
            <p:cNvGrpSpPr/>
            <p:nvPr/>
          </p:nvGrpSpPr>
          <p:grpSpPr>
            <a:xfrm>
              <a:off x="215517" y="3861048"/>
              <a:ext cx="6563869" cy="697324"/>
              <a:chOff x="179514" y="3861048"/>
              <a:chExt cx="6563869" cy="697324"/>
            </a:xfrm>
          </p:grpSpPr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79514" y="3861048"/>
                <a:ext cx="6563869" cy="697324"/>
              </a:xfrm>
              <a:prstGeom prst="rect">
                <a:avLst/>
              </a:prstGeom>
            </p:spPr>
          </p:pic>
          <p:sp>
            <p:nvSpPr>
              <p:cNvPr id="26" name="Прямоугольник 25"/>
              <p:cNvSpPr/>
              <p:nvPr/>
            </p:nvSpPr>
            <p:spPr>
              <a:xfrm>
                <a:off x="545979" y="4036446"/>
                <a:ext cx="5830938" cy="346528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defTabSz="913102"/>
                <a:r>
                  <a:rPr lang="ru-RU" sz="1600" dirty="0">
                    <a:solidFill>
                      <a:srgbClr val="025B94"/>
                    </a:solidFill>
                  </a:rPr>
                  <a:t>ОРГАНИЗАТОРЫ ВНЕ АУДИТОРИИ ППЭ</a:t>
                </a:r>
              </a:p>
            </p:txBody>
          </p:sp>
        </p:grpSp>
        <p:grpSp>
          <p:nvGrpSpPr>
            <p:cNvPr id="53" name="Группа 52"/>
            <p:cNvGrpSpPr/>
            <p:nvPr/>
          </p:nvGrpSpPr>
          <p:grpSpPr>
            <a:xfrm>
              <a:off x="6768244" y="3921678"/>
              <a:ext cx="1925448" cy="576064"/>
              <a:chOff x="6732240" y="3933056"/>
              <a:chExt cx="1925448" cy="576064"/>
            </a:xfrm>
          </p:grpSpPr>
          <p:pic>
            <p:nvPicPr>
              <p:cNvPr id="22" name="Рисунок 21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732240" y="3933056"/>
                <a:ext cx="1925448" cy="576064"/>
              </a:xfrm>
              <a:prstGeom prst="rect">
                <a:avLst/>
              </a:prstGeom>
            </p:spPr>
          </p:pic>
          <p:sp>
            <p:nvSpPr>
              <p:cNvPr id="32" name="Прямоугольник 31"/>
              <p:cNvSpPr/>
              <p:nvPr/>
            </p:nvSpPr>
            <p:spPr>
              <a:xfrm>
                <a:off x="7029136" y="4065868"/>
                <a:ext cx="1331656" cy="310441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algn="ctr" defTabSz="913102"/>
                <a:endParaRPr lang="ru-RU" sz="1400" b="1" dirty="0">
                  <a:solidFill>
                    <a:srgbClr val="025B94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72" name="Группа 71"/>
          <p:cNvGrpSpPr/>
          <p:nvPr/>
        </p:nvGrpSpPr>
        <p:grpSpPr>
          <a:xfrm>
            <a:off x="215517" y="5113461"/>
            <a:ext cx="8478175" cy="648072"/>
            <a:chOff x="215517" y="5085184"/>
            <a:chExt cx="8478175" cy="648072"/>
          </a:xfrm>
        </p:grpSpPr>
        <p:grpSp>
          <p:nvGrpSpPr>
            <p:cNvPr id="63" name="Группа 62"/>
            <p:cNvGrpSpPr/>
            <p:nvPr/>
          </p:nvGrpSpPr>
          <p:grpSpPr>
            <a:xfrm>
              <a:off x="215517" y="5085184"/>
              <a:ext cx="6563869" cy="648072"/>
              <a:chOff x="251520" y="5085184"/>
              <a:chExt cx="6563869" cy="648072"/>
            </a:xfrm>
          </p:grpSpPr>
          <p:pic>
            <p:nvPicPr>
              <p:cNvPr id="17" name="Рисунок 16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51520" y="5085184"/>
                <a:ext cx="6563869" cy="648072"/>
              </a:xfrm>
              <a:prstGeom prst="rect">
                <a:avLst/>
              </a:prstGeom>
            </p:spPr>
          </p:pic>
          <p:sp>
            <p:nvSpPr>
              <p:cNvPr id="28" name="Прямоугольник 27"/>
              <p:cNvSpPr/>
              <p:nvPr/>
            </p:nvSpPr>
            <p:spPr>
              <a:xfrm>
                <a:off x="617131" y="5235956"/>
                <a:ext cx="5832647" cy="346528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defTabSz="913102"/>
                <a:r>
                  <a:rPr lang="ru-RU" sz="1600" dirty="0">
                    <a:solidFill>
                      <a:srgbClr val="025B94"/>
                    </a:solidFill>
                  </a:rPr>
                  <a:t>МЕДИЦИНСКИЕ РАБОТНИКИ</a:t>
                </a:r>
              </a:p>
            </p:txBody>
          </p:sp>
        </p:grpSp>
        <p:grpSp>
          <p:nvGrpSpPr>
            <p:cNvPr id="55" name="Группа 54"/>
            <p:cNvGrpSpPr/>
            <p:nvPr/>
          </p:nvGrpSpPr>
          <p:grpSpPr>
            <a:xfrm>
              <a:off x="6768244" y="5128915"/>
              <a:ext cx="1925448" cy="529317"/>
              <a:chOff x="6804248" y="5130643"/>
              <a:chExt cx="1925448" cy="529317"/>
            </a:xfrm>
          </p:grpSpPr>
          <p:pic>
            <p:nvPicPr>
              <p:cNvPr id="23" name="Рисунок 22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804248" y="5161936"/>
                <a:ext cx="1925448" cy="498024"/>
              </a:xfrm>
              <a:prstGeom prst="rect">
                <a:avLst/>
              </a:prstGeom>
            </p:spPr>
          </p:pic>
          <p:sp>
            <p:nvSpPr>
              <p:cNvPr id="34" name="Прямоугольник 33"/>
              <p:cNvSpPr/>
              <p:nvPr/>
            </p:nvSpPr>
            <p:spPr>
              <a:xfrm>
                <a:off x="7128284" y="5130643"/>
                <a:ext cx="1331656" cy="523091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algn="ctr" defTabSz="913102"/>
                <a:r>
                  <a:rPr lang="ru-RU" sz="1400" b="1" dirty="0" smtClean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Не позднее </a:t>
                </a:r>
              </a:p>
              <a:p>
                <a:pPr algn="ctr" defTabSz="913102"/>
                <a:r>
                  <a:rPr lang="ru-RU" sz="1400" b="1" dirty="0" smtClean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9.00</a:t>
                </a:r>
                <a:endParaRPr lang="ru-RU" sz="1400" b="1" dirty="0">
                  <a:solidFill>
                    <a:srgbClr val="025B94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73" name="Группа 72"/>
          <p:cNvGrpSpPr/>
          <p:nvPr/>
        </p:nvGrpSpPr>
        <p:grpSpPr>
          <a:xfrm>
            <a:off x="215517" y="5742034"/>
            <a:ext cx="8478175" cy="477314"/>
            <a:chOff x="215517" y="5733256"/>
            <a:chExt cx="8478175" cy="477314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215517" y="5745082"/>
              <a:ext cx="6563869" cy="453663"/>
              <a:chOff x="251520" y="5747646"/>
              <a:chExt cx="6563869" cy="453663"/>
            </a:xfrm>
          </p:grpSpPr>
          <p:pic>
            <p:nvPicPr>
              <p:cNvPr id="38" name="Рисунок 37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51520" y="5747646"/>
                <a:ext cx="6563869" cy="453663"/>
              </a:xfrm>
              <a:prstGeom prst="rect">
                <a:avLst/>
              </a:prstGeom>
            </p:spPr>
          </p:pic>
          <p:sp>
            <p:nvSpPr>
              <p:cNvPr id="40" name="Прямоугольник 39"/>
              <p:cNvSpPr/>
              <p:nvPr/>
            </p:nvSpPr>
            <p:spPr>
              <a:xfrm>
                <a:off x="653134" y="5805265"/>
                <a:ext cx="5760640" cy="338425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defTabSz="913102"/>
                <a:r>
                  <a:rPr lang="ru-RU" sz="1600" dirty="0" smtClean="0">
                    <a:solidFill>
                      <a:srgbClr val="025B94"/>
                    </a:solidFill>
                  </a:rPr>
                  <a:t>УЧАСТНИКИ ЭКЗАМЕНА</a:t>
                </a:r>
                <a:endParaRPr lang="ru-RU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56" name="Группа 55"/>
            <p:cNvGrpSpPr/>
            <p:nvPr/>
          </p:nvGrpSpPr>
          <p:grpSpPr>
            <a:xfrm>
              <a:off x="6768244" y="5733256"/>
              <a:ext cx="1925448" cy="477314"/>
              <a:chOff x="6804248" y="5733256"/>
              <a:chExt cx="1925448" cy="477314"/>
            </a:xfrm>
          </p:grpSpPr>
          <p:pic>
            <p:nvPicPr>
              <p:cNvPr id="39" name="Рисунок 38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804248" y="5733256"/>
                <a:ext cx="1925448" cy="477314"/>
              </a:xfrm>
              <a:prstGeom prst="rect">
                <a:avLst/>
              </a:prstGeom>
            </p:spPr>
          </p:pic>
          <p:sp>
            <p:nvSpPr>
              <p:cNvPr id="41" name="Прямоугольник 40"/>
              <p:cNvSpPr/>
              <p:nvPr/>
            </p:nvSpPr>
            <p:spPr>
              <a:xfrm>
                <a:off x="7101144" y="5816693"/>
                <a:ext cx="1331656" cy="310441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algn="ctr" defTabSz="913102"/>
                <a:r>
                  <a:rPr lang="ru-RU" sz="1400" b="1" dirty="0" smtClean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С 9.00</a:t>
                </a:r>
                <a:endParaRPr lang="ru-RU" sz="1400" b="1" dirty="0">
                  <a:solidFill>
                    <a:srgbClr val="025B94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68" name="Группа 67"/>
          <p:cNvGrpSpPr/>
          <p:nvPr/>
        </p:nvGrpSpPr>
        <p:grpSpPr>
          <a:xfrm>
            <a:off x="215517" y="2507260"/>
            <a:ext cx="8478175" cy="697324"/>
            <a:chOff x="215517" y="2596395"/>
            <a:chExt cx="8478175" cy="697324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6768244" y="2615476"/>
              <a:ext cx="1925448" cy="659162"/>
              <a:chOff x="6732240" y="2666049"/>
              <a:chExt cx="1925448" cy="659162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732240" y="2666049"/>
                <a:ext cx="1925448" cy="659162"/>
              </a:xfrm>
              <a:prstGeom prst="rect">
                <a:avLst/>
              </a:prstGeom>
            </p:spPr>
          </p:pic>
          <p:sp>
            <p:nvSpPr>
              <p:cNvPr id="30" name="Прямоугольник 29"/>
              <p:cNvSpPr/>
              <p:nvPr/>
            </p:nvSpPr>
            <p:spPr>
              <a:xfrm>
                <a:off x="7074956" y="2734085"/>
                <a:ext cx="1240017" cy="523091"/>
              </a:xfrm>
              <a:prstGeom prst="rect">
                <a:avLst/>
              </a:prstGeom>
            </p:spPr>
            <p:txBody>
              <a:bodyPr wrap="none" lIns="91312" tIns="45656" rIns="91312" bIns="45656">
                <a:spAutoFit/>
              </a:bodyPr>
              <a:lstStyle/>
              <a:p>
                <a:pPr algn="ctr" defTabSz="913102"/>
                <a:r>
                  <a:rPr lang="ru-RU" sz="1400" b="1" dirty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Не позднее </a:t>
                </a:r>
                <a:endParaRPr lang="ru-RU" sz="1400" b="1" dirty="0" smtClean="0">
                  <a:solidFill>
                    <a:srgbClr val="025B94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ctr" defTabSz="913102"/>
                <a:r>
                  <a:rPr lang="ru-RU" sz="1400" b="1" dirty="0" smtClean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7.30</a:t>
                </a:r>
                <a:endParaRPr lang="ru-RU" sz="1400" b="1" dirty="0">
                  <a:solidFill>
                    <a:srgbClr val="025B94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215517" y="2596395"/>
              <a:ext cx="6563869" cy="697324"/>
              <a:chOff x="179514" y="2596395"/>
              <a:chExt cx="6563869" cy="697324"/>
            </a:xfrm>
          </p:grpSpPr>
          <p:pic>
            <p:nvPicPr>
              <p:cNvPr id="35" name="Рисунок 34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79514" y="2596395"/>
                <a:ext cx="6563869" cy="697324"/>
              </a:xfrm>
              <a:prstGeom prst="rect">
                <a:avLst/>
              </a:prstGeom>
            </p:spPr>
          </p:pic>
          <p:sp>
            <p:nvSpPr>
              <p:cNvPr id="37" name="Прямоугольник 36"/>
              <p:cNvSpPr/>
              <p:nvPr/>
            </p:nvSpPr>
            <p:spPr>
              <a:xfrm>
                <a:off x="545979" y="2771793"/>
                <a:ext cx="5830938" cy="346528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defTabSz="913102"/>
                <a:r>
                  <a:rPr lang="ru-RU" sz="1600" dirty="0">
                    <a:solidFill>
                      <a:srgbClr val="025B94"/>
                    </a:solidFill>
                  </a:rPr>
                  <a:t>ЧЛЕНЫ ГЭК</a:t>
                </a:r>
              </a:p>
            </p:txBody>
          </p:sp>
        </p:grpSp>
      </p:grpSp>
      <p:grpSp>
        <p:nvGrpSpPr>
          <p:cNvPr id="71" name="Группа 70"/>
          <p:cNvGrpSpPr/>
          <p:nvPr/>
        </p:nvGrpSpPr>
        <p:grpSpPr>
          <a:xfrm>
            <a:off x="215517" y="4540735"/>
            <a:ext cx="8478175" cy="592225"/>
            <a:chOff x="215517" y="4564968"/>
            <a:chExt cx="8478175" cy="592225"/>
          </a:xfrm>
        </p:grpSpPr>
        <p:grpSp>
          <p:nvGrpSpPr>
            <p:cNvPr id="62" name="Группа 61"/>
            <p:cNvGrpSpPr/>
            <p:nvPr/>
          </p:nvGrpSpPr>
          <p:grpSpPr>
            <a:xfrm>
              <a:off x="215517" y="4564968"/>
              <a:ext cx="6563869" cy="592225"/>
              <a:chOff x="228981" y="4564968"/>
              <a:chExt cx="6563869" cy="592225"/>
            </a:xfrm>
          </p:grpSpPr>
          <p:pic>
            <p:nvPicPr>
              <p:cNvPr id="16" name="Рисунок 15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28981" y="4564968"/>
                <a:ext cx="6563869" cy="592225"/>
              </a:xfrm>
              <a:prstGeom prst="rect">
                <a:avLst/>
              </a:prstGeom>
            </p:spPr>
          </p:pic>
          <p:sp>
            <p:nvSpPr>
              <p:cNvPr id="27" name="Прямоугольник 26"/>
              <p:cNvSpPr/>
              <p:nvPr/>
            </p:nvSpPr>
            <p:spPr>
              <a:xfrm>
                <a:off x="586534" y="4687816"/>
                <a:ext cx="5848762" cy="346528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defTabSz="913102"/>
                <a:r>
                  <a:rPr lang="ru-RU" sz="1600" dirty="0">
                    <a:solidFill>
                      <a:srgbClr val="025B94"/>
                    </a:solidFill>
                  </a:rPr>
                  <a:t>ОБЩЕСТВЕННЫЕ НАБЛЮДАТЕЛИ</a:t>
                </a:r>
              </a:p>
            </p:txBody>
          </p:sp>
        </p:grpSp>
        <p:grpSp>
          <p:nvGrpSpPr>
            <p:cNvPr id="54" name="Группа 53"/>
            <p:cNvGrpSpPr/>
            <p:nvPr/>
          </p:nvGrpSpPr>
          <p:grpSpPr>
            <a:xfrm>
              <a:off x="6768244" y="4597601"/>
              <a:ext cx="1925448" cy="523615"/>
              <a:chOff x="6732240" y="4581128"/>
              <a:chExt cx="1925448" cy="523615"/>
            </a:xfrm>
          </p:grpSpPr>
          <p:pic>
            <p:nvPicPr>
              <p:cNvPr id="42" name="Рисунок 41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732240" y="4584471"/>
                <a:ext cx="1925448" cy="520272"/>
              </a:xfrm>
              <a:prstGeom prst="rect">
                <a:avLst/>
              </a:prstGeom>
            </p:spPr>
          </p:pic>
          <p:sp>
            <p:nvSpPr>
              <p:cNvPr id="43" name="Прямоугольник 42"/>
              <p:cNvSpPr/>
              <p:nvPr/>
            </p:nvSpPr>
            <p:spPr>
              <a:xfrm>
                <a:off x="7029136" y="4581128"/>
                <a:ext cx="1331656" cy="523091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algn="ctr" defTabSz="913102"/>
                <a:r>
                  <a:rPr lang="ru-RU" sz="1400" b="1" dirty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Не </a:t>
                </a:r>
                <a:r>
                  <a:rPr lang="ru-RU" sz="1400" b="1" dirty="0" smtClean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позднее 9.00</a:t>
                </a:r>
                <a:endParaRPr lang="ru-RU" sz="1400" b="1" dirty="0">
                  <a:solidFill>
                    <a:srgbClr val="025B94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74" name="Группа 73"/>
          <p:cNvGrpSpPr/>
          <p:nvPr/>
        </p:nvGrpSpPr>
        <p:grpSpPr>
          <a:xfrm>
            <a:off x="215517" y="6199851"/>
            <a:ext cx="8478175" cy="564634"/>
            <a:chOff x="215517" y="6242383"/>
            <a:chExt cx="8478175" cy="564634"/>
          </a:xfrm>
        </p:grpSpPr>
        <p:grpSp>
          <p:nvGrpSpPr>
            <p:cNvPr id="65" name="Группа 64"/>
            <p:cNvGrpSpPr/>
            <p:nvPr/>
          </p:nvGrpSpPr>
          <p:grpSpPr>
            <a:xfrm>
              <a:off x="215517" y="6242383"/>
              <a:ext cx="6563869" cy="564634"/>
              <a:chOff x="251520" y="6247454"/>
              <a:chExt cx="6563869" cy="564634"/>
            </a:xfrm>
          </p:grpSpPr>
          <p:pic>
            <p:nvPicPr>
              <p:cNvPr id="44" name="Рисунок 4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51520" y="6247454"/>
                <a:ext cx="6563869" cy="564634"/>
              </a:xfrm>
              <a:prstGeom prst="rect">
                <a:avLst/>
              </a:prstGeom>
            </p:spPr>
          </p:pic>
          <p:sp>
            <p:nvSpPr>
              <p:cNvPr id="45" name="Прямоугольник 44"/>
              <p:cNvSpPr/>
              <p:nvPr/>
            </p:nvSpPr>
            <p:spPr>
              <a:xfrm>
                <a:off x="617131" y="6360559"/>
                <a:ext cx="5832647" cy="338425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defTabSz="913102"/>
                <a:r>
                  <a:rPr lang="ru-RU" sz="1600" dirty="0">
                    <a:solidFill>
                      <a:srgbClr val="025B94"/>
                    </a:solidFill>
                  </a:rPr>
                  <a:t>ВСЕ СПЕЦИАЛИСТЫ В СЛУЧАЕ ОРГАНИЗАЦИИ ППЭ на ДОМУ</a:t>
                </a:r>
              </a:p>
            </p:txBody>
          </p:sp>
        </p:grpSp>
        <p:grpSp>
          <p:nvGrpSpPr>
            <p:cNvPr id="57" name="Группа 56"/>
            <p:cNvGrpSpPr/>
            <p:nvPr/>
          </p:nvGrpSpPr>
          <p:grpSpPr>
            <a:xfrm>
              <a:off x="6768244" y="6284123"/>
              <a:ext cx="1925448" cy="481154"/>
              <a:chOff x="6804248" y="6237312"/>
              <a:chExt cx="1925448" cy="481154"/>
            </a:xfrm>
          </p:grpSpPr>
          <p:pic>
            <p:nvPicPr>
              <p:cNvPr id="46" name="Рисунок 4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804248" y="6237312"/>
                <a:ext cx="1925448" cy="481154"/>
              </a:xfrm>
              <a:prstGeom prst="rect">
                <a:avLst/>
              </a:prstGeom>
            </p:spPr>
          </p:pic>
          <p:sp>
            <p:nvSpPr>
              <p:cNvPr id="48" name="Прямоугольник 47"/>
              <p:cNvSpPr/>
              <p:nvPr/>
            </p:nvSpPr>
            <p:spPr>
              <a:xfrm>
                <a:off x="7101144" y="6322669"/>
                <a:ext cx="1331656" cy="310441"/>
              </a:xfrm>
              <a:prstGeom prst="rect">
                <a:avLst/>
              </a:prstGeom>
            </p:spPr>
            <p:txBody>
              <a:bodyPr wrap="square" lIns="91312" tIns="45656" rIns="91312" bIns="45656">
                <a:spAutoFit/>
              </a:bodyPr>
              <a:lstStyle/>
              <a:p>
                <a:pPr algn="ctr" defTabSz="913102"/>
                <a:r>
                  <a:rPr lang="ru-RU" sz="1400" b="1" dirty="0" smtClean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С </a:t>
                </a:r>
                <a:r>
                  <a:rPr lang="ru-RU" sz="1400" b="1" dirty="0" smtClean="0">
                    <a:solidFill>
                      <a:srgbClr val="025B94"/>
                    </a:solidFill>
                    <a:latin typeface="Arial" pitchFamily="34" charset="0"/>
                    <a:cs typeface="Arial" pitchFamily="34" charset="0"/>
                  </a:rPr>
                  <a:t>8.30</a:t>
                </a:r>
                <a:endParaRPr lang="ru-RU" sz="1400" b="1" dirty="0">
                  <a:solidFill>
                    <a:srgbClr val="025B94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3923928" y="6480720"/>
            <a:ext cx="2133600" cy="404664"/>
          </a:xfrm>
        </p:spPr>
        <p:txBody>
          <a:bodyPr/>
          <a:lstStyle/>
          <a:p>
            <a:pPr algn="ctr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236296" y="3933056"/>
            <a:ext cx="11905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102"/>
            <a:r>
              <a:rPr lang="ru-RU" sz="1400" b="1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1400" b="1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позднее</a:t>
            </a:r>
          </a:p>
          <a:p>
            <a:pPr algn="ctr" defTabSz="913102"/>
            <a:r>
              <a:rPr lang="ru-RU" sz="1400" b="1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8.00</a:t>
            </a:r>
            <a:endParaRPr lang="ru-RU" sz="1400" b="1" dirty="0">
              <a:solidFill>
                <a:srgbClr val="025B9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18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информационная безопасность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6099" y="1268760"/>
            <a:ext cx="8831803" cy="1104337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b="1" u="sng" dirty="0">
                <a:solidFill>
                  <a:srgbClr val="FF0000"/>
                </a:solidFill>
              </a:rPr>
              <a:t>ЗАПРЕЩАЕТСЯ</a:t>
            </a:r>
            <a:endParaRPr lang="ru-RU" sz="1000" b="1" u="sng" dirty="0">
              <a:solidFill>
                <a:srgbClr val="FF0000"/>
              </a:solidFill>
            </a:endParaRPr>
          </a:p>
          <a:p>
            <a:pPr algn="ctr"/>
            <a:r>
              <a:rPr lang="ru-RU" sz="1600" b="1" dirty="0">
                <a:solidFill>
                  <a:srgbClr val="025B94"/>
                </a:solidFill>
              </a:rPr>
              <a:t>Иметь при себе и использовать средства связи (кроме </a:t>
            </a:r>
            <a:r>
              <a:rPr lang="ru-RU" sz="1600" b="1" dirty="0" smtClean="0">
                <a:solidFill>
                  <a:srgbClr val="025B94"/>
                </a:solidFill>
              </a:rPr>
              <a:t>Штаба </a:t>
            </a:r>
            <a:r>
              <a:rPr lang="ru-RU" sz="1600" b="1" dirty="0">
                <a:solidFill>
                  <a:srgbClr val="025B94"/>
                </a:solidFill>
              </a:rPr>
              <a:t>ППЭ по служебной необходимости определенным категориям работников), электронно-вычислительную технику, фото, аудио и видеоаппаратуру, и иные средства передачи информации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16218" y="2492896"/>
            <a:ext cx="5830938" cy="19598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1600" b="1" i="1" dirty="0" smtClean="0">
                <a:solidFill>
                  <a:srgbClr val="025B94"/>
                </a:solidFill>
              </a:rPr>
              <a:t>* </a:t>
            </a:r>
            <a:r>
              <a:rPr lang="ru-RU" sz="1600" b="1" i="1" dirty="0">
                <a:solidFill>
                  <a:srgbClr val="025B94"/>
                </a:solidFill>
              </a:rPr>
              <a:t>выносить из аудиторий и ППЭ экзаменационные материалы на</a:t>
            </a:r>
          </a:p>
          <a:p>
            <a:pPr algn="ctr"/>
            <a:r>
              <a:rPr lang="ru-RU" sz="1600" b="1" i="1" dirty="0">
                <a:solidFill>
                  <a:srgbClr val="025B94"/>
                </a:solidFill>
              </a:rPr>
              <a:t>бумажных или электронных носителях</a:t>
            </a:r>
          </a:p>
          <a:p>
            <a:pPr algn="ctr"/>
            <a:r>
              <a:rPr lang="ru-RU" sz="1600" b="1" i="1" dirty="0">
                <a:solidFill>
                  <a:srgbClr val="025B94"/>
                </a:solidFill>
              </a:rPr>
              <a:t>* фотографировать КИМ  и бланки ответов экзаменационных работ</a:t>
            </a:r>
          </a:p>
          <a:p>
            <a:pPr algn="ctr"/>
            <a:r>
              <a:rPr lang="ru-RU" sz="1600" b="1" i="1" dirty="0">
                <a:solidFill>
                  <a:srgbClr val="025B94"/>
                </a:solidFill>
              </a:rPr>
              <a:t>*передавать информацию третьим лицам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34898" y="5661248"/>
            <a:ext cx="6874204" cy="596868"/>
          </a:xfrm>
          <a:prstGeom prst="round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Федеральный закон от 30 декабря 2001 г. № 195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«Кодекс Российской Федерации об административных  правонарушениях»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19</a:t>
            </a:fld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323528" y="2932776"/>
            <a:ext cx="1008112" cy="1080120"/>
            <a:chOff x="469640" y="2999048"/>
            <a:chExt cx="1008112" cy="108012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/>
            <a:srcRect l="19018" t="11806" r="23929"/>
            <a:stretch>
              <a:fillRect/>
            </a:stretch>
          </p:blipFill>
          <p:spPr>
            <a:xfrm>
              <a:off x="541648" y="3040284"/>
              <a:ext cx="864096" cy="997648"/>
            </a:xfrm>
            <a:prstGeom prst="rect">
              <a:avLst/>
            </a:prstGeom>
          </p:spPr>
        </p:pic>
        <p:grpSp>
          <p:nvGrpSpPr>
            <p:cNvPr id="16" name="Группа 15"/>
            <p:cNvGrpSpPr/>
            <p:nvPr/>
          </p:nvGrpSpPr>
          <p:grpSpPr>
            <a:xfrm>
              <a:off x="469640" y="2999048"/>
              <a:ext cx="1008112" cy="1080120"/>
              <a:chOff x="471736" y="3001144"/>
              <a:chExt cx="1008112" cy="1080120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471736" y="3001144"/>
                <a:ext cx="1008112" cy="108012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 flipH="1">
                <a:off x="471736" y="3001144"/>
                <a:ext cx="1008112" cy="108012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Группа 21"/>
          <p:cNvGrpSpPr/>
          <p:nvPr/>
        </p:nvGrpSpPr>
        <p:grpSpPr>
          <a:xfrm>
            <a:off x="7531734" y="2860768"/>
            <a:ext cx="1429540" cy="1224136"/>
            <a:chOff x="7531734" y="2857128"/>
            <a:chExt cx="1429540" cy="1224136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/>
            <a:srcRect b="6579"/>
            <a:stretch>
              <a:fillRect/>
            </a:stretch>
          </p:blipFill>
          <p:spPr>
            <a:xfrm>
              <a:off x="7531734" y="2919460"/>
              <a:ext cx="1429540" cy="1099473"/>
            </a:xfrm>
            <a:prstGeom prst="rect">
              <a:avLst/>
            </a:prstGeom>
          </p:spPr>
        </p:pic>
        <p:grpSp>
          <p:nvGrpSpPr>
            <p:cNvPr id="21" name="Группа 20"/>
            <p:cNvGrpSpPr/>
            <p:nvPr/>
          </p:nvGrpSpPr>
          <p:grpSpPr>
            <a:xfrm>
              <a:off x="7562428" y="2857128"/>
              <a:ext cx="1368152" cy="1224136"/>
              <a:chOff x="7600528" y="2857128"/>
              <a:chExt cx="1368152" cy="1224136"/>
            </a:xfrm>
          </p:grpSpPr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7600528" y="2857128"/>
                <a:ext cx="1368152" cy="122413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 flipH="1">
                <a:off x="7600528" y="2857128"/>
                <a:ext cx="1368152" cy="122413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415594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доставка ЭМ в ППЭ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609426" y="1340768"/>
            <a:ext cx="2818656" cy="6532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1800" dirty="0">
                <a:latin typeface="Calibri" pitchFamily="34" charset="0"/>
                <a:cs typeface="Calibri" pitchFamily="34" charset="0"/>
              </a:rPr>
              <a:t>ППЭ с количеством аудиторий </a:t>
            </a:r>
            <a:r>
              <a:rPr lang="ru-RU" sz="1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более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24375" y="1340768"/>
            <a:ext cx="3406729" cy="6532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ППЭ с количеством аудиторий </a:t>
            </a:r>
            <a:r>
              <a:rPr lang="ru-RU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менее 5</a:t>
            </a:r>
            <a:endParaRPr lang="ru-RU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461" y="2276872"/>
            <a:ext cx="1390505" cy="653260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Сейф-пакет большой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71849" y="2276872"/>
            <a:ext cx="1440160" cy="653260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Сейф-пакет стандартный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12060" y="2276872"/>
            <a:ext cx="1512168" cy="653260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Сейф-пакет стандартный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96231" y="2276872"/>
            <a:ext cx="1512168" cy="653260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Сейф-пакет стандартный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625" y="2901857"/>
            <a:ext cx="1584176" cy="221584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Упаковочные материалы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Опись доставочного сейф-пакета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(ППЭ-14-03)</a:t>
            </a:r>
          </a:p>
          <a:p>
            <a:pPr algn="ctr"/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47812" y="2901857"/>
            <a:ext cx="2264148" cy="261595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lIns="91296" tIns="45648" rIns="91296" bIns="45648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Сейф-пакеты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электронными носителями информации (ЭМ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Опись доставочного сейф-пакета (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ППЭ-14-03)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Ведомость материалов доставочного сейф-пакета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экзамену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(ППЭ-14-04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04048" y="2901857"/>
            <a:ext cx="1728192" cy="27082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Упаковочные материалы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  <a:p>
            <a:pPr algn="ctr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Опись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доставочного сейф-пакета 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(ППЭ-14-03)</a:t>
            </a:r>
          </a:p>
          <a:p>
            <a:pPr algn="ctr"/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26455" y="2901857"/>
            <a:ext cx="2051720" cy="28313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lIns="91296" tIns="45648" rIns="91296" bIns="45648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Сейф-пакеты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электронными носителями информации (ЭМ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Опись доставочного сейф-пакета 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(ППЭ-14-03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Ведомость материалов доставочного сейф-пакета 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(ППЭ-14-04)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619672" y="6093296"/>
            <a:ext cx="64087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dirty="0" smtClean="0"/>
              <a:t>Пакет руководителя в бумажном или электронном виде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20</a:t>
            </a:fld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047713" y="1988840"/>
            <a:ext cx="0" cy="35805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991929" y="1988840"/>
            <a:ext cx="0" cy="35805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868144" y="1988840"/>
            <a:ext cx="0" cy="35805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852315" y="1988840"/>
            <a:ext cx="0" cy="35805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07081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упаковочный материал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21</a:t>
            </a:fld>
            <a:endParaRPr lang="ru-RU" dirty="0"/>
          </a:p>
        </p:txBody>
      </p:sp>
      <p:sp>
        <p:nvSpPr>
          <p:cNvPr id="17" name="Объект 3"/>
          <p:cNvSpPr txBox="1">
            <a:spLocks noGrp="1"/>
          </p:cNvSpPr>
          <p:nvPr>
            <p:ph idx="1"/>
          </p:nvPr>
        </p:nvSpPr>
        <p:spPr>
          <a:xfrm>
            <a:off x="683568" y="1217949"/>
            <a:ext cx="7715200" cy="461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ВОЗВРАТНЫЙ ДОСТАВОЧНЫЙ ПАКЕТ (ВДП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1465006" y="1700808"/>
            <a:ext cx="0" cy="86409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319972" y="1700808"/>
            <a:ext cx="0" cy="86409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7107767" y="1679613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30221" y="2586099"/>
            <a:ext cx="2469571" cy="932928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УПАКОВКИ ИСПОЛЬЗОВАННЫХ БЛАНКОВ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31840" y="2610645"/>
            <a:ext cx="2376264" cy="932928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УПАКОВКИ ИСПОРЧЕННЫХ/ БРАКОВАННЫХ ИК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27111" y="2486548"/>
            <a:ext cx="2561313" cy="149226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УПАКОВКИ ИСПОЛЬЗОВАННЫХ КИМ И КОНТРОЛЬНЫХ ЛИСТОВ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6016" y="3963876"/>
            <a:ext cx="4248472" cy="932928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АУДИТОРИЯХ (малых), ГДЕ КОЛИЧЕСТВО УЧАСТНИКОВ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БОЛЕЕ 7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9152" y="3579716"/>
            <a:ext cx="4218832" cy="373592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ЛЮБЫХ АУДИТОРИЯХ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07704" y="6235903"/>
            <a:ext cx="6048672" cy="369316"/>
          </a:xfrm>
          <a:prstGeom prst="rect">
            <a:avLst/>
          </a:prstGeom>
          <a:ln w="9525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Листы бумаги для черновиков</a:t>
            </a:r>
            <a:r>
              <a:rPr lang="en-U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конверты А4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3"/>
          <p:cNvSpPr/>
          <p:nvPr/>
        </p:nvSpPr>
        <p:spPr>
          <a:xfrm rot="16200000">
            <a:off x="1403648" y="3212976"/>
            <a:ext cx="1944216" cy="3816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dirty="0" smtClean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2668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упаковочный материал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720080" y="1700808"/>
            <a:ext cx="6660232" cy="53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СЕЙФ-ПАКЕТ СТАНДАРТНЫЙ (</a:t>
            </a:r>
            <a:r>
              <a:rPr lang="ru-RU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СПс</a:t>
            </a: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385900" y="2236788"/>
            <a:ext cx="0" cy="100811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103948" y="2236788"/>
            <a:ext cx="0" cy="100811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870031" y="2236788"/>
            <a:ext cx="0" cy="10081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0" y="3348733"/>
            <a:ext cx="2771800" cy="1477182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ДЛЯ УПАКОВКИ НЕИСПОЛЬЗОВАННЫХ </a:t>
            </a:r>
            <a:r>
              <a:rPr lang="ru-RU" cap="all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электронных носителей информации</a:t>
            </a:r>
            <a:endParaRPr lang="ru-RU" cap="all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27784" y="3348733"/>
            <a:ext cx="2952328" cy="2031180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ДЛЯ УПАКОВКИ ВДП С ИСПОРЧЕННЫМИ/ БРАКОВАННЫМИ ИК И ИСПОЛЬЗОВАННЫХ </a:t>
            </a:r>
            <a:r>
              <a:rPr lang="ru-RU" cap="all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электронных носителей информации</a:t>
            </a:r>
            <a:endParaRPr lang="ru-RU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5480324"/>
            <a:ext cx="4896544" cy="37359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ШТАБЕ ППЭ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8685" y="4920988"/>
            <a:ext cx="2422814" cy="1492264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АУДИТОРИЯХ (больших), ГДЕ КОЛИЧЕСТВО УЧАСТНИКОВ БОЛЕЕ 7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22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316688" y="3348733"/>
            <a:ext cx="3106687" cy="1200183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ДЛЯ УПАКОВКИ ИСПОЛЬЗОВАННЫХ КИМ И КОНТРОЛЬНЫХ ЛИСТОВ</a:t>
            </a: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01" name="Picture 1" descr="C:\Users\Alisitsyna.TESTCENTER\Desktop\IMG_20200219_1743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01115" y="1219598"/>
            <a:ext cx="1491365" cy="21373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09693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200" dirty="0"/>
              <a:t>Подготовка экзамена:</a:t>
            </a:r>
            <a:br>
              <a:rPr lang="ru-RU" altLang="ru-RU" sz="2200" dirty="0"/>
            </a:br>
            <a:r>
              <a:rPr lang="ru-RU" altLang="ru-RU" sz="2200" dirty="0"/>
              <a:t>упаковочный материал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-22786" y="1556792"/>
            <a:ext cx="8219256" cy="53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СЕЙФ-ПАКЕТ БОЛЬШОЙ (СПб)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29636" y="3404235"/>
            <a:ext cx="3405847" cy="932928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ДЛЯ УПАКОВКИ ВДП </a:t>
            </a:r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 ИСПОЛЬЗОВАННЫМИ БЛАНКАМИ И ФОРМ ППЭ</a:t>
            </a:r>
            <a:endParaRPr lang="ru-RU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83668" y="5778082"/>
            <a:ext cx="4680520" cy="37359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ШТАБЕ ППЭ</a:t>
            </a:r>
            <a:endParaRPr lang="ru-RU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23</a:t>
            </a:fld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851920" y="2132856"/>
            <a:ext cx="0" cy="108012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851920" y="4437112"/>
            <a:ext cx="0" cy="108012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" descr="C:\Users\Alisitsyna.TESTCENTER\Desktop\IMG_20200219_1743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411597"/>
            <a:ext cx="2016224" cy="28896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02062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200" b="1" dirty="0" smtClean="0"/>
              <a:t>Проведение </a:t>
            </a:r>
            <a:r>
              <a:rPr lang="ru-RU" altLang="ru-RU" sz="2200" b="1" dirty="0"/>
              <a:t>экзамена: </a:t>
            </a:r>
            <a:br>
              <a:rPr lang="ru-RU" altLang="ru-RU" sz="2200" b="1" dirty="0"/>
            </a:br>
            <a:r>
              <a:rPr lang="ru-RU" altLang="ru-RU" sz="2200" b="1" dirty="0"/>
              <a:t>действия члена ГЭК до начала экзамена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340768"/>
            <a:ext cx="777686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2000" b="1" dirty="0"/>
              <a:t>В 9.30 дня проведения экзамена  скачать ключ доступа к ЭМ  с</a:t>
            </a:r>
            <a:r>
              <a:rPr lang="en-US" sz="2000" b="1" dirty="0"/>
              <a:t> </a:t>
            </a:r>
            <a:r>
              <a:rPr lang="ru-RU" sz="2000" b="1" dirty="0"/>
              <a:t>федерального портала </a:t>
            </a:r>
            <a:r>
              <a:rPr lang="ru-RU" sz="2000" b="1" dirty="0" smtClean="0"/>
              <a:t>в </a:t>
            </a:r>
            <a:r>
              <a:rPr lang="ru-RU" sz="2000" b="1" dirty="0" smtClean="0"/>
              <a:t>Штабе </a:t>
            </a:r>
            <a:r>
              <a:rPr lang="ru-RU" sz="2000" b="1" dirty="0"/>
              <a:t>ППЭ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4067944" y="2348880"/>
            <a:ext cx="86409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2996952"/>
            <a:ext cx="7920880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2000" b="1" dirty="0"/>
              <a:t>Обойти </a:t>
            </a:r>
            <a:r>
              <a:rPr lang="ru-RU" sz="2000" b="1" dirty="0" smtClean="0"/>
              <a:t>все </a:t>
            </a:r>
            <a:r>
              <a:rPr lang="ru-RU" sz="2000" b="1" dirty="0"/>
              <a:t>аудитории, 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ru-RU" sz="2000" b="1" dirty="0"/>
              <a:t>где выполняется печать ЭМ,  загрузить ключ доступа  к ЭМ в ПО станции </a:t>
            </a:r>
            <a:r>
              <a:rPr lang="ru-RU" sz="2000" b="1" dirty="0" smtClean="0"/>
              <a:t>организатора </a:t>
            </a:r>
            <a:r>
              <a:rPr lang="ru-RU" sz="2000" b="1" dirty="0"/>
              <a:t>и выполнить его активацию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10272427"/>
              </p:ext>
            </p:extLst>
          </p:nvPr>
        </p:nvGraphicFramePr>
        <p:xfrm>
          <a:off x="611560" y="4599982"/>
          <a:ext cx="6336704" cy="1842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41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125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5162">
                <a:tc rowSpan="2"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с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9-30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7625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Загрузка ключа доступа к ЭМ на Станции </a:t>
                      </a:r>
                      <a:r>
                        <a:rPr lang="ru-RU" sz="1800" b="1" kern="1200" dirty="0" err="1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органищатора</a:t>
                      </a:r>
                      <a:r>
                        <a:rPr lang="ru-RU" sz="1800" b="1" kern="120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 ЭМ </a:t>
                      </a:r>
                      <a:r>
                        <a:rPr lang="ru-RU" sz="1800" b="1" kern="120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1800" b="1" u="sng" kern="120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каждой </a:t>
                      </a:r>
                      <a:r>
                        <a:rPr lang="ru-RU" sz="1800" b="1" kern="120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аудитории.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Активация ключа доступа</a:t>
                      </a:r>
                      <a:r>
                        <a:rPr lang="ru-RU" sz="1800" b="1" kern="1200" baseline="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  членом ГЭК </a:t>
                      </a:r>
                      <a:br>
                        <a:rPr lang="ru-RU" sz="1800" b="1" kern="1200" baseline="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baseline="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(д</a:t>
                      </a:r>
                      <a:r>
                        <a:rPr lang="ru-RU" sz="1800" b="1" kern="120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ля этого он подключает к Станции печати ЭМ </a:t>
                      </a:r>
                      <a:r>
                        <a:rPr lang="ru-RU" sz="1800" b="1" kern="1200" dirty="0" err="1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токен</a:t>
                      </a:r>
                      <a:r>
                        <a:rPr lang="ru-RU" sz="1800" b="1" kern="1200" dirty="0" smtClean="0">
                          <a:solidFill>
                            <a:srgbClr val="012F4B"/>
                          </a:solidFill>
                          <a:latin typeface="+mn-lt"/>
                          <a:ea typeface="+mn-ea"/>
                          <a:cs typeface="+mn-cs"/>
                        </a:rPr>
                        <a:t> и вводит пароль)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7092289" y="5157192"/>
            <a:ext cx="1440755" cy="5048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 eaLnBrk="0" hangingPunct="0">
              <a:defRPr/>
            </a:pPr>
            <a:r>
              <a:rPr lang="ru-RU" sz="1400" b="1" dirty="0">
                <a:solidFill>
                  <a:srgbClr val="012F4B"/>
                </a:solidFill>
                <a:latin typeface="Arial" pitchFamily="34" charset="0"/>
                <a:cs typeface="Arial" pitchFamily="34" charset="0"/>
              </a:rPr>
              <a:t>Технический специалист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092289" y="5805264"/>
            <a:ext cx="1440755" cy="50323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 eaLnBrk="0" hangingPunct="0">
              <a:defRPr/>
            </a:pPr>
            <a:r>
              <a:rPr lang="ru-RU" sz="1400" b="1" dirty="0">
                <a:solidFill>
                  <a:srgbClr val="012F4B"/>
                </a:solidFill>
                <a:latin typeface="Arial" pitchFamily="34" charset="0"/>
                <a:cs typeface="Arial" pitchFamily="34" charset="0"/>
              </a:rPr>
              <a:t>Член ГЭК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196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t="4167"/>
          <a:stretch>
            <a:fillRect/>
          </a:stretch>
        </p:blipFill>
        <p:spPr bwMode="auto">
          <a:xfrm>
            <a:off x="251520" y="1268760"/>
            <a:ext cx="8066584" cy="496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691680" y="98629"/>
            <a:ext cx="7344816" cy="779562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200" b="1" dirty="0" smtClean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  <a:t>Проведение </a:t>
            </a:r>
            <a:r>
              <a:rPr lang="ru-RU" altLang="ru-RU" sz="2200" b="1" dirty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  <a:t>экзамена: </a:t>
            </a:r>
            <a:br>
              <a:rPr lang="ru-RU" altLang="ru-RU" sz="2200" b="1" dirty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ru-RU" altLang="ru-RU" sz="2200" b="1" dirty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  <a:t>действия члена ГЭК до начала экзамена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25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4290"/>
          <a:stretch>
            <a:fillRect/>
          </a:stretch>
        </p:blipFill>
        <p:spPr bwMode="auto">
          <a:xfrm>
            <a:off x="3851920" y="3501008"/>
            <a:ext cx="5222924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013176"/>
            <a:ext cx="3606144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8187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организация входа участников в ППЭ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01757857"/>
              </p:ext>
            </p:extLst>
          </p:nvPr>
        </p:nvGraphicFramePr>
        <p:xfrm>
          <a:off x="457200" y="1484793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26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3766" y="6047380"/>
            <a:ext cx="84969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  <a:t>Член ГЭК осуществляет контроль за организацией входа участников в </a:t>
            </a:r>
            <a:r>
              <a:rPr lang="ru-RU" altLang="ru-RU" sz="1600" b="1" dirty="0" smtClean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  <a:t>ППЭ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421492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организация входа участников в ППЭ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16127" y="1479552"/>
            <a:ext cx="6108700" cy="385763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Участники </a:t>
            </a:r>
            <a:r>
              <a:rPr lang="ru-RU" dirty="0" smtClean="0">
                <a:solidFill>
                  <a:schemeClr val="bg1"/>
                </a:solidFill>
              </a:rPr>
              <a:t>экзамена </a:t>
            </a:r>
            <a:r>
              <a:rPr lang="ru-RU" dirty="0">
                <a:solidFill>
                  <a:schemeClr val="bg1"/>
                </a:solidFill>
              </a:rPr>
              <a:t>не допус</a:t>
            </a:r>
            <a:r>
              <a:rPr lang="ru-RU" dirty="0">
                <a:solidFill>
                  <a:prstClr val="white"/>
                </a:solidFill>
              </a:rPr>
              <a:t>каются в ППЭ в случаях: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6465" y="2055813"/>
            <a:ext cx="8328025" cy="520700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dirty="0" smtClean="0">
                <a:solidFill>
                  <a:prstClr val="white"/>
                </a:solidFill>
              </a:rPr>
              <a:t>Отсутствие </a:t>
            </a:r>
            <a:r>
              <a:rPr lang="ru-RU" dirty="0">
                <a:solidFill>
                  <a:prstClr val="white"/>
                </a:solidFill>
              </a:rPr>
              <a:t>участника </a:t>
            </a:r>
            <a:r>
              <a:rPr lang="ru-RU" dirty="0" smtClean="0">
                <a:solidFill>
                  <a:schemeClr val="bg1"/>
                </a:solidFill>
              </a:rPr>
              <a:t>экзамена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prstClr val="white"/>
                </a:solidFill>
              </a:rPr>
              <a:t>в </a:t>
            </a:r>
            <a:r>
              <a:rPr lang="ru-RU" dirty="0">
                <a:solidFill>
                  <a:prstClr val="white"/>
                </a:solidFill>
              </a:rPr>
              <a:t>списках распределения </a:t>
            </a:r>
            <a:r>
              <a:rPr lang="en-US" dirty="0" smtClean="0">
                <a:solidFill>
                  <a:prstClr val="white"/>
                </a:solidFill>
              </a:rPr>
              <a:t/>
            </a:r>
            <a:br>
              <a:rPr lang="en-US" dirty="0" smtClean="0">
                <a:solidFill>
                  <a:prstClr val="white"/>
                </a:solidFill>
              </a:rPr>
            </a:br>
            <a:r>
              <a:rPr lang="ru-RU" dirty="0" smtClean="0">
                <a:solidFill>
                  <a:prstClr val="white"/>
                </a:solidFill>
              </a:rPr>
              <a:t>в </a:t>
            </a:r>
            <a:r>
              <a:rPr lang="ru-RU" dirty="0">
                <a:solidFill>
                  <a:prstClr val="white"/>
                </a:solidFill>
              </a:rPr>
              <a:t>данный ППЭ на данный экзамен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6465" y="2636912"/>
            <a:ext cx="8328025" cy="520700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dirty="0" smtClean="0">
                <a:solidFill>
                  <a:prstClr val="white"/>
                </a:solidFill>
              </a:rPr>
              <a:t>Отказ </a:t>
            </a:r>
            <a:r>
              <a:rPr lang="ru-RU" dirty="0">
                <a:solidFill>
                  <a:prstClr val="white"/>
                </a:solidFill>
              </a:rPr>
              <a:t>от сдачи запрещённых средств, в том числе средств связи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6465" y="3236914"/>
            <a:ext cx="8328025" cy="520700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dirty="0" smtClean="0">
                <a:solidFill>
                  <a:prstClr val="white"/>
                </a:solidFill>
              </a:rPr>
              <a:t>Отсутствие у выпускника прошлых лет документа, </a:t>
            </a:r>
            <a:r>
              <a:rPr lang="ru-RU" dirty="0">
                <a:solidFill>
                  <a:prstClr val="white"/>
                </a:solidFill>
              </a:rPr>
              <a:t>удостоверяющего личность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6465" y="4048126"/>
            <a:ext cx="8328025" cy="520700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Опоздание не является причиной </a:t>
            </a:r>
            <a:r>
              <a:rPr lang="ru-RU" sz="2000" b="1" dirty="0" err="1">
                <a:solidFill>
                  <a:schemeClr val="bg1"/>
                </a:solidFill>
              </a:rPr>
              <a:t>недопуска</a:t>
            </a:r>
            <a:r>
              <a:rPr lang="ru-RU" sz="2000" b="1" dirty="0">
                <a:solidFill>
                  <a:schemeClr val="bg1"/>
                </a:solidFill>
              </a:rPr>
              <a:t> участника в ППЭ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6465" y="5018088"/>
            <a:ext cx="8328025" cy="859184"/>
          </a:xfrm>
          <a:prstGeom prst="rect">
            <a:avLst/>
          </a:prstGeom>
          <a:solidFill>
            <a:srgbClr val="006AB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296" tIns="45648" rIns="91296" bIns="45648"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В случае </a:t>
            </a:r>
            <a:r>
              <a:rPr lang="ru-RU" dirty="0" err="1" smtClean="0">
                <a:solidFill>
                  <a:prstClr val="white"/>
                </a:solidFill>
              </a:rPr>
              <a:t>недопуска</a:t>
            </a:r>
            <a:r>
              <a:rPr lang="ru-RU" dirty="0" smtClean="0">
                <a:solidFill>
                  <a:prstClr val="white"/>
                </a:solidFill>
              </a:rPr>
              <a:t>  </a:t>
            </a:r>
            <a:r>
              <a:rPr lang="ru-RU" dirty="0">
                <a:solidFill>
                  <a:prstClr val="white"/>
                </a:solidFill>
              </a:rPr>
              <a:t>или опоздания участника </a:t>
            </a:r>
            <a:r>
              <a:rPr lang="ru-RU" dirty="0" smtClean="0">
                <a:solidFill>
                  <a:schemeClr val="bg1"/>
                </a:solidFill>
              </a:rPr>
              <a:t>экзамена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prstClr val="white"/>
                </a:solidFill>
              </a:rPr>
              <a:t>в ППЭ </a:t>
            </a:r>
            <a:endParaRPr lang="ru-RU" dirty="0" smtClean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prstClr val="white"/>
                </a:solidFill>
              </a:rPr>
              <a:t> </a:t>
            </a:r>
            <a:r>
              <a:rPr lang="ru-RU" dirty="0">
                <a:solidFill>
                  <a:prstClr val="white"/>
                </a:solidFill>
              </a:rPr>
              <a:t>руководителем ППЭ </a:t>
            </a:r>
            <a:r>
              <a:rPr lang="ru-RU" dirty="0" smtClean="0">
                <a:solidFill>
                  <a:prstClr val="white"/>
                </a:solidFill>
              </a:rPr>
              <a:t>и </a:t>
            </a:r>
            <a:r>
              <a:rPr lang="ru-RU" dirty="0">
                <a:solidFill>
                  <a:prstClr val="white"/>
                </a:solidFill>
              </a:rPr>
              <a:t>членом ГЭК составляется </a:t>
            </a:r>
            <a:r>
              <a:rPr lang="ru-RU" dirty="0" smtClean="0">
                <a:solidFill>
                  <a:prstClr val="white"/>
                </a:solidFill>
              </a:rPr>
              <a:t>АКТ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1619672" y="4653136"/>
            <a:ext cx="14401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489482" y="4653136"/>
            <a:ext cx="14401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7380312" y="4653136"/>
            <a:ext cx="14401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44008" y="623731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65BB6C3C-EC69-44CA-B608-C50BB003DA1B}" type="slidenum">
              <a:rPr lang="ru-RU" sz="1200" smtClean="0">
                <a:solidFill>
                  <a:schemeClr val="tx1">
                    <a:tint val="75000"/>
                  </a:schemeClr>
                </a:solidFill>
              </a:rPr>
              <a:pPr/>
              <a:t>27</a:t>
            </a:fld>
            <a:endParaRPr lang="ru-RU" sz="1200" dirty="0" smtClean="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403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13" y="44633"/>
            <a:ext cx="6983169" cy="860511"/>
          </a:xfrm>
        </p:spPr>
        <p:txBody>
          <a:bodyPr>
            <a:no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организация входа участников в ППЭ</a:t>
            </a:r>
            <a:endParaRPr lang="ru-RU" sz="2200" b="1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91855297"/>
              </p:ext>
            </p:extLst>
          </p:nvPr>
        </p:nvGraphicFramePr>
        <p:xfrm>
          <a:off x="467544" y="1587014"/>
          <a:ext cx="8229600" cy="4637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3528" y="1371570"/>
            <a:ext cx="82089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200" dirty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  <a:t>А</a:t>
            </a:r>
            <a:r>
              <a:rPr lang="ru-RU" altLang="ru-RU" sz="2200" dirty="0" smtClean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  <a:t>лгоритм </a:t>
            </a:r>
            <a:r>
              <a:rPr lang="ru-RU" altLang="ru-RU" sz="2200" dirty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  <a:t>действий в нестандартных ситуаци</a:t>
            </a:r>
            <a:r>
              <a:rPr lang="ru-RU" sz="2200" dirty="0">
                <a:solidFill>
                  <a:srgbClr val="ED1C24"/>
                </a:solidFill>
                <a:latin typeface="Arial" pitchFamily="34" charset="0"/>
                <a:ea typeface="+mj-ea"/>
                <a:cs typeface="Arial" pitchFamily="34" charset="0"/>
              </a:rPr>
              <a:t>ях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623731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65BB6C3C-EC69-44CA-B608-C50BB003DA1B}" type="slidenum">
              <a:rPr lang="ru-RU" sz="1200" smtClean="0">
                <a:solidFill>
                  <a:schemeClr val="tx1">
                    <a:tint val="75000"/>
                  </a:schemeClr>
                </a:solidFill>
              </a:rPr>
              <a:pPr/>
              <a:t>28</a:t>
            </a:fld>
            <a:endParaRPr lang="ru-RU" sz="1200" dirty="0" smtClean="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180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200" b="1" dirty="0"/>
              <a:t>Подготовка экзамена:</a:t>
            </a:r>
            <a:br>
              <a:rPr lang="ru-RU" altLang="ru-RU" sz="2200" b="1" dirty="0"/>
            </a:br>
            <a:r>
              <a:rPr lang="ru-RU" altLang="ru-RU" sz="2200" b="1" dirty="0"/>
              <a:t>выдача экзаменационных материалов руководителем ППЭ в Штабе ППЭ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395536" y="2492896"/>
            <a:ext cx="8495941" cy="2664296"/>
          </a:xfrm>
          <a:prstGeom prst="rect">
            <a:avLst/>
          </a:prstGeom>
          <a:solidFill>
            <a:srgbClr val="D9DADB"/>
          </a:solidFill>
          <a:ln>
            <a:solidFill>
              <a:srgbClr val="87888A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 defTabSz="970567">
              <a:defRPr/>
            </a:pPr>
            <a:r>
              <a:rPr lang="ru-RU" sz="1600" b="1" dirty="0">
                <a:solidFill>
                  <a:srgbClr val="025B94"/>
                </a:solidFill>
                <a:cs typeface="Times New Roman" panose="02020603050405020304" pitchFamily="18" charset="0"/>
              </a:rPr>
              <a:t>В присутствии члена ГЭК выдать</a:t>
            </a:r>
            <a:r>
              <a:rPr lang="en-US" sz="1600" b="1" dirty="0">
                <a:solidFill>
                  <a:srgbClr val="025B94"/>
                </a:solidFill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25B94"/>
                </a:solidFill>
                <a:cs typeface="Times New Roman" panose="02020603050405020304" pitchFamily="18" charset="0"/>
              </a:rPr>
              <a:t>ответственным организаторам в штабе ППЭ </a:t>
            </a:r>
          </a:p>
          <a:p>
            <a:pPr algn="ctr" defTabSz="970567">
              <a:spcAft>
                <a:spcPts val="1000"/>
              </a:spcAft>
              <a:defRPr/>
            </a:pPr>
            <a:r>
              <a:rPr lang="ru-RU" sz="1600" b="1" u="sng" dirty="0" smtClean="0">
                <a:solidFill>
                  <a:srgbClr val="025B94"/>
                </a:solidFill>
                <a:cs typeface="Times New Roman" panose="02020603050405020304" pitchFamily="18" charset="0"/>
              </a:rPr>
              <a:t>на </a:t>
            </a:r>
            <a:r>
              <a:rPr lang="ru-RU" sz="1600" b="1" u="sng" dirty="0">
                <a:solidFill>
                  <a:srgbClr val="025B94"/>
                </a:solidFill>
                <a:cs typeface="Times New Roman" panose="02020603050405020304" pitchFamily="18" charset="0"/>
              </a:rPr>
              <a:t>каждую аудиторию:</a:t>
            </a:r>
          </a:p>
          <a:p>
            <a:pPr marL="342378" indent="-342378" defTabSz="970567">
              <a:spcAft>
                <a:spcPts val="500"/>
              </a:spcAft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025B94"/>
                </a:solidFill>
                <a:cs typeface="Times New Roman" panose="02020603050405020304" pitchFamily="18" charset="0"/>
              </a:rPr>
              <a:t>ВДП </a:t>
            </a:r>
            <a:r>
              <a:rPr lang="ru-RU" sz="1600" dirty="0" smtClean="0">
                <a:solidFill>
                  <a:srgbClr val="025B94"/>
                </a:solidFill>
                <a:cs typeface="Times New Roman" panose="02020603050405020304" pitchFamily="18" charset="0"/>
              </a:rPr>
              <a:t>для </a:t>
            </a:r>
            <a:r>
              <a:rPr lang="ru-RU" sz="1600" dirty="0">
                <a:solidFill>
                  <a:srgbClr val="025B94"/>
                </a:solidFill>
                <a:cs typeface="Times New Roman" panose="02020603050405020304" pitchFamily="18" charset="0"/>
              </a:rPr>
              <a:t>упаковки бланков ЕГЭ, </a:t>
            </a:r>
          </a:p>
          <a:p>
            <a:pPr marL="342378" indent="-342378" defTabSz="970567">
              <a:spcAft>
                <a:spcPts val="500"/>
              </a:spcAft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025B94"/>
                </a:solidFill>
                <a:cs typeface="Times New Roman" panose="02020603050405020304" pitchFamily="18" charset="0"/>
              </a:rPr>
              <a:t>сейф-пакеты для упаковки КИМ </a:t>
            </a:r>
            <a:r>
              <a:rPr lang="ru-RU" sz="1600" dirty="0" smtClean="0">
                <a:solidFill>
                  <a:srgbClr val="025B94"/>
                </a:solidFill>
                <a:cs typeface="Times New Roman" panose="02020603050405020304" pitchFamily="18" charset="0"/>
              </a:rPr>
              <a:t>(ВДП в малые </a:t>
            </a:r>
            <a:r>
              <a:rPr lang="ru-RU" sz="1600" dirty="0">
                <a:solidFill>
                  <a:srgbClr val="025B94"/>
                </a:solidFill>
                <a:cs typeface="Times New Roman" panose="02020603050405020304" pitchFamily="18" charset="0"/>
              </a:rPr>
              <a:t>аудитории),</a:t>
            </a:r>
          </a:p>
          <a:p>
            <a:pPr marL="342378" indent="-342378" defTabSz="970567">
              <a:spcAft>
                <a:spcPts val="500"/>
              </a:spcAft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025B94"/>
                </a:solidFill>
                <a:cs typeface="Times New Roman" panose="02020603050405020304" pitchFamily="18" charset="0"/>
              </a:rPr>
              <a:t> ДБО № 2, по форме ППЭ-14-02 «Ведомость учета экзаменационных материалов», </a:t>
            </a:r>
          </a:p>
          <a:p>
            <a:pPr marL="342378" indent="-342378" defTabSz="970567">
              <a:spcAft>
                <a:spcPts val="500"/>
              </a:spcAft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025B94"/>
                </a:solidFill>
                <a:cs typeface="Times New Roman" panose="02020603050405020304" pitchFamily="18" charset="0"/>
              </a:rPr>
              <a:t>ВДП для </a:t>
            </a:r>
            <a:r>
              <a:rPr lang="ru-RU" sz="1600" dirty="0">
                <a:solidFill>
                  <a:srgbClr val="025B94"/>
                </a:solidFill>
                <a:cs typeface="Times New Roman" panose="02020603050405020304" pitchFamily="18" charset="0"/>
              </a:rPr>
              <a:t>упаковки испорченных ЭМ,            </a:t>
            </a:r>
          </a:p>
          <a:p>
            <a:pPr marL="342378" indent="-342378" defTabSz="970567">
              <a:spcAft>
                <a:spcPts val="500"/>
              </a:spcAft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025B94"/>
                </a:solidFill>
                <a:cs typeface="Times New Roman" panose="02020603050405020304" pitchFamily="18" charset="0"/>
              </a:rPr>
              <a:t>к сейф-пакетам выдать соответствующее число </a:t>
            </a:r>
            <a:r>
              <a:rPr lang="ru-RU" sz="1600" b="1" dirty="0">
                <a:solidFill>
                  <a:srgbClr val="025B94"/>
                </a:solidFill>
                <a:cs typeface="Times New Roman" panose="02020603050405020304" pitchFamily="18" charset="0"/>
              </a:rPr>
              <a:t>форм ППЭ-11 «Сопроводительный бланк к материалам </a:t>
            </a:r>
            <a:r>
              <a:rPr lang="ru-RU" sz="1600" b="1" dirty="0" smtClean="0">
                <a:solidFill>
                  <a:srgbClr val="025B94"/>
                </a:solidFill>
                <a:cs typeface="Times New Roman" panose="02020603050405020304" pitchFamily="18" charset="0"/>
              </a:rPr>
              <a:t>единого государственного экзамена»</a:t>
            </a:r>
            <a:endParaRPr lang="ru-RU" sz="1600" b="1" dirty="0">
              <a:solidFill>
                <a:srgbClr val="025B94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556793"/>
            <a:ext cx="6768752" cy="472829"/>
          </a:xfrm>
          <a:prstGeom prst="rect">
            <a:avLst/>
          </a:prstGeom>
          <a:solidFill>
            <a:srgbClr val="87888A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296" tIns="45648" rIns="91296" bIns="45648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970567"/>
            <a:r>
              <a:rPr lang="ru-RU" sz="2400" dirty="0" smtClean="0">
                <a:solidFill>
                  <a:prstClr val="white"/>
                </a:solidFill>
                <a:cs typeface="Times New Roman" panose="02020603050405020304" pitchFamily="18" charset="0"/>
              </a:rPr>
              <a:t>До 9.45</a:t>
            </a:r>
            <a:endParaRPr lang="ru-RU" sz="2400" dirty="0">
              <a:solidFill>
                <a:prstClr val="white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0172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13" y="0"/>
            <a:ext cx="6983169" cy="1052736"/>
          </a:xfrm>
        </p:spPr>
        <p:txBody>
          <a:bodyPr>
            <a:noAutofit/>
          </a:bodyPr>
          <a:lstStyle/>
          <a:p>
            <a:r>
              <a:rPr lang="ru-RU" altLang="ru-RU" sz="2200" b="1" dirty="0"/>
              <a:t>Проведение экзамена:</a:t>
            </a:r>
            <a:br>
              <a:rPr lang="ru-RU" altLang="ru-RU" sz="2200" b="1" dirty="0"/>
            </a:br>
            <a:r>
              <a:rPr lang="ru-RU" altLang="ru-RU" sz="2200" b="1" dirty="0"/>
              <a:t>алгоритм действий в нестандартных </a:t>
            </a:r>
            <a:r>
              <a:rPr lang="ru-RU" altLang="ru-RU" sz="2200" b="1" dirty="0" smtClean="0"/>
              <a:t>ситуациях </a:t>
            </a:r>
            <a:br>
              <a:rPr lang="ru-RU" altLang="ru-RU" sz="2200" b="1" dirty="0" smtClean="0"/>
            </a:br>
            <a:r>
              <a:rPr lang="ru-RU" altLang="ru-RU" sz="2200" b="1" dirty="0" smtClean="0"/>
              <a:t>в аудиториях ППЭ</a:t>
            </a:r>
            <a:endParaRPr lang="ru-RU" altLang="ru-RU" sz="2200" b="1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52492198"/>
              </p:ext>
            </p:extLst>
          </p:nvPr>
        </p:nvGraphicFramePr>
        <p:xfrm>
          <a:off x="467544" y="1384176"/>
          <a:ext cx="8229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59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200" b="1" dirty="0"/>
              <a:t>Проведение экзамена: </a:t>
            </a:r>
            <a:br>
              <a:rPr lang="ru-RU" altLang="ru-RU" sz="2200" b="1" dirty="0"/>
            </a:br>
            <a:r>
              <a:rPr lang="ru-RU" altLang="ru-RU" sz="2200" b="1" dirty="0"/>
              <a:t>член ГЭК и руководитель ППЭ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3608" y="1484784"/>
            <a:ext cx="7056784" cy="4728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296" tIns="45648" rIns="91296" bIns="45648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970567"/>
            <a:r>
              <a:rPr lang="ru-RU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Во время </a:t>
            </a:r>
            <a:r>
              <a:rPr lang="ru-RU" sz="24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экзамена </a:t>
            </a:r>
            <a:r>
              <a:rPr lang="ru-RU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член ГЭК и руководитель ППЭ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-9534" y="2492896"/>
            <a:ext cx="4581534" cy="792088"/>
          </a:xfrm>
          <a:prstGeom prst="roundRect">
            <a:avLst/>
          </a:prstGeom>
          <a:solidFill>
            <a:srgbClr val="87888A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 defTabSz="970567"/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Контроль за ходом проведения экзамена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44008" y="2492896"/>
            <a:ext cx="4499992" cy="792088"/>
          </a:xfrm>
          <a:prstGeom prst="roundRect">
            <a:avLst/>
          </a:prstGeom>
          <a:solidFill>
            <a:srgbClr val="87888A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 defTabSz="970567"/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Контроль на предмет присутствия посторонних лиц в ППЭ</a:t>
            </a:r>
          </a:p>
        </p:txBody>
      </p:sp>
      <p:sp>
        <p:nvSpPr>
          <p:cNvPr id="11" name="Нашивка 10"/>
          <p:cNvSpPr/>
          <p:nvPr/>
        </p:nvSpPr>
        <p:spPr>
          <a:xfrm rot="5400000">
            <a:off x="2151590" y="2118483"/>
            <a:ext cx="259286" cy="288032"/>
          </a:xfrm>
          <a:prstGeom prst="chevron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 defTabSz="970567"/>
            <a:endParaRPr lang="ru-RU" sz="1400">
              <a:solidFill>
                <a:prstClr val="black"/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 rot="5400000">
            <a:off x="6764361" y="2118483"/>
            <a:ext cx="259286" cy="288032"/>
          </a:xfrm>
          <a:prstGeom prst="chevron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 defTabSz="970567"/>
            <a:endParaRPr lang="ru-RU" sz="140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3789040"/>
            <a:ext cx="4581534" cy="1224136"/>
          </a:xfrm>
          <a:prstGeom prst="roundRect">
            <a:avLst/>
          </a:prstGeom>
          <a:solidFill>
            <a:srgbClr val="87888A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 defTabSz="970567"/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Удаляют участников </a:t>
            </a:r>
            <a:r>
              <a:rPr lang="ru-RU" sz="2000" b="1" dirty="0" smtClean="0">
                <a:solidFill>
                  <a:schemeClr val="bg1"/>
                </a:solidFill>
              </a:rPr>
              <a:t>экзамена</a:t>
            </a:r>
            <a:r>
              <a:rPr lang="ru-RU" sz="20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и работников ППЭ, нарушивших </a:t>
            </a:r>
            <a:r>
              <a:rPr lang="ru-RU" sz="20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Порядок </a:t>
            </a:r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проведения 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ГИА</a:t>
            </a:r>
            <a:endParaRPr lang="ru-RU" sz="2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Нашивка 13"/>
          <p:cNvSpPr/>
          <p:nvPr/>
        </p:nvSpPr>
        <p:spPr>
          <a:xfrm rot="5400000">
            <a:off x="2161124" y="3414627"/>
            <a:ext cx="259286" cy="288032"/>
          </a:xfrm>
          <a:prstGeom prst="chevron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 defTabSz="970567"/>
            <a:endParaRPr lang="ru-RU" sz="1400">
              <a:solidFill>
                <a:prstClr val="black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16016" y="3789040"/>
            <a:ext cx="4427984" cy="1224136"/>
          </a:xfrm>
          <a:prstGeom prst="roundRect">
            <a:avLst/>
          </a:prstGeom>
          <a:solidFill>
            <a:srgbClr val="87888A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 defTabSz="970567"/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Сопровождают процедуру досрочного завершения экзамена участниками </a:t>
            </a:r>
            <a:r>
              <a:rPr lang="ru-RU" sz="2000" b="1" dirty="0" smtClean="0">
                <a:solidFill>
                  <a:schemeClr val="bg1"/>
                </a:solidFill>
              </a:rPr>
              <a:t>экзамена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по </a:t>
            </a:r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объективным причинам</a:t>
            </a:r>
          </a:p>
        </p:txBody>
      </p:sp>
      <p:sp>
        <p:nvSpPr>
          <p:cNvPr id="16" name="Нашивка 15"/>
          <p:cNvSpPr/>
          <p:nvPr/>
        </p:nvSpPr>
        <p:spPr>
          <a:xfrm rot="5400000">
            <a:off x="6800365" y="3414627"/>
            <a:ext cx="259286" cy="288032"/>
          </a:xfrm>
          <a:prstGeom prst="chevron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 defTabSz="970567"/>
            <a:endParaRPr lang="ru-RU" sz="140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75656" y="5301208"/>
            <a:ext cx="6480720" cy="1224136"/>
          </a:xfrm>
          <a:prstGeom prst="roundRect">
            <a:avLst/>
          </a:prstGeom>
          <a:solidFill>
            <a:srgbClr val="87888A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 defTabSz="970567"/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Принимают апелляцию о нарушении установленного </a:t>
            </a:r>
            <a:r>
              <a:rPr lang="ru-RU" sz="20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Порядка </a:t>
            </a:r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проведения 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ГИА</a:t>
            </a:r>
            <a:r>
              <a:rPr lang="ru-RU" sz="20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от </a:t>
            </a:r>
            <a:r>
              <a:rPr lang="ru-RU" sz="20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участников </a:t>
            </a:r>
            <a:r>
              <a:rPr lang="ru-RU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и организуют проведение служебного расследования</a:t>
            </a:r>
          </a:p>
        </p:txBody>
      </p:sp>
      <p:sp>
        <p:nvSpPr>
          <p:cNvPr id="18" name="Нашивка 17"/>
          <p:cNvSpPr/>
          <p:nvPr/>
        </p:nvSpPr>
        <p:spPr>
          <a:xfrm rot="5400000">
            <a:off x="4514365" y="4998803"/>
            <a:ext cx="259286" cy="288032"/>
          </a:xfrm>
          <a:prstGeom prst="chevron">
            <a:avLst/>
          </a:prstGeom>
          <a:solidFill>
            <a:srgbClr val="D9DADB"/>
          </a:solidFill>
          <a:ln>
            <a:solidFill>
              <a:srgbClr val="878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 defTabSz="970567"/>
            <a:endParaRPr lang="ru-RU" sz="1400">
              <a:solidFill>
                <a:prstClr val="black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0001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14098" y="1415378"/>
            <a:ext cx="1389493" cy="1042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460" y="0"/>
            <a:ext cx="7303436" cy="972029"/>
          </a:xfrm>
        </p:spPr>
        <p:txBody>
          <a:bodyPr>
            <a:noAutofit/>
          </a:bodyPr>
          <a:lstStyle/>
          <a:p>
            <a:r>
              <a:rPr lang="ru-RU" altLang="ru-RU" sz="2000" b="1" dirty="0"/>
              <a:t>Проведение экзамена: </a:t>
            </a:r>
            <a:br>
              <a:rPr lang="ru-RU" altLang="ru-RU" sz="2000" b="1" dirty="0"/>
            </a:br>
            <a:r>
              <a:rPr lang="ru-RU" altLang="ru-RU" sz="2000" b="1" dirty="0"/>
              <a:t>возможные ситуации в аудитории во время экзамена, </a:t>
            </a:r>
            <a:br>
              <a:rPr lang="ru-RU" altLang="ru-RU" sz="2000" b="1" dirty="0"/>
            </a:br>
            <a:r>
              <a:rPr lang="ru-RU" altLang="ru-RU" sz="2000" b="1" dirty="0"/>
              <a:t>оформление в ППЭ данных фактов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УДАЛЕНИЕ В СЛУЧАЕ НАРУШЕНИЯ ПОРЯДКА ПРОВЕДЕНИЯ </a:t>
            </a:r>
            <a:r>
              <a:rPr lang="ru-RU" sz="1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ГИА</a:t>
            </a:r>
            <a:endParaRPr lang="ru-RU" sz="1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Действия организатора:</a:t>
            </a:r>
          </a:p>
          <a:p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Отметка в форме ППЭ-05-02 «Протокол проведения </a:t>
            </a:r>
            <a:r>
              <a:rPr lang="ru-RU" sz="1000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экзамена в </a:t>
            </a:r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аудитории»;</a:t>
            </a:r>
          </a:p>
          <a:p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Отметка в бланке регистрации и подпись организатора в присутствии члена ГЭК;</a:t>
            </a:r>
          </a:p>
          <a:p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Подпись участника в форме ППЭ-05-02 «Протокол проведения </a:t>
            </a:r>
            <a:r>
              <a:rPr lang="ru-RU" sz="1000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экзамена в </a:t>
            </a:r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аудитории»;</a:t>
            </a:r>
          </a:p>
          <a:p>
            <a:r>
              <a:rPr lang="ru-RU" sz="1000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Заполнить форму ППЭ-21 «Акт об удалении участника экзамена» </a:t>
            </a:r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(оформление в штабе ППЭ, организатор ставит подпись в акте).</a:t>
            </a:r>
          </a:p>
          <a:p>
            <a:pPr marL="0" indent="0">
              <a:buNone/>
            </a:pPr>
            <a:r>
              <a:rPr lang="ru-RU" sz="1000" i="1" dirty="0">
                <a:latin typeface="Arial" pitchFamily="34" charset="0"/>
                <a:cs typeface="Arial" pitchFamily="34" charset="0"/>
              </a:rPr>
              <a:t>Рекомендуется продемонстрировать на камеру видеонаблюдения средство связи и электронно-вычислительной техники, фото-, аудио- и видеоаппаратуры, справочные материалы, письменные заметки и иные средстве хранения и передачи информации, обнаруженные у участника </a:t>
            </a:r>
            <a:r>
              <a:rPr lang="ru-RU" sz="1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экзамена. </a:t>
            </a:r>
            <a:r>
              <a:rPr lang="ru-RU" sz="1000" i="1" dirty="0">
                <a:latin typeface="Arial" pitchFamily="34" charset="0"/>
                <a:cs typeface="Arial" pitchFamily="34" charset="0"/>
              </a:rPr>
              <a:t>На камеру проговорить, какой именно предмет обнаружен и его содержание (в случае обнаружения письменных заметок).</a:t>
            </a:r>
            <a:endParaRPr lang="ru-RU" sz="1000" dirty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  <a:p>
            <a:endParaRPr lang="ru-RU" sz="1000" b="1" dirty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ДОСРОЧНОЕ ЗАВЕРШЕНИЕ ЭКЗАМЕНА ПО УВАЖИТЕЛЬНОЙ ПРИЧИНЕ</a:t>
            </a:r>
          </a:p>
          <a:p>
            <a:pPr marL="0" indent="0">
              <a:buNone/>
            </a:pPr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Действия организатора:</a:t>
            </a:r>
          </a:p>
          <a:p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Пригласить организатора вне аудитории, который сопроводит такого участника </a:t>
            </a:r>
            <a:r>
              <a:rPr lang="ru-RU" sz="1000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экзамена </a:t>
            </a:r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к медицинскому работнику и пригласит члена (членов) ГЭК в медицинский кабинет. </a:t>
            </a:r>
          </a:p>
          <a:p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В случае подтверждения медицинским работником ухудшения состояния здоровья участника </a:t>
            </a:r>
            <a:r>
              <a:rPr lang="ru-RU" sz="1000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экзамена </a:t>
            </a:r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и при согласии участника </a:t>
            </a:r>
            <a:r>
              <a:rPr lang="ru-RU" sz="1000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экзамена </a:t>
            </a:r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досрочно завершить экзамен заполняется:</a:t>
            </a:r>
          </a:p>
          <a:p>
            <a:pPr lvl="1"/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Отметка в форме ППЭ-05-02 «Протокол проведения </a:t>
            </a:r>
            <a:r>
              <a:rPr lang="ru-RU" sz="1000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экзамена в </a:t>
            </a:r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аудитории»;</a:t>
            </a:r>
          </a:p>
          <a:p>
            <a:pPr lvl="1"/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Отметка в бланке регистрации и подпись организатора в присутствии члена ГЭК;</a:t>
            </a:r>
          </a:p>
          <a:p>
            <a:pPr lvl="1"/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Подпись участника в форме ППЭ-05-02 «Протокол проведения </a:t>
            </a:r>
            <a:r>
              <a:rPr lang="ru-RU" sz="1000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экзамена в </a:t>
            </a:r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аудитории»;</a:t>
            </a:r>
          </a:p>
          <a:p>
            <a:pPr lvl="1"/>
            <a:r>
              <a:rPr lang="ru-RU" sz="1000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Заполнить форму ППЭ-22 «Акт о досрочном завершении экзамена по объективным причинам</a:t>
            </a:r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» оформление (в медицинском кабинете, организатор ставит подпись в акте).</a:t>
            </a:r>
          </a:p>
          <a:p>
            <a:endParaRPr lang="ru-RU" sz="1000" dirty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АПЕЛЛЯЦИЯ О НАРУШЕНИИ УСТАНОВЛЕННОГО ПОРЯДКА ПРОВЕДЕНИЯ </a:t>
            </a:r>
            <a:r>
              <a:rPr lang="ru-RU" sz="1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ГИА</a:t>
            </a:r>
            <a:endParaRPr lang="ru-RU" sz="1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Действия организатора:</a:t>
            </a:r>
          </a:p>
          <a:p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Подается до выхода из ППЭ (пригласить члена ГЭК);</a:t>
            </a:r>
          </a:p>
          <a:p>
            <a:r>
              <a:rPr lang="ru-RU" sz="1000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Формы ППЭ-02</a:t>
            </a:r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, ППЭ-03 (оформляются членом ГЭК в штабе ППЭ, организатор может привлекаться к рассмотрению факта, изложенного участником </a:t>
            </a:r>
            <a:r>
              <a:rPr lang="ru-RU" sz="1000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экзамена в</a:t>
            </a:r>
            <a:r>
              <a:rPr lang="ru-RU" sz="1000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000" dirty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апелляции</a:t>
            </a:r>
            <a:r>
              <a:rPr lang="ru-RU" sz="1000" dirty="0" smtClean="0">
                <a:solidFill>
                  <a:srgbClr val="006AB3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000" dirty="0">
              <a:solidFill>
                <a:srgbClr val="006AB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28384" y="5013176"/>
            <a:ext cx="901575" cy="90884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093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000" b="1" dirty="0"/>
              <a:t>Завершение экзамена: </a:t>
            </a:r>
            <a:r>
              <a:rPr lang="ru-RU" altLang="ru-RU" sz="2000" b="1" dirty="0" smtClean="0"/>
              <a:t/>
            </a:r>
            <a:br>
              <a:rPr lang="ru-RU" altLang="ru-RU" sz="2000" b="1" dirty="0" smtClean="0"/>
            </a:br>
            <a:r>
              <a:rPr lang="ru-RU" altLang="ru-RU" sz="2000" b="1" dirty="0" smtClean="0"/>
              <a:t>действия </a:t>
            </a:r>
            <a:r>
              <a:rPr lang="ru-RU" altLang="ru-RU" sz="2000" b="1" dirty="0"/>
              <a:t>технического специалиста, организатора в аудитории, руководителя ППЭ и члена ГЭК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600208"/>
            <a:ext cx="8229600" cy="3847062"/>
          </a:xfrm>
          <a:prstGeom prst="rect">
            <a:avLst/>
          </a:prstGeom>
          <a:solidFill>
            <a:srgbClr val="006AB3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313" indent="-285313" algn="just">
              <a:buFont typeface="Wingdings" panose="05000000000000000000" pitchFamily="2" charset="2"/>
              <a:buChar char="ü"/>
              <a:defRPr/>
            </a:pPr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Печатают и подписывают протоколы печати </a:t>
            </a:r>
            <a:r>
              <a:rPr lang="ru-RU" sz="2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ЭМ в  </a:t>
            </a:r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каждой аудитории ППЭ  (форма ППЭ-23);</a:t>
            </a:r>
          </a:p>
          <a:p>
            <a:pPr marL="285313" indent="-285313" algn="just">
              <a:buFont typeface="Wingdings" panose="05000000000000000000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313" indent="-285313" algn="just">
              <a:buFont typeface="Wingdings" panose="05000000000000000000" pitchFamily="2" charset="2"/>
              <a:buChar char="ü"/>
              <a:defRPr/>
            </a:pPr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Печатают и подписывают протоколы печати ЭМ на резервных и неиспользованных  станциях </a:t>
            </a:r>
            <a:r>
              <a:rPr lang="ru-RU" sz="2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форма ППЭ-23-01);</a:t>
            </a:r>
          </a:p>
          <a:p>
            <a:pPr marL="285313" indent="-285313" algn="just">
              <a:buFont typeface="Wingdings" panose="05000000000000000000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313" indent="-285313" algn="just">
              <a:buFont typeface="Wingdings" panose="05000000000000000000" pitchFamily="2" charset="2"/>
              <a:buChar char="ü"/>
              <a:defRPr/>
            </a:pPr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Технический специалист сохраняет электронные журналы печати на </a:t>
            </a:r>
            <a:r>
              <a:rPr lang="ru-RU" sz="20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флеш-накопитель</a:t>
            </a:r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;</a:t>
            </a:r>
          </a:p>
          <a:p>
            <a:pPr marL="285313" indent="-285313" algn="just">
              <a:buFont typeface="Wingdings" panose="05000000000000000000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313" indent="-285313" algn="just">
              <a:buFont typeface="Wingdings" panose="05000000000000000000" pitchFamily="2" charset="2"/>
              <a:buChar char="ü"/>
              <a:defRPr/>
            </a:pPr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Передают журналы печати и статус о завершении экзамена в ППЭ в систему мониторинга готовности </a:t>
            </a:r>
            <a:r>
              <a:rPr lang="ru-RU" sz="2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ППЭ</a:t>
            </a:r>
            <a:endParaRPr lang="ru-RU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237441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46166" y="565419"/>
            <a:ext cx="1097834" cy="9266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200" b="1" dirty="0" smtClean="0"/>
              <a:t>Передача </a:t>
            </a:r>
            <a:r>
              <a:rPr lang="ru-RU" altLang="ru-RU" sz="2200" b="1" dirty="0"/>
              <a:t>ЭМ руководителю ППЭ в Штабе </a:t>
            </a:r>
            <a:r>
              <a:rPr lang="ru-RU" altLang="ru-RU" sz="2200" b="1" dirty="0" smtClean="0"/>
              <a:t>ППЭ в</a:t>
            </a:r>
            <a:r>
              <a:rPr lang="ru-RU" altLang="ru-RU" sz="2200" b="1" dirty="0"/>
              <a:t> присутствии члена ГЭК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204864"/>
            <a:ext cx="8928992" cy="388843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600" b="1" i="1" u="sng" dirty="0" smtClean="0"/>
              <a:t>Организаторы </a:t>
            </a:r>
            <a:r>
              <a:rPr lang="ru-RU" sz="1600" b="1" i="1" u="sng" dirty="0"/>
              <a:t>передают руководителю ППЭ:</a:t>
            </a:r>
            <a:endParaRPr lang="ru-RU" sz="1600" b="1" u="sng" dirty="0"/>
          </a:p>
          <a:p>
            <a:pPr algn="just">
              <a:spcBef>
                <a:spcPts val="0"/>
              </a:spcBef>
            </a:pPr>
            <a:r>
              <a:rPr lang="ru-RU" sz="1600" dirty="0"/>
              <a:t>запечатанный возвратный доставочный пакет с бланками регистрации, бланками ответов № 1, бланками ответов № 2 (лист 1 и лист 2), в том числе с ДБО № 2;</a:t>
            </a:r>
          </a:p>
          <a:p>
            <a:pPr algn="just">
              <a:spcBef>
                <a:spcPts val="0"/>
              </a:spcBef>
            </a:pPr>
            <a:r>
              <a:rPr lang="ru-RU" sz="1600" dirty="0"/>
              <a:t>КИМ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участников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экзамена,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вложенные </a:t>
            </a:r>
            <a:r>
              <a:rPr lang="ru-RU" sz="1600" dirty="0"/>
              <a:t>в сейф-пакет (возвратные доставочные пакеты в аудиториях с количеством запланированных участников не более 7);</a:t>
            </a:r>
          </a:p>
          <a:p>
            <a:pPr algn="just">
              <a:spcBef>
                <a:spcPts val="0"/>
              </a:spcBef>
            </a:pPr>
            <a:r>
              <a:rPr lang="ru-RU" sz="1600" dirty="0" smtClean="0"/>
              <a:t>ВДП </a:t>
            </a:r>
            <a:r>
              <a:rPr lang="ru-RU" sz="1600" dirty="0" smtClean="0"/>
              <a:t>с </a:t>
            </a:r>
            <a:r>
              <a:rPr lang="ru-RU" sz="1600" dirty="0"/>
              <a:t>испорченными комплектами ЭМ;</a:t>
            </a:r>
          </a:p>
          <a:p>
            <a:pPr algn="just">
              <a:spcBef>
                <a:spcPts val="0"/>
              </a:spcBef>
            </a:pPr>
            <a:r>
              <a:rPr lang="ru-RU" sz="1600" dirty="0"/>
              <a:t>запечатанный конверт с использованными </a:t>
            </a:r>
            <a:r>
              <a:rPr lang="ru-RU" sz="1600" dirty="0" smtClean="0"/>
              <a:t>листами бумаги для черновиков;</a:t>
            </a:r>
            <a:endParaRPr lang="ru-RU" sz="1600" dirty="0"/>
          </a:p>
          <a:p>
            <a:pPr algn="just">
              <a:spcBef>
                <a:spcPts val="0"/>
              </a:spcBef>
            </a:pPr>
            <a:r>
              <a:rPr lang="ru-RU" sz="1600" dirty="0"/>
              <a:t>неиспользованные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листы бумаги для черновиков</a:t>
            </a:r>
            <a:r>
              <a:rPr lang="ru-RU" sz="1600" dirty="0" smtClean="0"/>
              <a:t>; </a:t>
            </a:r>
            <a:endParaRPr lang="ru-RU" sz="1600" dirty="0"/>
          </a:p>
          <a:p>
            <a:pPr algn="just">
              <a:spcBef>
                <a:spcPts val="0"/>
              </a:spcBef>
            </a:pPr>
            <a:r>
              <a:rPr lang="ru-RU" sz="1600" dirty="0"/>
              <a:t>формы ППЭ-05-02 «Протокол проведения </a:t>
            </a:r>
            <a:r>
              <a:rPr lang="ru-RU" sz="1600" dirty="0" smtClean="0"/>
              <a:t>экзамена в</a:t>
            </a:r>
            <a:r>
              <a:rPr lang="ru-RU" sz="1600" dirty="0"/>
              <a:t> аудитории», ППЭ-12-02 «Ведомость коррекции персональных данных участников </a:t>
            </a:r>
            <a:r>
              <a:rPr lang="ru-RU" sz="1600" dirty="0" smtClean="0"/>
              <a:t>экзамена в</a:t>
            </a:r>
            <a:r>
              <a:rPr lang="ru-RU" sz="1600" dirty="0"/>
              <a:t> аудитории», ППЭ-12-03 «Ведомость использования дополнительных бланков ответов № 2», ППЭ-12-04-МАШ «Ведомость учета времени отсутствия участников </a:t>
            </a:r>
            <a:r>
              <a:rPr lang="ru-RU" sz="1600" dirty="0" smtClean="0"/>
              <a:t>экзамена в </a:t>
            </a:r>
            <a:r>
              <a:rPr lang="ru-RU" sz="1600" dirty="0"/>
              <a:t>аудитории», </a:t>
            </a:r>
            <a:endParaRPr lang="ru-RU" sz="1600" dirty="0" smtClean="0"/>
          </a:p>
          <a:p>
            <a:pPr algn="just">
              <a:spcBef>
                <a:spcPts val="0"/>
              </a:spcBef>
            </a:pPr>
            <a:r>
              <a:rPr lang="ru-RU" sz="1600" dirty="0" smtClean="0"/>
              <a:t>неиспользованные </a:t>
            </a:r>
            <a:r>
              <a:rPr lang="ru-RU" sz="1600" dirty="0"/>
              <a:t>ДБО № 2, </a:t>
            </a:r>
            <a:endParaRPr lang="ru-RU" sz="1600" dirty="0" smtClean="0"/>
          </a:p>
          <a:p>
            <a:pPr algn="just">
              <a:spcBef>
                <a:spcPts val="0"/>
              </a:spcBef>
            </a:pPr>
            <a:r>
              <a:rPr lang="ru-RU" sz="1600" dirty="0" smtClean="0"/>
              <a:t>служебные </a:t>
            </a:r>
            <a:r>
              <a:rPr lang="ru-RU" sz="1600" dirty="0"/>
              <a:t>записки (при наличии</a:t>
            </a:r>
            <a:r>
              <a:rPr lang="ru-RU" sz="1600" dirty="0" smtClean="0"/>
              <a:t>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1412775"/>
            <a:ext cx="8640960" cy="738518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marL="285291" indent="-285291" algn="just">
              <a:buFont typeface="Wingdings" pitchFamily="2" charset="2"/>
              <a:buChar char="Ø"/>
            </a:pPr>
            <a:r>
              <a:rPr lang="ru-RU" sz="1400" dirty="0">
                <a:solidFill>
                  <a:srgbClr val="FF0000"/>
                </a:solidFill>
              </a:rPr>
              <a:t>Организаторы в Штабе ППЭ </a:t>
            </a:r>
            <a:r>
              <a:rPr lang="ru-RU" sz="1400" dirty="0" smtClean="0">
                <a:solidFill>
                  <a:srgbClr val="FF0000"/>
                </a:solidFill>
              </a:rPr>
              <a:t>передают </a:t>
            </a:r>
            <a:r>
              <a:rPr lang="ru-RU" sz="1400" dirty="0">
                <a:solidFill>
                  <a:srgbClr val="FF0000"/>
                </a:solidFill>
              </a:rPr>
              <a:t>ЭМ руководителю ППЭ </a:t>
            </a:r>
            <a:r>
              <a:rPr lang="ru-RU" sz="1400" b="1" dirty="0">
                <a:solidFill>
                  <a:srgbClr val="FF0000"/>
                </a:solidFill>
              </a:rPr>
              <a:t>в присутствии члена ГЭК </a:t>
            </a:r>
            <a:endParaRPr lang="ru-RU" sz="1400" dirty="0">
              <a:solidFill>
                <a:srgbClr val="FF0000"/>
              </a:solidFill>
            </a:endParaRPr>
          </a:p>
          <a:p>
            <a:pPr marL="285291" indent="-285291" algn="just">
              <a:buFont typeface="Wingdings" pitchFamily="2" charset="2"/>
              <a:buChar char="Ø"/>
            </a:pPr>
            <a:r>
              <a:rPr lang="ru-RU" sz="1400" dirty="0">
                <a:solidFill>
                  <a:srgbClr val="FF0000"/>
                </a:solidFill>
              </a:rPr>
              <a:t>Прием ЭМ должен проводиться за специально отведенным столом, находящимся в зоне видимости камер видеонаблюдения.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9532" y="5805264"/>
            <a:ext cx="8424936" cy="64618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dirty="0"/>
              <a:t>Организаторы покидают ППЭ после передачи всех ЭМ руководителю ППЭ </a:t>
            </a:r>
            <a:endParaRPr lang="ru-RU" dirty="0" smtClean="0"/>
          </a:p>
          <a:p>
            <a:pPr algn="ctr"/>
            <a:r>
              <a:rPr lang="ru-RU" dirty="0" smtClean="0"/>
              <a:t>и</a:t>
            </a:r>
            <a:r>
              <a:rPr lang="ru-RU" dirty="0"/>
              <a:t> с разрешения руководителя </a:t>
            </a:r>
            <a:r>
              <a:rPr lang="ru-RU" dirty="0" smtClean="0"/>
              <a:t>ППЭ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923928" y="6552728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897366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645" y="-27384"/>
            <a:ext cx="7380000" cy="107099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2200" b="1" dirty="0"/>
              <a:t>Завершение экзамена:</a:t>
            </a:r>
            <a:br>
              <a:rPr lang="ru-RU" altLang="ru-RU" sz="2200" b="1" dirty="0"/>
            </a:br>
            <a:r>
              <a:rPr lang="ru-RU" altLang="ru-RU" sz="2200" b="1" dirty="0"/>
              <a:t>упаковка и хранение ЭМ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18356" y="1600202"/>
            <a:ext cx="8507288" cy="346528"/>
          </a:xfrm>
          <a:prstGeom prst="rect">
            <a:avLst/>
          </a:prstGeom>
          <a:solidFill>
            <a:srgbClr val="006AB3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>
              <a:buNone/>
              <a:defRPr/>
            </a:pPr>
            <a:r>
              <a:rPr 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 Член ГЭК совместно с руководителем ППЭ еще раз </a:t>
            </a:r>
            <a:r>
              <a:rPr lang="ru-RU" sz="16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пересчитывают </a:t>
            </a:r>
            <a:r>
              <a:rPr 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все </a:t>
            </a:r>
            <a:r>
              <a:rPr lang="ru-RU" sz="16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ВДП </a:t>
            </a:r>
            <a:endParaRPr lang="ru-RU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319972" y="1988840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2747" y="2564904"/>
            <a:ext cx="8518525" cy="346528"/>
          </a:xfrm>
          <a:prstGeom prst="rect">
            <a:avLst/>
          </a:prstGeom>
          <a:solidFill>
            <a:srgbClr val="006AB3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 Упаковывают их  в </a:t>
            </a:r>
            <a:r>
              <a:rPr lang="ru-RU" sz="16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Сейф-пакеты</a:t>
            </a:r>
            <a:endParaRPr lang="ru-RU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319972" y="299695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3645024"/>
            <a:ext cx="8518525" cy="830851"/>
          </a:xfrm>
          <a:prstGeom prst="rect">
            <a:avLst/>
          </a:prstGeom>
          <a:solidFill>
            <a:srgbClr val="006AB3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96" tIns="45648" rIns="91296" bIns="45648"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 Экзаменационные материалы в печатном виде хранятся в ППЭ, </a:t>
            </a:r>
          </a:p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затем направляются на хранение в РЦОИ в сроки, установленные </a:t>
            </a:r>
            <a:r>
              <a:rPr lang="ru-RU" sz="16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Минобразования Забайкальского края</a:t>
            </a:r>
            <a:endParaRPr lang="ru-RU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0473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3168</TotalTime>
  <Words>1814</Words>
  <Application>Microsoft Office PowerPoint</Application>
  <PresentationFormat>Экран (4:3)</PresentationFormat>
  <Paragraphs>396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Шаблон</vt:lpstr>
      <vt:lpstr>2_Шаблон</vt:lpstr>
      <vt:lpstr>3_Шаблон</vt:lpstr>
      <vt:lpstr>4_Шаблон</vt:lpstr>
      <vt:lpstr>Организация и проведение государственной итоговой аттестации в пунктах проведения экзаменов в форме единого государственного экзамена</vt:lpstr>
      <vt:lpstr>Подготовка экзамена: организация помещений и техническое оснащение ППЭ </vt:lpstr>
      <vt:lpstr>Подготовка экзамена: организация помещений и техническое оснащение ППЭ </vt:lpstr>
      <vt:lpstr>Видеонаблюдение в ППЭ:  трансляция и видеозапись</vt:lpstr>
      <vt:lpstr>Подготовка экзамена: аудитории ППЭ</vt:lpstr>
      <vt:lpstr>Подготовка экзамена: аудитории ППЭ</vt:lpstr>
      <vt:lpstr>Подготовка экзамена: аудитории ППЭ</vt:lpstr>
      <vt:lpstr>Подготовка экзамена:  особенности организации ППЭ и аудиторий  для участников экзамена с ОВЗ</vt:lpstr>
      <vt:lpstr>Подготовка экзамена: особенности организации аудиторий для участников экзамена с ОВЗ</vt:lpstr>
      <vt:lpstr>Подготовка экзамена: особенности организации аудиторий для участников экзамена с ОВЗ</vt:lpstr>
      <vt:lpstr>Подготовка экзамена: особенности организации аудиторий для участников экзамена с ОВЗ</vt:lpstr>
      <vt:lpstr>Подготовка экзамена: особенности организации аудиторий для участников экзамена  с ОВЗ</vt:lpstr>
      <vt:lpstr>Подготовка экзамена: особенности организации ППЭ  и аудиторий для участников экзамена с ОВЗ  на дому/на базе медицинского учреждения</vt:lpstr>
      <vt:lpstr>Подготовка экзамена: особенности организации ППЭ ТОМ, дополнительные требования и исключения</vt:lpstr>
      <vt:lpstr>Подготовка экзамена: лица, привлекаемые к проведению ЕГЭ</vt:lpstr>
      <vt:lpstr>Подготовка экзамена:  проверка готовности ППЭ</vt:lpstr>
      <vt:lpstr>Подготовка экзамена: лица, имеющие право находиться  в ППЭ в день экзамена</vt:lpstr>
      <vt:lpstr>Подготовка экзамена: явка в ППЭ</vt:lpstr>
      <vt:lpstr>Подготовка экзамена: информационная безопасность</vt:lpstr>
      <vt:lpstr>Подготовка экзамена: доставка ЭМ в ППЭ</vt:lpstr>
      <vt:lpstr>Подготовка экзамена: упаковочный материал</vt:lpstr>
      <vt:lpstr>Подготовка экзамена: упаковочный материал</vt:lpstr>
      <vt:lpstr>Подготовка экзамена: упаковочный материал</vt:lpstr>
      <vt:lpstr>Проведение экзамена:  действия члена ГЭК до начала экзамена</vt:lpstr>
      <vt:lpstr>Слайд 25</vt:lpstr>
      <vt:lpstr>Подготовка экзамена: организация входа участников в ППЭ</vt:lpstr>
      <vt:lpstr>Подготовка экзамена: организация входа участников в ППЭ</vt:lpstr>
      <vt:lpstr>Подготовка экзамена: организация входа участников в ППЭ</vt:lpstr>
      <vt:lpstr>Подготовка экзамена: выдача экзаменационных материалов руководителем ППЭ в Штабе ППЭ</vt:lpstr>
      <vt:lpstr>Проведение экзамена: алгоритм действий в нестандартных ситуациях  в аудиториях ППЭ</vt:lpstr>
      <vt:lpstr>Проведение экзамена:  член ГЭК и руководитель ППЭ</vt:lpstr>
      <vt:lpstr>Проведение экзамена:  возможные ситуации в аудитории во время экзамена,  оформление в ППЭ данных фактов </vt:lpstr>
      <vt:lpstr>Завершение экзамена:  действия технического специалиста, организатора в аудитории, руководителя ППЭ и члена ГЭК</vt:lpstr>
      <vt:lpstr>Передача ЭМ руководителю ППЭ в Штабе ППЭ в присутствии члена ГЭК </vt:lpstr>
      <vt:lpstr>Завершение экзамена: упаковка и хранение ЭМ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 ОРГАНИЗАТОРОВ В АУДИТОРИЯХ  ПУНКТА ПРОВЕДЕНИЯ ЭКЗАМЕНА  при проведении государственной итоговой аттестации по образовательным программам среднего общего образования</dc:title>
  <dc:creator>Кольчугин О.Д.</dc:creator>
  <cp:lastModifiedBy>Kozlova</cp:lastModifiedBy>
  <cp:revision>497</cp:revision>
  <cp:lastPrinted>2018-04-21T13:51:41Z</cp:lastPrinted>
  <dcterms:created xsi:type="dcterms:W3CDTF">2018-02-22T11:18:08Z</dcterms:created>
  <dcterms:modified xsi:type="dcterms:W3CDTF">2025-04-19T06:55:37Z</dcterms:modified>
</cp:coreProperties>
</file>