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9"/>
  </p:notesMasterIdLst>
  <p:sldIdLst>
    <p:sldId id="262" r:id="rId2"/>
    <p:sldId id="277" r:id="rId3"/>
    <p:sldId id="266" r:id="rId4"/>
    <p:sldId id="278" r:id="rId5"/>
    <p:sldId id="269" r:id="rId6"/>
    <p:sldId id="270" r:id="rId7"/>
    <p:sldId id="271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25B94"/>
    <a:srgbClr val="012F4B"/>
    <a:srgbClr val="ED1C2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96" d="100"/>
          <a:sy n="96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FC4AD-315F-472C-8163-287B8274A7D7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B5C44-4C27-4921-9CBF-86CE17CBC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2536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052664"/>
            <a:ext cx="4139952" cy="1116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142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10608" y="6381328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89098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505200" y="6381328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049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505200" y="6381328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182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505200" y="6381328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795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89098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391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51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809625" y="1857384"/>
            <a:ext cx="6791082" cy="21533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73" dirty="0"/>
              <a:t>Соблюдение работниками профессиональной </a:t>
            </a:r>
            <a:r>
              <a:rPr lang="ru-RU" sz="3073" dirty="0" smtClean="0"/>
              <a:t/>
            </a:r>
            <a:br>
              <a:rPr lang="ru-RU" sz="3073" dirty="0" smtClean="0"/>
            </a:br>
            <a:r>
              <a:rPr lang="ru-RU" sz="3073" dirty="0" smtClean="0"/>
              <a:t>и </a:t>
            </a:r>
            <a:r>
              <a:rPr lang="ru-RU" sz="3073" dirty="0"/>
              <a:t>служебной этики, </a:t>
            </a:r>
            <a:br>
              <a:rPr lang="ru-RU" sz="3073" dirty="0"/>
            </a:br>
            <a:r>
              <a:rPr lang="ru-RU" sz="3073" dirty="0"/>
              <a:t>морально-этических норм </a:t>
            </a:r>
            <a:br>
              <a:rPr lang="ru-RU" sz="3073" dirty="0"/>
            </a:br>
            <a:r>
              <a:rPr lang="ru-RU" sz="3073" dirty="0"/>
              <a:t>при проведении экзамена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66598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28504" y="0"/>
            <a:ext cx="7380000" cy="1018232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Участники отношений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/>
              <a:pPr/>
              <a:t>2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51519" y="1428341"/>
            <a:ext cx="8712969" cy="4929617"/>
            <a:chOff x="251519" y="1428341"/>
            <a:chExt cx="8712969" cy="4929617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51519" y="1428341"/>
              <a:ext cx="8712969" cy="4929617"/>
              <a:chOff x="251519" y="1428341"/>
              <a:chExt cx="8712969" cy="4929617"/>
            </a:xfrm>
          </p:grpSpPr>
          <p:pic>
            <p:nvPicPr>
              <p:cNvPr id="3" name="Рисунок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19" y="1428341"/>
                <a:ext cx="8712969" cy="4929617"/>
              </a:xfrm>
              <a:prstGeom prst="rect">
                <a:avLst/>
              </a:prstGeom>
            </p:spPr>
          </p:pic>
          <p:sp>
            <p:nvSpPr>
              <p:cNvPr id="7" name="Скругленный прямоугольник 6"/>
              <p:cNvSpPr/>
              <p:nvPr/>
            </p:nvSpPr>
            <p:spPr>
              <a:xfrm>
                <a:off x="467544" y="1484784"/>
                <a:ext cx="1872208" cy="144016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473980" y="1462868"/>
              <a:ext cx="2304256" cy="1387435"/>
            </a:xfrm>
            <a:prstGeom prst="roundRect">
              <a:avLst>
                <a:gd name="adj" fmla="val 8541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180975" indent="-95250">
                <a:buFont typeface="Arial" pitchFamily="34" charset="0"/>
                <a:buChar char="•"/>
              </a:pPr>
              <a:r>
                <a:rPr lang="ru-RU" sz="1000" b="1" dirty="0">
                  <a:latin typeface="Arial" pitchFamily="34" charset="0"/>
                  <a:cs typeface="Arial" pitchFamily="34" charset="0"/>
                </a:rPr>
                <a:t>Д</a:t>
              </a:r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олжностные лица </a:t>
              </a:r>
              <a:r>
                <a:rPr lang="ru-RU" sz="1000" b="1" dirty="0" err="1" smtClean="0">
                  <a:latin typeface="Arial" pitchFamily="34" charset="0"/>
                  <a:cs typeface="Arial" pitchFamily="34" charset="0"/>
                </a:rPr>
                <a:t>Рособрнадзора</a:t>
              </a:r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, а также иные лица, определенные </a:t>
              </a:r>
              <a:r>
                <a:rPr lang="ru-RU" sz="1000" b="1" dirty="0" err="1" smtClean="0">
                  <a:latin typeface="Arial" pitchFamily="34" charset="0"/>
                  <a:cs typeface="Arial" pitchFamily="34" charset="0"/>
                </a:rPr>
                <a:t>Рособрнадзором</a:t>
              </a:r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;</a:t>
              </a:r>
            </a:p>
            <a:p>
              <a:pPr marL="180975" indent="-95250">
                <a:buFont typeface="Arial" pitchFamily="34" charset="0"/>
                <a:buChar char="•"/>
              </a:pPr>
              <a:r>
                <a:rPr lang="ru-RU" sz="1000" b="1" dirty="0">
                  <a:latin typeface="Arial" pitchFamily="34" charset="0"/>
                  <a:cs typeface="Arial" pitchFamily="34" charset="0"/>
                </a:rPr>
                <a:t>Д</a:t>
              </a:r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олжностные лица </a:t>
              </a:r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Минобразования </a:t>
              </a:r>
              <a:endParaRPr lang="ru-RU" sz="1000" b="1" dirty="0" smtClean="0">
                <a:latin typeface="Arial" pitchFamily="34" charset="0"/>
                <a:cs typeface="Arial" pitchFamily="34" charset="0"/>
              </a:endParaRPr>
            </a:p>
            <a:p>
              <a:pPr marL="180975" indent="-95250">
                <a:buFont typeface="Arial" pitchFamily="34" charset="0"/>
                <a:buChar char="•"/>
              </a:pPr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Представители СМИ</a:t>
              </a:r>
            </a:p>
            <a:p>
              <a:pPr marL="180975" indent="-95250">
                <a:buFont typeface="Arial" pitchFamily="34" charset="0"/>
                <a:buChar char="•"/>
              </a:pPr>
              <a:r>
                <a:rPr lang="ru-RU" sz="1000" b="1" dirty="0">
                  <a:latin typeface="Arial" pitchFamily="34" charset="0"/>
                  <a:cs typeface="Arial" pitchFamily="34" charset="0"/>
                </a:rPr>
                <a:t>О</a:t>
              </a:r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бщественные наблюдатели</a:t>
              </a:r>
              <a:endParaRPr lang="ru-RU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9597776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0424" y="1339189"/>
            <a:ext cx="8523152" cy="22610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66" b="1" dirty="0">
                <a:solidFill>
                  <a:srgbClr val="002060"/>
                </a:solidFill>
              </a:rPr>
              <a:t>Основные обязанности: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пройти инструктаж у руководителя ППЭ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получить у руководителя ППЭ информацию о назначении в аудиторию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получить у руководителя ППЭ </a:t>
            </a:r>
            <a:r>
              <a:rPr lang="ru-RU" sz="1366" b="1" dirty="0" smtClean="0">
                <a:solidFill>
                  <a:srgbClr val="002060"/>
                </a:solidFill>
              </a:rPr>
              <a:t>необходимую </a:t>
            </a:r>
            <a:r>
              <a:rPr lang="ru-RU" sz="1366" b="1" dirty="0">
                <a:solidFill>
                  <a:srgbClr val="002060"/>
                </a:solidFill>
              </a:rPr>
              <a:t>документацию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обеспечить допуск участников в аудиторию в соответствии с требованиями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провести инструктаж для участников экзамена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контролировать проведение экзамена в </a:t>
            </a:r>
            <a:r>
              <a:rPr lang="ru-RU" sz="1366" b="1" dirty="0" smtClean="0">
                <a:solidFill>
                  <a:srgbClr val="002060"/>
                </a:solidFill>
              </a:rPr>
              <a:t>аудитории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 smtClean="0">
                <a:solidFill>
                  <a:srgbClr val="002060"/>
                </a:solidFill>
              </a:rPr>
              <a:t>обратиться к члену ГЭК в случае подачи апелляции о нарушении установленного порядка проведения ГИА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 smtClean="0">
                <a:solidFill>
                  <a:srgbClr val="002060"/>
                </a:solidFill>
              </a:rPr>
              <a:t>обратиться к медицинскому работнику в случае плохого самочувствия участника </a:t>
            </a:r>
            <a:r>
              <a:rPr lang="ru-RU" sz="1400" b="1" dirty="0" smtClean="0">
                <a:solidFill>
                  <a:srgbClr val="002060"/>
                </a:solidFill>
              </a:rPr>
              <a:t>экзамена</a:t>
            </a:r>
            <a:endParaRPr lang="ru-RU" sz="1366" b="1" dirty="0">
              <a:solidFill>
                <a:srgbClr val="002060"/>
              </a:solidFill>
            </a:endParaRP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по завершении экзамена собрать у участников </a:t>
            </a:r>
            <a:r>
              <a:rPr lang="ru-RU" sz="1366" b="1" dirty="0" smtClean="0">
                <a:solidFill>
                  <a:srgbClr val="002060"/>
                </a:solidFill>
              </a:rPr>
              <a:t>ЭМ </a:t>
            </a:r>
            <a:r>
              <a:rPr lang="ru-RU" sz="1366" b="1" dirty="0" smtClean="0">
                <a:solidFill>
                  <a:srgbClr val="002060"/>
                </a:solidFill>
              </a:rPr>
              <a:t>, отсканировать и </a:t>
            </a:r>
            <a:r>
              <a:rPr lang="ru-RU" sz="1366" b="1" dirty="0">
                <a:solidFill>
                  <a:srgbClr val="002060"/>
                </a:solidFill>
              </a:rPr>
              <a:t>передать руководителю ППЭ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7303" y="5517232"/>
            <a:ext cx="8001161" cy="10728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93" b="1" dirty="0">
                <a:solidFill>
                  <a:srgbClr val="C00000"/>
                </a:solidFill>
              </a:rPr>
              <a:t>Запрещается</a:t>
            </a:r>
            <a:r>
              <a:rPr lang="ru-RU" sz="1593" b="1" dirty="0"/>
              <a:t> </a:t>
            </a:r>
          </a:p>
          <a:p>
            <a:r>
              <a:rPr lang="ru-RU" sz="1593" b="1" dirty="0"/>
              <a:t>самостоятельно принимать решение об удалении участника с экзамена</a:t>
            </a:r>
          </a:p>
          <a:p>
            <a:r>
              <a:rPr lang="ru-RU" sz="1593" b="1" dirty="0"/>
              <a:t>покидать свое рабочее место без уважительных причин</a:t>
            </a:r>
          </a:p>
          <a:p>
            <a:r>
              <a:rPr lang="ru-RU" sz="1593" b="1" dirty="0"/>
              <a:t>вмешиваться в процесс выполнения работы участником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03631" y="273795"/>
            <a:ext cx="6983169" cy="8605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1708175" rtl="0" eaLnBrk="1" latinLnBrk="0" hangingPunct="1">
              <a:spcBef>
                <a:spcPct val="0"/>
              </a:spcBef>
              <a:buNone/>
              <a:defRPr sz="8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724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1806" y="3645024"/>
            <a:ext cx="8480404" cy="15688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66" b="1" dirty="0">
                <a:solidFill>
                  <a:srgbClr val="002060"/>
                </a:solidFill>
              </a:rPr>
              <a:t>Права: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Обратиться к руководителю ППЭ и члену ГЭК в случае выявления нарушений порядка проведения ГИА участниками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В случае обнаружения неполадок работы </a:t>
            </a:r>
            <a:r>
              <a:rPr lang="ru-RU" sz="1366" b="1" dirty="0" smtClean="0">
                <a:solidFill>
                  <a:srgbClr val="002060"/>
                </a:solidFill>
              </a:rPr>
              <a:t>станции организатора </a:t>
            </a:r>
            <a:r>
              <a:rPr lang="ru-RU" sz="1366" b="1" dirty="0">
                <a:solidFill>
                  <a:srgbClr val="002060"/>
                </a:solidFill>
              </a:rPr>
              <a:t>сообщить </a:t>
            </a:r>
            <a:r>
              <a:rPr lang="ru-RU" sz="1366" b="1" dirty="0" smtClean="0">
                <a:solidFill>
                  <a:srgbClr val="002060"/>
                </a:solidFill>
              </a:rPr>
              <a:t>техническому специалисту</a:t>
            </a:r>
            <a:endParaRPr lang="ru-RU" sz="1366" b="1" dirty="0">
              <a:solidFill>
                <a:srgbClr val="002060"/>
              </a:solidFill>
            </a:endParaRP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В случае подачи апелляции о нарушении порядка проведения экзамена организатор в аудитории должен обратиться к члену ГЭК 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>
                <a:solidFill>
                  <a:srgbClr val="002060"/>
                </a:solidFill>
              </a:rPr>
              <a:t>В случае плохого самочувствия участника </a:t>
            </a:r>
            <a:r>
              <a:rPr lang="ru-RU" sz="1400" b="1" dirty="0" smtClean="0">
                <a:solidFill>
                  <a:srgbClr val="002060"/>
                </a:solidFill>
              </a:rPr>
              <a:t>экзамена </a:t>
            </a:r>
            <a:r>
              <a:rPr lang="ru-RU" sz="1366" b="1" dirty="0" smtClean="0">
                <a:solidFill>
                  <a:srgbClr val="002060"/>
                </a:solidFill>
              </a:rPr>
              <a:t>- </a:t>
            </a:r>
            <a:r>
              <a:rPr lang="ru-RU" sz="1366" b="1" dirty="0">
                <a:solidFill>
                  <a:srgbClr val="002060"/>
                </a:solidFill>
              </a:rPr>
              <a:t>обратиться к медицинскому работнику</a:t>
            </a:r>
          </a:p>
        </p:txBody>
      </p:sp>
      <p:pic>
        <p:nvPicPr>
          <p:cNvPr id="1026" name="Picture 2" descr="http://www.kadastra.net/_/rsrc/1397132774380/zasita-zemelnyj-prav/prava-i-obazannosti/injury_claim.jpg?height=200&amp;width=1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00808"/>
            <a:ext cx="973607" cy="983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kb156nach.ucoz.ru/novaya_5/CAVYL0YH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17232"/>
            <a:ext cx="845563" cy="1084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Организатор в аудитории</a:t>
            </a:r>
            <a:endParaRPr lang="ru-RU" sz="28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3505200" y="6520259"/>
            <a:ext cx="2133600" cy="365125"/>
          </a:xfrm>
        </p:spPr>
        <p:txBody>
          <a:bodyPr/>
          <a:lstStyle/>
          <a:p>
            <a:fld id="{65BB6C3C-EC69-44CA-B608-C50BB003DA1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31194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0424" y="1339189"/>
            <a:ext cx="8523152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/>
              <a:t>Основные </a:t>
            </a:r>
            <a:r>
              <a:rPr lang="ru-RU" sz="1400" b="1" dirty="0" smtClean="0"/>
              <a:t>обязанности: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400" b="1" dirty="0" smtClean="0"/>
              <a:t>пройти инструктаж у руководителя ППЭ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400" b="1" dirty="0" smtClean="0"/>
              <a:t>получить </a:t>
            </a:r>
            <a:r>
              <a:rPr lang="ru-RU" sz="1400" b="1" dirty="0"/>
              <a:t>у руководителя ППЭ информацию о назначении организаторов и распределении на места дежурства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400" b="1" dirty="0"/>
              <a:t>получить у руководителя ППЭ необходимую документацию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400" b="1" dirty="0"/>
              <a:t>обеспечить допуск участников в ППЭ в соответствии с требованиями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400" b="1" dirty="0" smtClean="0"/>
              <a:t>помогать </a:t>
            </a:r>
            <a:r>
              <a:rPr lang="ru-RU" sz="1400" b="1" dirty="0"/>
              <a:t>участникам </a:t>
            </a:r>
            <a:r>
              <a:rPr lang="ru-RU" sz="1400" b="1" dirty="0" smtClean="0">
                <a:solidFill>
                  <a:schemeClr val="tx1"/>
                </a:solidFill>
              </a:rPr>
              <a:t>экзамена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/>
              <a:t>ориентироваться </a:t>
            </a:r>
            <a:r>
              <a:rPr lang="ru-RU" sz="1400" b="1" dirty="0"/>
              <a:t>в помещениях ППЭ, указывать местонахождение нужной аудитории 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400" b="1" dirty="0"/>
              <a:t>осуществлять контроль за перемещением по ППЭ лиц, имеющих право присутствовать в ППЭ в день проведения экзамена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509120"/>
            <a:ext cx="8355002" cy="18093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93" b="1" dirty="0">
                <a:solidFill>
                  <a:srgbClr val="C00000"/>
                </a:solidFill>
              </a:rPr>
              <a:t>Запрещается</a:t>
            </a:r>
            <a:r>
              <a:rPr lang="ru-RU" sz="1593" b="1" dirty="0"/>
              <a:t> </a:t>
            </a:r>
          </a:p>
          <a:p>
            <a:r>
              <a:rPr lang="ru-RU" sz="1593" b="1" dirty="0"/>
              <a:t>самостоятельно решать конфликтные ситуации и принимать решения </a:t>
            </a:r>
          </a:p>
          <a:p>
            <a:r>
              <a:rPr lang="ru-RU" sz="1593" b="1" dirty="0"/>
              <a:t>покидать свое рабочее место без уважительных причин</a:t>
            </a:r>
          </a:p>
          <a:p>
            <a:r>
              <a:rPr lang="ru-RU" sz="1593" b="1" dirty="0"/>
              <a:t>при допуске участников в ППЭ прикасаться к участникам экзамена и его </a:t>
            </a:r>
            <a:r>
              <a:rPr lang="ru-RU" sz="1593" b="1" dirty="0" smtClean="0"/>
              <a:t>вещам</a:t>
            </a:r>
            <a:endParaRPr lang="ru-RU" sz="1593" b="1" dirty="0"/>
          </a:p>
          <a:p>
            <a:r>
              <a:rPr lang="ru-RU" sz="1593" b="1" dirty="0">
                <a:solidFill>
                  <a:srgbClr val="C00000"/>
                </a:solidFill>
              </a:rPr>
              <a:t>Необходимо просить участников  добровольно </a:t>
            </a:r>
            <a:r>
              <a:rPr lang="ru-RU" sz="1593" b="1" dirty="0"/>
              <a:t>показать предмет, вызывающий сигнал переносного металлоискателя, и сдать все запрещенные средства в места хранения личных вещей участников </a:t>
            </a:r>
            <a:r>
              <a:rPr lang="ru-RU" sz="1600" b="1" dirty="0" smtClean="0">
                <a:solidFill>
                  <a:schemeClr val="tx1"/>
                </a:solidFill>
              </a:rPr>
              <a:t>экзаменов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593" b="1" dirty="0" smtClean="0"/>
              <a:t>или </a:t>
            </a:r>
            <a:r>
              <a:rPr lang="ru-RU" sz="1593" b="1" dirty="0"/>
              <a:t>сопровождающему</a:t>
            </a:r>
            <a:r>
              <a:rPr lang="ru-RU" sz="1593" b="1" dirty="0" smtClean="0"/>
              <a:t>.</a:t>
            </a:r>
            <a:endParaRPr lang="ru-RU" sz="1593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03631" y="273795"/>
            <a:ext cx="6983169" cy="8605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1708175" rtl="0" eaLnBrk="1" latinLnBrk="0" hangingPunct="1">
              <a:spcBef>
                <a:spcPct val="0"/>
              </a:spcBef>
              <a:buNone/>
              <a:defRPr sz="8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724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645024"/>
            <a:ext cx="8480404" cy="7228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66" b="1" dirty="0"/>
              <a:t>Права:</a:t>
            </a:r>
          </a:p>
          <a:p>
            <a:pPr marL="195144" indent="-195144">
              <a:buFont typeface="Wingdings" panose="05000000000000000000" pitchFamily="2" charset="2"/>
              <a:buChar char="ü"/>
            </a:pPr>
            <a:r>
              <a:rPr lang="ru-RU" sz="1366" b="1" dirty="0"/>
              <a:t>Обратиться к руководителю ППЭ и члену ГЭК в случае выявления нарушений порядка проведения ГИА участниками или работниками </a:t>
            </a:r>
            <a:r>
              <a:rPr lang="ru-RU" sz="1366" b="1" dirty="0" smtClean="0"/>
              <a:t>ППЭ</a:t>
            </a:r>
            <a:endParaRPr lang="ru-RU" sz="1366" b="1" dirty="0"/>
          </a:p>
        </p:txBody>
      </p:sp>
      <p:pic>
        <p:nvPicPr>
          <p:cNvPr id="1026" name="Picture 2" descr="http://www.kadastra.net/_/rsrc/1397132774380/zasita-zemelnyj-prav/prava-i-obazannosti/injury_claim.jpg?height=200&amp;width=19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412776"/>
            <a:ext cx="712880" cy="720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kb156nach.ucoz.ru/novaya_5/CAVYL0YH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653136"/>
            <a:ext cx="845563" cy="1084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Организатор вне аудитории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618713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703631" y="260648"/>
            <a:ext cx="7440369" cy="717665"/>
          </a:xfrm>
          <a:prstGeom prst="rect">
            <a:avLst/>
          </a:prstGeom>
        </p:spPr>
        <p:txBody>
          <a:bodyPr wrap="square" lIns="101124" tIns="50562" rIns="101124" bIns="50562">
            <a:spAutoFit/>
          </a:bodyPr>
          <a:lstStyle/>
          <a:p>
            <a:pPr algn="ctr"/>
            <a:r>
              <a:rPr lang="ru-RU" sz="2000" b="1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Нормативные правовые документы, регламентирующие порядок поведения работника ППЭ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2378" y="1528071"/>
            <a:ext cx="8269849" cy="19991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60193" indent="-260193" algn="just" defTabSz="971928">
              <a:spcAft>
                <a:spcPts val="1707"/>
              </a:spcAft>
              <a:buFont typeface="Wingdings" panose="05000000000000000000" pitchFamily="2" charset="2"/>
              <a:buChar char="q"/>
            </a:pPr>
            <a:r>
              <a:rPr lang="ru-RU" sz="1593" b="1" dirty="0">
                <a:solidFill>
                  <a:srgbClr val="006AB3"/>
                </a:solidFill>
                <a:latin typeface="+mj-lt"/>
              </a:rPr>
              <a:t>Федеральный закон «Об образовании в Российской Федерации» </a:t>
            </a:r>
            <a:r>
              <a:rPr lang="ru-RU" sz="1593" b="1" dirty="0" smtClean="0">
                <a:solidFill>
                  <a:srgbClr val="006AB3"/>
                </a:solidFill>
                <a:latin typeface="+mj-lt"/>
              </a:rPr>
              <a:t/>
            </a:r>
            <a:br>
              <a:rPr lang="ru-RU" sz="1593" b="1" dirty="0" smtClean="0">
                <a:solidFill>
                  <a:srgbClr val="006AB3"/>
                </a:solidFill>
                <a:latin typeface="+mj-lt"/>
              </a:rPr>
            </a:br>
            <a:r>
              <a:rPr lang="ru-RU" sz="1593" b="1" dirty="0" smtClean="0">
                <a:solidFill>
                  <a:srgbClr val="006AB3"/>
                </a:solidFill>
                <a:latin typeface="+mj-lt"/>
              </a:rPr>
              <a:t>от </a:t>
            </a:r>
            <a:r>
              <a:rPr lang="ru-RU" sz="1593" b="1" dirty="0">
                <a:solidFill>
                  <a:srgbClr val="006AB3"/>
                </a:solidFill>
                <a:latin typeface="+mj-lt"/>
              </a:rPr>
              <a:t>29.12. 2012 № 273-ФЗ</a:t>
            </a:r>
          </a:p>
          <a:p>
            <a:pPr marL="260193" indent="-260193" algn="just" defTabSz="971928">
              <a:spcAft>
                <a:spcPts val="1707"/>
              </a:spcAft>
              <a:buFont typeface="Wingdings" panose="05000000000000000000" pitchFamily="2" charset="2"/>
              <a:buChar char="q"/>
            </a:pPr>
            <a:r>
              <a:rPr lang="ru-RU" sz="1593" b="1" dirty="0">
                <a:solidFill>
                  <a:srgbClr val="006AB3"/>
                </a:solidFill>
                <a:latin typeface="+mj-lt"/>
              </a:rPr>
              <a:t>Приказ Министерства просвещения Российской Федерации и Федеральной службы по надзору в сфере образования и науки </a:t>
            </a:r>
            <a:r>
              <a:rPr lang="ru-RU" sz="1593" b="1" dirty="0" smtClean="0">
                <a:solidFill>
                  <a:srgbClr val="006AB3"/>
                </a:solidFill>
                <a:latin typeface="+mj-lt"/>
              </a:rPr>
              <a:t>от 04.04.2023 № 233/552</a:t>
            </a:r>
            <a:endParaRPr lang="ru-RU" sz="1593" b="1" dirty="0">
              <a:solidFill>
                <a:srgbClr val="006AB3"/>
              </a:solidFill>
              <a:latin typeface="+mj-lt"/>
            </a:endParaRPr>
          </a:p>
          <a:p>
            <a:pPr marL="260193" indent="-260193" algn="just" defTabSz="971928">
              <a:spcAft>
                <a:spcPts val="1707"/>
              </a:spcAft>
              <a:buFont typeface="Wingdings" panose="05000000000000000000" pitchFamily="2" charset="2"/>
              <a:buChar char="q"/>
              <a:tabLst>
                <a:tab pos="505658" algn="l"/>
              </a:tabLst>
            </a:pPr>
            <a:r>
              <a:rPr lang="ru-RU" sz="1593" b="1" dirty="0">
                <a:solidFill>
                  <a:srgbClr val="006AB3"/>
                </a:solidFill>
                <a:latin typeface="+mj-lt"/>
              </a:rPr>
              <a:t>Федеральный закон от 30 декабря 2001 г. № 195 «Кодекс Российской Федерации </a:t>
            </a:r>
            <a:r>
              <a:rPr lang="ru-RU" sz="1593" b="1" dirty="0" smtClean="0">
                <a:solidFill>
                  <a:srgbClr val="006AB3"/>
                </a:solidFill>
                <a:latin typeface="+mj-lt"/>
              </a:rPr>
              <a:t>об административных </a:t>
            </a:r>
            <a:r>
              <a:rPr lang="ru-RU" sz="1593" b="1" dirty="0">
                <a:solidFill>
                  <a:srgbClr val="006AB3"/>
                </a:solidFill>
                <a:latin typeface="+mj-lt"/>
              </a:rPr>
              <a:t>правонарушениях».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5800593"/>
            <a:ext cx="3523996" cy="6527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21" b="1" dirty="0"/>
              <a:t>ДИСЦИПЛИНА</a:t>
            </a:r>
          </a:p>
          <a:p>
            <a:pPr algn="ctr"/>
            <a:endParaRPr lang="ru-RU" sz="1821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09050" y="4288022"/>
            <a:ext cx="3646926" cy="9329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algn="r"/>
            <a:r>
              <a:rPr lang="ru-RU" sz="1821" dirty="0"/>
              <a:t>ДОБРОСОВЕСТНОЕ </a:t>
            </a:r>
            <a:r>
              <a:rPr lang="ru-RU" sz="1821" dirty="0" smtClean="0"/>
              <a:t/>
            </a:r>
            <a:br>
              <a:rPr lang="ru-RU" sz="1821" dirty="0" smtClean="0"/>
            </a:br>
            <a:r>
              <a:rPr lang="ru-RU" sz="1821" dirty="0" smtClean="0"/>
              <a:t>ВЫПОЛНЕНИЕ </a:t>
            </a:r>
            <a:br>
              <a:rPr lang="ru-RU" sz="1821" dirty="0" smtClean="0"/>
            </a:br>
            <a:r>
              <a:rPr lang="ru-RU" sz="1821" dirty="0" smtClean="0"/>
              <a:t>ОБЯЗАННОСТЕЙ</a:t>
            </a:r>
            <a:endParaRPr lang="ru-RU" sz="1821" dirty="0"/>
          </a:p>
        </p:txBody>
      </p:sp>
      <p:sp>
        <p:nvSpPr>
          <p:cNvPr id="8" name="TextBox 7"/>
          <p:cNvSpPr txBox="1"/>
          <p:nvPr/>
        </p:nvSpPr>
        <p:spPr>
          <a:xfrm>
            <a:off x="5309581" y="4296252"/>
            <a:ext cx="3362749" cy="9329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algn="r"/>
            <a:r>
              <a:rPr lang="ru-RU" sz="1821" dirty="0"/>
              <a:t>СОБЛЮДЕНИЕ ПРАВ И ОБЯЗАННОСТЕЙ </a:t>
            </a:r>
            <a:r>
              <a:rPr lang="ru-RU" sz="1821" dirty="0" smtClean="0"/>
              <a:t/>
            </a:r>
            <a:br>
              <a:rPr lang="ru-RU" sz="1821" dirty="0" smtClean="0"/>
            </a:br>
            <a:r>
              <a:rPr lang="ru-RU" sz="1821" dirty="0" smtClean="0"/>
              <a:t>УЧАСТНИКОВ </a:t>
            </a:r>
            <a:r>
              <a:rPr lang="ru-RU" sz="1821" dirty="0"/>
              <a:t>ЭКЗАМЕНА</a:t>
            </a:r>
          </a:p>
        </p:txBody>
      </p:sp>
      <p:pic>
        <p:nvPicPr>
          <p:cNvPr id="2050" name="Picture 2" descr="http://restoran-relaks.ru/sites/restoran-relaks.ru/files/gal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1403851" cy="1333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restoran-relaks.ru/sites/restoran-relaks.ru/files/gal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389" y="3810426"/>
            <a:ext cx="1403851" cy="1333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restoran-relaks.ru/sites/restoran-relaks.ru/files/gal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956" y="5263964"/>
            <a:ext cx="1403851" cy="1333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3505200" y="6520259"/>
            <a:ext cx="2133600" cy="365125"/>
          </a:xfrm>
        </p:spPr>
        <p:txBody>
          <a:bodyPr/>
          <a:lstStyle/>
          <a:p>
            <a:fld id="{65BB6C3C-EC69-44CA-B608-C50BB003DA1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78303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28504" y="0"/>
            <a:ext cx="7380000" cy="1052736"/>
          </a:xfrm>
        </p:spPr>
        <p:txBody>
          <a:bodyPr>
            <a:noAutofit/>
          </a:bodyPr>
          <a:lstStyle/>
          <a:p>
            <a:r>
              <a:rPr lang="ru-RU" sz="2800" b="1" dirty="0"/>
              <a:t>Профессиональная и служебная этика </a:t>
            </a:r>
          </a:p>
        </p:txBody>
      </p:sp>
      <p:pic>
        <p:nvPicPr>
          <p:cNvPr id="1026" name="Picture 2" descr="http://hotmax.com.ua/assets/images/stories/oplata/vstrecha_dvuh_biznesmen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558" y="3284984"/>
            <a:ext cx="1727443" cy="12958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1261266"/>
            <a:ext cx="7342810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971928"/>
            <a:r>
              <a:rPr lang="ru-RU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Работники ППЭ призваны:</a:t>
            </a:r>
            <a:endParaRPr lang="ru-RU" sz="1600" b="1" dirty="0">
              <a:solidFill>
                <a:srgbClr val="006AB3"/>
              </a:solidFill>
              <a:latin typeface="+mj-lt"/>
            </a:endParaRPr>
          </a:p>
          <a:p>
            <a:pPr marL="260193" indent="-260193" algn="just" defTabSz="971928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006AB3"/>
                </a:solidFill>
                <a:latin typeface="+mj-lt"/>
              </a:rPr>
              <a:t>уважать честь и достоинство обучающихся и других участников образовательных отношений;</a:t>
            </a:r>
          </a:p>
          <a:p>
            <a:pPr marL="260193" indent="-260193" algn="just" defTabSz="971928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006AB3"/>
                </a:solidFill>
                <a:latin typeface="+mj-lt"/>
              </a:rPr>
              <a:t>соблюдать трудовую </a:t>
            </a:r>
            <a:r>
              <a:rPr lang="ru-RU" sz="1600" b="1" dirty="0" smtClean="0">
                <a:solidFill>
                  <a:srgbClr val="006AB3"/>
                </a:solidFill>
                <a:latin typeface="+mj-lt"/>
              </a:rPr>
              <a:t>дисциплину;</a:t>
            </a:r>
            <a:endParaRPr lang="ru-RU" sz="1600" b="1" dirty="0">
              <a:solidFill>
                <a:srgbClr val="006AB3"/>
              </a:solidFill>
              <a:latin typeface="+mj-lt"/>
            </a:endParaRPr>
          </a:p>
          <a:p>
            <a:pPr marL="260193" indent="-260193" algn="just" defTabSz="971928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006AB3"/>
                </a:solidFill>
                <a:latin typeface="+mj-lt"/>
              </a:rPr>
              <a:t>работнику ППЭ рекомендуется соблюдать культуру речи, не допускать использования в присутствии всех участников экзамена грубости, оскорбительных выражений или реплик;</a:t>
            </a:r>
          </a:p>
          <a:p>
            <a:pPr marL="260193" indent="-260193" algn="just" defTabSz="971928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006AB3"/>
                </a:solidFill>
                <a:latin typeface="+mj-lt"/>
              </a:rPr>
              <a:t>проявлять корректность и внимательность к участникам экзамена;</a:t>
            </a:r>
          </a:p>
          <a:p>
            <a:pPr marL="260193" indent="-260193" algn="just" defTabSz="971928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006AB3"/>
                </a:solidFill>
                <a:latin typeface="+mj-lt"/>
              </a:rPr>
              <a:t>внешний вид работников ППЭ должен способствовать уважительному отношению </a:t>
            </a:r>
            <a:r>
              <a:rPr lang="ru-RU" sz="1600" b="1" dirty="0" smtClean="0">
                <a:solidFill>
                  <a:srgbClr val="006AB3"/>
                </a:solidFill>
                <a:latin typeface="+mj-lt"/>
              </a:rPr>
              <a:t>к другим </a:t>
            </a:r>
            <a:r>
              <a:rPr lang="ru-RU" sz="1600" b="1" dirty="0">
                <a:solidFill>
                  <a:srgbClr val="006AB3"/>
                </a:solidFill>
                <a:latin typeface="+mj-lt"/>
              </a:rPr>
              <a:t>работникам ППЭ, соответствовать общепринятому деловому стилю, который отличают официальность, сдержанность, </a:t>
            </a:r>
            <a:r>
              <a:rPr lang="ru-RU" sz="1600" b="1" dirty="0" smtClean="0">
                <a:solidFill>
                  <a:srgbClr val="006AB3"/>
                </a:solidFill>
                <a:latin typeface="+mj-lt"/>
              </a:rPr>
              <a:t>аккуратность</a:t>
            </a:r>
            <a:endParaRPr lang="ru-RU" sz="1600" b="1" dirty="0">
              <a:solidFill>
                <a:srgbClr val="006AB3"/>
              </a:solidFill>
              <a:latin typeface="+mj-lt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179512" y="4453417"/>
            <a:ext cx="7342811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just" defTabSz="1707833" eaLnBrk="1" fontAlgn="auto" hangingPunct="1">
              <a:spcBef>
                <a:spcPts val="0"/>
              </a:spcBef>
              <a:spcAft>
                <a:spcPts val="0"/>
              </a:spcAft>
              <a:defRPr sz="2400" b="1"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ru-RU" sz="1600" dirty="0"/>
              <a:t>При выполнении обязанностей со стороны работника ППЭ не допускаются:</a:t>
            </a:r>
          </a:p>
          <a:p>
            <a:pPr marL="260193" indent="-260193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6AB3"/>
                </a:solidFill>
                <a:latin typeface="+mj-lt"/>
                <a:cs typeface="+mn-cs"/>
              </a:rPr>
              <a:t>любого вида высказывания и действия дискриминационного характера по признакам пола, возраста, расы, национальности, языка, гражданства, социального, имущественного или семейного положения, политических или религиозных предпочтений;</a:t>
            </a:r>
          </a:p>
          <a:p>
            <a:pPr marL="260193" indent="-260193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006AB3"/>
                </a:solidFill>
                <a:latin typeface="+mj-lt"/>
                <a:cs typeface="+mn-cs"/>
              </a:rPr>
              <a:t>Грубость, </a:t>
            </a:r>
            <a:r>
              <a:rPr lang="ru-RU" sz="1600" dirty="0">
                <a:solidFill>
                  <a:srgbClr val="006AB3"/>
                </a:solidFill>
                <a:latin typeface="+mj-lt"/>
                <a:cs typeface="+mn-cs"/>
              </a:rPr>
              <a:t>пренебрежительный тон, заносчивость, предвзятые замечания, предъявление неправомерных, незаслуженных обвинений, угроз, оскорбительных выражений или реплик; действия, препятствующие нормальному общению или провоцирующие противоправное поведение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0438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attractgetwomen.com/wp-content/uploads/2015/07/judged-by-wom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27" y="4869160"/>
            <a:ext cx="1124871" cy="899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433354" y="1631974"/>
            <a:ext cx="8548731" cy="652742"/>
            <a:chOff x="433354" y="1631974"/>
            <a:chExt cx="8548731" cy="652742"/>
          </a:xfrm>
        </p:grpSpPr>
        <p:sp>
          <p:nvSpPr>
            <p:cNvPr id="4" name="TextBox 3"/>
            <p:cNvSpPr txBox="1"/>
            <p:nvPr/>
          </p:nvSpPr>
          <p:spPr>
            <a:xfrm>
              <a:off x="433354" y="1772012"/>
              <a:ext cx="3483019" cy="51270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366" b="1" dirty="0"/>
                <a:t>Работники ППЭ </a:t>
              </a:r>
              <a:r>
                <a:rPr lang="ru-RU" sz="1366" b="1" dirty="0" smtClean="0"/>
                <a:t>при </a:t>
              </a:r>
              <a:r>
                <a:rPr lang="ru-RU" sz="1366" b="1" dirty="0"/>
                <a:t>проведении экзамена занимаются личными делами 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489233" y="1631974"/>
              <a:ext cx="4492852" cy="61767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1138" b="1" dirty="0"/>
                <a:t>Организаторы читают, рисуют на бумаге</a:t>
              </a:r>
              <a:r>
                <a:rPr lang="ru-RU" sz="1138" b="1" dirty="0" smtClean="0"/>
                <a:t>,</a:t>
              </a:r>
              <a:endParaRPr lang="ru-RU" sz="1138" b="1" dirty="0"/>
            </a:p>
            <a:p>
              <a:r>
                <a:rPr lang="ru-RU" sz="1138" b="1" dirty="0"/>
                <a:t>разговаривают между собой, занимаются цветами, </a:t>
              </a:r>
            </a:p>
            <a:p>
              <a:r>
                <a:rPr lang="en-US" sz="1138" b="1" dirty="0" err="1"/>
                <a:t>с</a:t>
              </a:r>
              <a:r>
                <a:rPr lang="ru-RU" sz="1138" b="1" dirty="0"/>
                <a:t>пят, сидя в конце </a:t>
              </a:r>
              <a:r>
                <a:rPr lang="ru-RU" sz="1138" b="1" dirty="0" smtClean="0"/>
                <a:t>аудитории</a:t>
              </a:r>
              <a:endParaRPr lang="ru-RU" sz="1138" b="1" dirty="0"/>
            </a:p>
          </p:txBody>
        </p:sp>
        <p:sp>
          <p:nvSpPr>
            <p:cNvPr id="21" name="Нашивка 20"/>
            <p:cNvSpPr/>
            <p:nvPr/>
          </p:nvSpPr>
          <p:spPr>
            <a:xfrm>
              <a:off x="4019221" y="1864457"/>
              <a:ext cx="367163" cy="327814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24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95536" y="2996952"/>
            <a:ext cx="8548731" cy="722890"/>
            <a:chOff x="433354" y="2783924"/>
            <a:chExt cx="8548731" cy="72289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33354" y="2783924"/>
              <a:ext cx="3483019" cy="72289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366" b="1" dirty="0"/>
                <a:t>Работники ППЭ при проведении экзамена не соблюдают корректное общение с участниками экзамена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89233" y="2836534"/>
              <a:ext cx="4492852" cy="61767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dk1"/>
                  </a:solidFill>
                  <a:latin typeface="+mn-lt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</a:defRPr>
              </a:lvl9pPr>
            </a:lstStyle>
            <a:p>
              <a:r>
                <a:rPr lang="ru-RU" sz="1138" dirty="0"/>
                <a:t>Обращение на «ты», не по имени и отчеству, а по фамилии. Приказной, административный характер просьб работника ППЭ без приглашающих интонаций, без слова </a:t>
              </a:r>
              <a:r>
                <a:rPr lang="ru-RU" sz="1138" dirty="0" smtClean="0"/>
                <a:t>«пожалуйста</a:t>
              </a:r>
              <a:r>
                <a:rPr lang="ru-RU" sz="1138" dirty="0" smtClean="0"/>
                <a:t>»</a:t>
              </a:r>
              <a:endParaRPr lang="ru-RU" sz="1138" dirty="0"/>
            </a:p>
          </p:txBody>
        </p:sp>
        <p:sp>
          <p:nvSpPr>
            <p:cNvPr id="22" name="Нашивка 21"/>
            <p:cNvSpPr/>
            <p:nvPr/>
          </p:nvSpPr>
          <p:spPr>
            <a:xfrm>
              <a:off x="4019221" y="2981462"/>
              <a:ext cx="367163" cy="327814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24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33354" y="4282601"/>
            <a:ext cx="8548731" cy="722890"/>
            <a:chOff x="433354" y="3934268"/>
            <a:chExt cx="8548731" cy="72289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489233" y="4074435"/>
              <a:ext cx="4492852" cy="44255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1138" b="1" dirty="0"/>
                <a:t>Невнимание к обращению </a:t>
              </a:r>
              <a:r>
                <a:rPr lang="ru-RU" sz="1138" b="1" dirty="0" smtClean="0"/>
                <a:t>участника</a:t>
              </a:r>
            </a:p>
            <a:p>
              <a:r>
                <a:rPr lang="ru-RU" sz="1138" b="1" dirty="0" smtClean="0"/>
                <a:t>(</a:t>
              </a:r>
              <a:r>
                <a:rPr lang="ru-RU" sz="1138" b="1" dirty="0"/>
                <a:t>прерывание речи ученика, беседа с другими во время обращения</a:t>
              </a:r>
              <a:r>
                <a:rPr lang="ru-RU" sz="1138" b="1" dirty="0" smtClean="0"/>
                <a:t>)</a:t>
              </a:r>
              <a:endParaRPr lang="ru-RU" sz="1138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3354" y="3934268"/>
              <a:ext cx="3483019" cy="72289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200" b="1">
                  <a:solidFill>
                    <a:schemeClr val="dk1"/>
                  </a:solidFill>
                  <a:latin typeface="+mn-lt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</a:defRPr>
              </a:lvl9pPr>
            </a:lstStyle>
            <a:p>
              <a:r>
                <a:rPr lang="ru-RU" sz="1366" dirty="0"/>
                <a:t>При решении конфликтных ситуаций не выслушивают мнение и точку зрения участника экзамена </a:t>
              </a:r>
            </a:p>
          </p:txBody>
        </p:sp>
        <p:sp>
          <p:nvSpPr>
            <p:cNvPr id="23" name="Нашивка 22"/>
            <p:cNvSpPr/>
            <p:nvPr/>
          </p:nvSpPr>
          <p:spPr>
            <a:xfrm>
              <a:off x="4019221" y="4131806"/>
              <a:ext cx="367163" cy="327814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24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33760" y="5572969"/>
            <a:ext cx="8547918" cy="512704"/>
            <a:chOff x="433354" y="5250810"/>
            <a:chExt cx="8547918" cy="512704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4490047" y="5285884"/>
              <a:ext cx="4491225" cy="44255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1138" b="1" dirty="0"/>
                <a:t>Моральное порицание, постановка участника в неудобное, унизительное положение при проведении ГИА в </a:t>
              </a:r>
              <a:r>
                <a:rPr lang="ru-RU" sz="1138" b="1" dirty="0" smtClean="0"/>
                <a:t>ППЭ</a:t>
              </a:r>
              <a:endParaRPr lang="ru-RU" sz="1138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3354" y="5250810"/>
              <a:ext cx="3483019" cy="51270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200" b="1">
                  <a:solidFill>
                    <a:schemeClr val="dk1"/>
                  </a:solidFill>
                  <a:latin typeface="+mn-lt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</a:defRPr>
              </a:lvl9pPr>
            </a:lstStyle>
            <a:p>
              <a:r>
                <a:rPr lang="ru-RU" sz="1366" dirty="0"/>
                <a:t>При удалении с экзамена член ГЭК нарушает полномочия</a:t>
              </a:r>
            </a:p>
          </p:txBody>
        </p:sp>
        <p:sp>
          <p:nvSpPr>
            <p:cNvPr id="24" name="Нашивка 23"/>
            <p:cNvSpPr/>
            <p:nvPr/>
          </p:nvSpPr>
          <p:spPr>
            <a:xfrm>
              <a:off x="4024941" y="5343255"/>
              <a:ext cx="367163" cy="327814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24">
                <a:solidFill>
                  <a:schemeClr val="tx1"/>
                </a:solidFill>
              </a:endParaRPr>
            </a:p>
          </p:txBody>
        </p:sp>
      </p:grpSp>
      <p:pic>
        <p:nvPicPr>
          <p:cNvPr id="7170" name="Picture 2" descr="http://be.free.2776.free.fr/img/PERSO%20JARDIN%2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249" y="1643050"/>
            <a:ext cx="1054751" cy="1238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previews.123rf.com/images/kharlamova/kharlamova1111/kharlamova111100003/11196307-Angry-people-3d-render-Stock-Photo-pers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3429000"/>
            <a:ext cx="840022" cy="8400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Наиболее распространённые нарушения поведения работников ППЭ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0056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193</TotalTime>
  <Words>590</Words>
  <Application>Microsoft Office PowerPoint</Application>
  <PresentationFormat>Экран (4:3)</PresentationFormat>
  <Paragraphs>76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Шаблон</vt:lpstr>
      <vt:lpstr>Соблюдение работниками профессиональной  и служебной этики,  морально-этических норм  при проведении экзамена</vt:lpstr>
      <vt:lpstr>Участники отношений</vt:lpstr>
      <vt:lpstr>Организатор в аудитории</vt:lpstr>
      <vt:lpstr>Организатор вне аудитории</vt:lpstr>
      <vt:lpstr>Слайд 5</vt:lpstr>
      <vt:lpstr>Профессиональная и служебная этика </vt:lpstr>
      <vt:lpstr>Наиболее распространённые нарушения поведения работников ППЭ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Кольчугин О.Д.</dc:creator>
  <cp:lastModifiedBy>Kozlova</cp:lastModifiedBy>
  <cp:revision>37</cp:revision>
  <dcterms:created xsi:type="dcterms:W3CDTF">2018-02-22T12:32:05Z</dcterms:created>
  <dcterms:modified xsi:type="dcterms:W3CDTF">2025-04-19T06:09:34Z</dcterms:modified>
</cp:coreProperties>
</file>