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4" r:id="rId2"/>
  </p:sldMasterIdLst>
  <p:notesMasterIdLst>
    <p:notesMasterId r:id="rId24"/>
  </p:notesMasterIdLst>
  <p:handoutMasterIdLst>
    <p:handoutMasterId r:id="rId25"/>
  </p:handoutMasterIdLst>
  <p:sldIdLst>
    <p:sldId id="323" r:id="rId3"/>
    <p:sldId id="327" r:id="rId4"/>
    <p:sldId id="325" r:id="rId5"/>
    <p:sldId id="326" r:id="rId6"/>
    <p:sldId id="377" r:id="rId7"/>
    <p:sldId id="359" r:id="rId8"/>
    <p:sldId id="376" r:id="rId9"/>
    <p:sldId id="360" r:id="rId10"/>
    <p:sldId id="378" r:id="rId11"/>
    <p:sldId id="379" r:id="rId12"/>
    <p:sldId id="361" r:id="rId13"/>
    <p:sldId id="363" r:id="rId14"/>
    <p:sldId id="374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73" r:id="rId23"/>
  </p:sldIdLst>
  <p:sldSz cx="16068675" cy="11698288"/>
  <p:notesSz cx="6797675" cy="9926638"/>
  <p:defaultTextStyle>
    <a:defPPr>
      <a:defRPr lang="ru-RU"/>
    </a:defPPr>
    <a:lvl1pPr algn="l" defTabSz="1776413" rtl="0" fontAlgn="base">
      <a:spcBef>
        <a:spcPct val="0"/>
      </a:spcBef>
      <a:spcAft>
        <a:spcPct val="0"/>
      </a:spcAft>
      <a:defRPr sz="3400" kern="1200">
        <a:solidFill>
          <a:schemeClr val="tx1"/>
        </a:solidFill>
        <a:latin typeface="Arial" charset="0"/>
        <a:ea typeface="+mn-ea"/>
        <a:cs typeface="+mn-cs"/>
      </a:defRPr>
    </a:lvl1pPr>
    <a:lvl2pPr marL="887413" indent="-430213" algn="l" defTabSz="1776413" rtl="0" fontAlgn="base">
      <a:spcBef>
        <a:spcPct val="0"/>
      </a:spcBef>
      <a:spcAft>
        <a:spcPct val="0"/>
      </a:spcAft>
      <a:defRPr sz="3400" kern="1200">
        <a:solidFill>
          <a:schemeClr val="tx1"/>
        </a:solidFill>
        <a:latin typeface="Arial" charset="0"/>
        <a:ea typeface="+mn-ea"/>
        <a:cs typeface="+mn-cs"/>
      </a:defRPr>
    </a:lvl2pPr>
    <a:lvl3pPr marL="1776413" indent="-862013" algn="l" defTabSz="1776413" rtl="0" fontAlgn="base">
      <a:spcBef>
        <a:spcPct val="0"/>
      </a:spcBef>
      <a:spcAft>
        <a:spcPct val="0"/>
      </a:spcAft>
      <a:defRPr sz="3400" kern="1200">
        <a:solidFill>
          <a:schemeClr val="tx1"/>
        </a:solidFill>
        <a:latin typeface="Arial" charset="0"/>
        <a:ea typeface="+mn-ea"/>
        <a:cs typeface="+mn-cs"/>
      </a:defRPr>
    </a:lvl3pPr>
    <a:lvl4pPr marL="2665413" indent="-1293813" algn="l" defTabSz="1776413" rtl="0" fontAlgn="base">
      <a:spcBef>
        <a:spcPct val="0"/>
      </a:spcBef>
      <a:spcAft>
        <a:spcPct val="0"/>
      </a:spcAft>
      <a:defRPr sz="3400" kern="1200">
        <a:solidFill>
          <a:schemeClr val="tx1"/>
        </a:solidFill>
        <a:latin typeface="Arial" charset="0"/>
        <a:ea typeface="+mn-ea"/>
        <a:cs typeface="+mn-cs"/>
      </a:defRPr>
    </a:lvl4pPr>
    <a:lvl5pPr marL="3552825" indent="-1724025" algn="l" defTabSz="1776413" rtl="0" fontAlgn="base">
      <a:spcBef>
        <a:spcPct val="0"/>
      </a:spcBef>
      <a:spcAft>
        <a:spcPct val="0"/>
      </a:spcAft>
      <a:defRPr sz="3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685">
          <p15:clr>
            <a:srgbClr val="A4A3A4"/>
          </p15:clr>
        </p15:guide>
        <p15:guide id="2" pos="50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6AB3"/>
    <a:srgbClr val="E2001A"/>
    <a:srgbClr val="FFFFFF"/>
    <a:srgbClr val="C8C8E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5551" autoAdjust="0"/>
  </p:normalViewPr>
  <p:slideViewPr>
    <p:cSldViewPr>
      <p:cViewPr>
        <p:scale>
          <a:sx n="51" d="100"/>
          <a:sy n="51" d="100"/>
        </p:scale>
        <p:origin x="-186" y="-156"/>
      </p:cViewPr>
      <p:guideLst>
        <p:guide orient="horz" pos="3684"/>
        <p:guide pos="506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4020" y="-90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1A4FE-FB57-407A-A7F7-091962E72475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FB57B-3BEC-46F6-BE23-8C2A915AA1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9764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77704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777045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748D1E4-B9B3-4F15-B54D-45D188AECBD2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98550" y="1241425"/>
            <a:ext cx="46005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77704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777045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B30D0D6-B6A0-469A-A956-B1C27CFBE3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6181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776413" rtl="0" fontAlgn="base">
      <a:spcBef>
        <a:spcPct val="30000"/>
      </a:spcBef>
      <a:spcAft>
        <a:spcPct val="0"/>
      </a:spcAft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887413" algn="l" defTabSz="1776413" rtl="0" fontAlgn="base">
      <a:spcBef>
        <a:spcPct val="30000"/>
      </a:spcBef>
      <a:spcAft>
        <a:spcPct val="0"/>
      </a:spcAft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776413" algn="l" defTabSz="1776413" rtl="0" fontAlgn="base">
      <a:spcBef>
        <a:spcPct val="30000"/>
      </a:spcBef>
      <a:spcAft>
        <a:spcPct val="0"/>
      </a:spcAft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2665413" algn="l" defTabSz="1776413" rtl="0" fontAlgn="base">
      <a:spcBef>
        <a:spcPct val="30000"/>
      </a:spcBef>
      <a:spcAft>
        <a:spcPct val="0"/>
      </a:spcAft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3552825" algn="l" defTabSz="1776413" rtl="0" fontAlgn="base">
      <a:spcBef>
        <a:spcPct val="30000"/>
      </a:spcBef>
      <a:spcAft>
        <a:spcPct val="0"/>
      </a:spcAft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4442612" algn="l" defTabSz="1777045" rtl="0" eaLnBrk="1" latinLnBrk="0" hangingPunct="1">
      <a:defRPr sz="2332" kern="1200">
        <a:solidFill>
          <a:schemeClr val="tx1"/>
        </a:solidFill>
        <a:latin typeface="+mn-lt"/>
        <a:ea typeface="+mn-ea"/>
        <a:cs typeface="+mn-cs"/>
      </a:defRPr>
    </a:lvl6pPr>
    <a:lvl7pPr marL="5331135" algn="l" defTabSz="1777045" rtl="0" eaLnBrk="1" latinLnBrk="0" hangingPunct="1">
      <a:defRPr sz="2332" kern="1200">
        <a:solidFill>
          <a:schemeClr val="tx1"/>
        </a:solidFill>
        <a:latin typeface="+mn-lt"/>
        <a:ea typeface="+mn-ea"/>
        <a:cs typeface="+mn-cs"/>
      </a:defRPr>
    </a:lvl7pPr>
    <a:lvl8pPr marL="6219657" algn="l" defTabSz="1777045" rtl="0" eaLnBrk="1" latinLnBrk="0" hangingPunct="1">
      <a:defRPr sz="2332" kern="1200">
        <a:solidFill>
          <a:schemeClr val="tx1"/>
        </a:solidFill>
        <a:latin typeface="+mn-lt"/>
        <a:ea typeface="+mn-ea"/>
        <a:cs typeface="+mn-cs"/>
      </a:defRPr>
    </a:lvl8pPr>
    <a:lvl9pPr marL="7108180" algn="l" defTabSz="1777045" rtl="0" eaLnBrk="1" latinLnBrk="0" hangingPunct="1">
      <a:defRPr sz="233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endParaRPr lang="ru-RU" sz="1600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776413" fontAlgn="base">
              <a:spcBef>
                <a:spcPct val="0"/>
              </a:spcBef>
              <a:spcAft>
                <a:spcPct val="0"/>
              </a:spcAft>
            </a:pPr>
            <a:fld id="{E905454F-F666-4687-9338-C8B3E9D3120C}" type="slidenum">
              <a:rPr lang="ru-RU"/>
              <a:pPr defTabSz="1776413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2269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1777045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332" dirty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776413" fontAlgn="base">
              <a:spcBef>
                <a:spcPct val="0"/>
              </a:spcBef>
              <a:spcAft>
                <a:spcPct val="0"/>
              </a:spcAft>
            </a:pPr>
            <a:fld id="{B69ED725-9AC5-4E9F-B21D-03ED22A99397}" type="slidenum">
              <a:rPr lang="ru-RU"/>
              <a:pPr defTabSz="1776413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9648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3773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3494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3494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0626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9691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1717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8957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1808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1569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77077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5592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EA13-D9A6-4BAE-B522-FC219645DE9D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9168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2489" y="2320751"/>
            <a:ext cx="13658374" cy="3529187"/>
          </a:xfrm>
        </p:spPr>
        <p:txBody>
          <a:bodyPr/>
          <a:lstStyle>
            <a:lvl1pPr>
              <a:defRPr sz="3650" baseline="0">
                <a:latin typeface="Arial" panose="020B06040202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54417" y="6929264"/>
            <a:ext cx="7128793" cy="1872208"/>
          </a:xfrm>
        </p:spPr>
        <p:txBody>
          <a:bodyPr/>
          <a:lstStyle>
            <a:lvl1pPr marL="0" indent="0" algn="ctr">
              <a:buNone/>
              <a:defRPr sz="1231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5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1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26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02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77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53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28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04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88891-58DF-401A-82DE-EFA162D47C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3777" y="304528"/>
            <a:ext cx="12271465" cy="1512169"/>
          </a:xfrm>
        </p:spPr>
        <p:txBody>
          <a:bodyPr/>
          <a:lstStyle>
            <a:lvl1pPr>
              <a:defRPr sz="2286" b="1" i="0" baseline="0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155" b="1" i="0" baseline="0">
                <a:solidFill>
                  <a:srgbClr val="0072BC"/>
                </a:solidFill>
                <a:latin typeface="Arial" panose="020B0604020202020204" pitchFamily="34" charset="0"/>
              </a:defRPr>
            </a:lvl1pPr>
            <a:lvl2pPr>
              <a:defRPr sz="193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759"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BAD72-B5BB-4739-AEC9-E5F40A8C9E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3776" y="2968825"/>
            <a:ext cx="11933912" cy="6871820"/>
          </a:xfrm>
        </p:spPr>
        <p:txBody>
          <a:bodyPr anchor="t"/>
          <a:lstStyle>
            <a:lvl1pPr algn="ctr">
              <a:defRPr sz="3254" b="1" cap="all" baseline="0">
                <a:solidFill>
                  <a:srgbClr val="FF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93776" y="160513"/>
            <a:ext cx="11809313" cy="1440160"/>
          </a:xfrm>
        </p:spPr>
        <p:txBody>
          <a:bodyPr anchor="b"/>
          <a:lstStyle>
            <a:lvl1pPr marL="0" indent="0" algn="ctr">
              <a:buNone/>
              <a:defRPr sz="1627" b="1" cap="all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5542" indent="0">
              <a:buNone/>
              <a:defRPr sz="1495">
                <a:solidFill>
                  <a:schemeClr val="tx1">
                    <a:tint val="75000"/>
                  </a:schemeClr>
                </a:solidFill>
              </a:defRPr>
            </a:lvl2pPr>
            <a:lvl3pPr marL="75108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3pPr>
            <a:lvl4pPr marL="1126626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4pPr>
            <a:lvl5pPr marL="1502168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5pPr>
            <a:lvl6pPr marL="1877711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6pPr>
            <a:lvl7pPr marL="2253253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7pPr>
            <a:lvl8pPr marL="2628795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8pPr>
            <a:lvl9pPr marL="3004337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A8A4E-565C-4405-9464-C9FA19AA0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03436" y="2729605"/>
            <a:ext cx="7096998" cy="7720329"/>
          </a:xfrm>
        </p:spPr>
        <p:txBody>
          <a:bodyPr/>
          <a:lstStyle>
            <a:lvl1pPr>
              <a:defRPr sz="2286"/>
            </a:lvl1pPr>
            <a:lvl2pPr>
              <a:defRPr sz="1979"/>
            </a:lvl2pPr>
            <a:lvl3pPr>
              <a:defRPr sz="1627"/>
            </a:lvl3pPr>
            <a:lvl4pPr>
              <a:defRPr sz="1495"/>
            </a:lvl4pPr>
            <a:lvl5pPr>
              <a:defRPr sz="1495"/>
            </a:lvl5pPr>
            <a:lvl6pPr>
              <a:defRPr sz="1495"/>
            </a:lvl6pPr>
            <a:lvl7pPr>
              <a:defRPr sz="1495"/>
            </a:lvl7pPr>
            <a:lvl8pPr>
              <a:defRPr sz="1495"/>
            </a:lvl8pPr>
            <a:lvl9pPr>
              <a:defRPr sz="149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168243" y="2729605"/>
            <a:ext cx="7096998" cy="7720329"/>
          </a:xfrm>
        </p:spPr>
        <p:txBody>
          <a:bodyPr/>
          <a:lstStyle>
            <a:lvl1pPr>
              <a:defRPr sz="2286"/>
            </a:lvl1pPr>
            <a:lvl2pPr>
              <a:defRPr sz="1979"/>
            </a:lvl2pPr>
            <a:lvl3pPr>
              <a:defRPr sz="1627"/>
            </a:lvl3pPr>
            <a:lvl4pPr>
              <a:defRPr sz="1495"/>
            </a:lvl4pPr>
            <a:lvl5pPr>
              <a:defRPr sz="1495"/>
            </a:lvl5pPr>
            <a:lvl6pPr>
              <a:defRPr sz="1495"/>
            </a:lvl6pPr>
            <a:lvl7pPr>
              <a:defRPr sz="1495"/>
            </a:lvl7pPr>
            <a:lvl8pPr>
              <a:defRPr sz="1495"/>
            </a:lvl8pPr>
            <a:lvl9pPr>
              <a:defRPr sz="149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993777" y="304528"/>
            <a:ext cx="12271465" cy="1512169"/>
          </a:xfrm>
        </p:spPr>
        <p:txBody>
          <a:bodyPr/>
          <a:lstStyle>
            <a:lvl1pPr>
              <a:defRPr sz="2286" b="1" i="0" baseline="0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992A2-EBD7-42B4-9449-FD6F53B7E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3435" y="2618576"/>
            <a:ext cx="7099790" cy="1091299"/>
          </a:xfrm>
        </p:spPr>
        <p:txBody>
          <a:bodyPr anchor="b"/>
          <a:lstStyle>
            <a:lvl1pPr marL="0" indent="0">
              <a:buNone/>
              <a:defRPr sz="1979" b="1"/>
            </a:lvl1pPr>
            <a:lvl2pPr marL="375542" indent="0">
              <a:buNone/>
              <a:defRPr sz="1627" b="1"/>
            </a:lvl2pPr>
            <a:lvl3pPr marL="751085" indent="0">
              <a:buNone/>
              <a:defRPr sz="1495" b="1"/>
            </a:lvl3pPr>
            <a:lvl4pPr marL="1126626" indent="0">
              <a:buNone/>
              <a:defRPr sz="1275" b="1"/>
            </a:lvl4pPr>
            <a:lvl5pPr marL="1502168" indent="0">
              <a:buNone/>
              <a:defRPr sz="1275" b="1"/>
            </a:lvl5pPr>
            <a:lvl6pPr marL="1877711" indent="0">
              <a:buNone/>
              <a:defRPr sz="1275" b="1"/>
            </a:lvl6pPr>
            <a:lvl7pPr marL="2253253" indent="0">
              <a:buNone/>
              <a:defRPr sz="1275" b="1"/>
            </a:lvl7pPr>
            <a:lvl8pPr marL="2628795" indent="0">
              <a:buNone/>
              <a:defRPr sz="1275" b="1"/>
            </a:lvl8pPr>
            <a:lvl9pPr marL="3004337" indent="0">
              <a:buNone/>
              <a:defRPr sz="127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03435" y="3709873"/>
            <a:ext cx="7099790" cy="6740056"/>
          </a:xfrm>
        </p:spPr>
        <p:txBody>
          <a:bodyPr/>
          <a:lstStyle>
            <a:lvl1pPr>
              <a:defRPr sz="1979"/>
            </a:lvl1pPr>
            <a:lvl2pPr>
              <a:defRPr sz="1627"/>
            </a:lvl2pPr>
            <a:lvl3pPr>
              <a:defRPr sz="1495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162673" y="2618576"/>
            <a:ext cx="7102578" cy="1091299"/>
          </a:xfrm>
        </p:spPr>
        <p:txBody>
          <a:bodyPr anchor="b"/>
          <a:lstStyle>
            <a:lvl1pPr marL="0" indent="0">
              <a:buNone/>
              <a:defRPr sz="1979" b="1"/>
            </a:lvl1pPr>
            <a:lvl2pPr marL="375542" indent="0">
              <a:buNone/>
              <a:defRPr sz="1627" b="1"/>
            </a:lvl2pPr>
            <a:lvl3pPr marL="751085" indent="0">
              <a:buNone/>
              <a:defRPr sz="1495" b="1"/>
            </a:lvl3pPr>
            <a:lvl4pPr marL="1126626" indent="0">
              <a:buNone/>
              <a:defRPr sz="1275" b="1"/>
            </a:lvl4pPr>
            <a:lvl5pPr marL="1502168" indent="0">
              <a:buNone/>
              <a:defRPr sz="1275" b="1"/>
            </a:lvl5pPr>
            <a:lvl6pPr marL="1877711" indent="0">
              <a:buNone/>
              <a:defRPr sz="1275" b="1"/>
            </a:lvl6pPr>
            <a:lvl7pPr marL="2253253" indent="0">
              <a:buNone/>
              <a:defRPr sz="1275" b="1"/>
            </a:lvl7pPr>
            <a:lvl8pPr marL="2628795" indent="0">
              <a:buNone/>
              <a:defRPr sz="1275" b="1"/>
            </a:lvl8pPr>
            <a:lvl9pPr marL="3004337" indent="0">
              <a:buNone/>
              <a:defRPr sz="127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8162673" y="3709873"/>
            <a:ext cx="7102578" cy="6740056"/>
          </a:xfrm>
        </p:spPr>
        <p:txBody>
          <a:bodyPr/>
          <a:lstStyle>
            <a:lvl1pPr>
              <a:defRPr sz="1979"/>
            </a:lvl1pPr>
            <a:lvl2pPr>
              <a:defRPr sz="1627"/>
            </a:lvl2pPr>
            <a:lvl3pPr>
              <a:defRPr sz="1495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993777" y="304528"/>
            <a:ext cx="12271465" cy="1512169"/>
          </a:xfrm>
        </p:spPr>
        <p:txBody>
          <a:bodyPr/>
          <a:lstStyle>
            <a:lvl1pPr>
              <a:defRPr sz="2286" b="1" i="0" baseline="0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E136D-DD27-4506-8AAE-F90B71D5A1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993777" y="304528"/>
            <a:ext cx="12271465" cy="1512169"/>
          </a:xfrm>
        </p:spPr>
        <p:txBody>
          <a:bodyPr/>
          <a:lstStyle>
            <a:lvl1pPr>
              <a:defRPr sz="2286" b="1" i="0" baseline="0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A356A-56DF-45D7-A8D0-989837DA2A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87E03-6696-4208-A09E-71493EF741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539" y="2104730"/>
            <a:ext cx="5286483" cy="1584813"/>
          </a:xfrm>
        </p:spPr>
        <p:txBody>
          <a:bodyPr anchor="b"/>
          <a:lstStyle>
            <a:lvl1pPr algn="l">
              <a:defRPr sz="1627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2405" y="2104728"/>
            <a:ext cx="8982836" cy="8345209"/>
          </a:xfrm>
        </p:spPr>
        <p:txBody>
          <a:bodyPr/>
          <a:lstStyle>
            <a:lvl1pPr>
              <a:defRPr sz="2638"/>
            </a:lvl1pPr>
            <a:lvl2pPr>
              <a:defRPr sz="2286"/>
            </a:lvl2pPr>
            <a:lvl3pPr>
              <a:defRPr sz="1979"/>
            </a:lvl3pPr>
            <a:lvl4pPr>
              <a:defRPr sz="1627"/>
            </a:lvl4pPr>
            <a:lvl5pPr>
              <a:defRPr sz="1627"/>
            </a:lvl5pPr>
            <a:lvl6pPr>
              <a:defRPr sz="1627"/>
            </a:lvl6pPr>
            <a:lvl7pPr>
              <a:defRPr sz="1627"/>
            </a:lvl7pPr>
            <a:lvl8pPr>
              <a:defRPr sz="1627"/>
            </a:lvl8pPr>
            <a:lvl9pPr>
              <a:defRPr sz="162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03444" y="3761548"/>
            <a:ext cx="5286483" cy="6688389"/>
          </a:xfrm>
        </p:spPr>
        <p:txBody>
          <a:bodyPr/>
          <a:lstStyle>
            <a:lvl1pPr marL="0" indent="0">
              <a:buNone/>
              <a:defRPr sz="1143"/>
            </a:lvl1pPr>
            <a:lvl2pPr marL="375542" indent="0">
              <a:buNone/>
              <a:defRPr sz="1011"/>
            </a:lvl2pPr>
            <a:lvl3pPr marL="751085" indent="0">
              <a:buNone/>
              <a:defRPr sz="835"/>
            </a:lvl3pPr>
            <a:lvl4pPr marL="1126626" indent="0">
              <a:buNone/>
              <a:defRPr sz="704"/>
            </a:lvl4pPr>
            <a:lvl5pPr marL="1502168" indent="0">
              <a:buNone/>
              <a:defRPr sz="704"/>
            </a:lvl5pPr>
            <a:lvl6pPr marL="1877711" indent="0">
              <a:buNone/>
              <a:defRPr sz="704"/>
            </a:lvl6pPr>
            <a:lvl7pPr marL="2253253" indent="0">
              <a:buNone/>
              <a:defRPr sz="704"/>
            </a:lvl7pPr>
            <a:lvl8pPr marL="2628795" indent="0">
              <a:buNone/>
              <a:defRPr sz="704"/>
            </a:lvl8pPr>
            <a:lvl9pPr marL="3004337" indent="0">
              <a:buNone/>
              <a:defRPr sz="70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C7A86-7B40-46D0-BAF8-E2A1357A60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9573" y="8188805"/>
            <a:ext cx="9641205" cy="966733"/>
          </a:xfrm>
        </p:spPr>
        <p:txBody>
          <a:bodyPr anchor="b"/>
          <a:lstStyle>
            <a:lvl1pPr algn="l">
              <a:defRPr sz="162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149575" y="2608785"/>
            <a:ext cx="9637292" cy="5455453"/>
          </a:xfrm>
        </p:spPr>
        <p:txBody>
          <a:bodyPr/>
          <a:lstStyle>
            <a:lvl1pPr marL="0" indent="0">
              <a:buNone/>
              <a:defRPr sz="2638"/>
            </a:lvl1pPr>
            <a:lvl2pPr marL="375542" indent="0">
              <a:buNone/>
              <a:defRPr sz="2286"/>
            </a:lvl2pPr>
            <a:lvl3pPr marL="751085" indent="0">
              <a:buNone/>
              <a:defRPr sz="1979"/>
            </a:lvl3pPr>
            <a:lvl4pPr marL="1126626" indent="0">
              <a:buNone/>
              <a:defRPr sz="1627"/>
            </a:lvl4pPr>
            <a:lvl5pPr marL="1502168" indent="0">
              <a:buNone/>
              <a:defRPr sz="1627"/>
            </a:lvl5pPr>
            <a:lvl6pPr marL="1877711" indent="0">
              <a:buNone/>
              <a:defRPr sz="1627"/>
            </a:lvl6pPr>
            <a:lvl7pPr marL="2253253" indent="0">
              <a:buNone/>
              <a:defRPr sz="1627"/>
            </a:lvl7pPr>
            <a:lvl8pPr marL="2628795" indent="0">
              <a:buNone/>
              <a:defRPr sz="1627"/>
            </a:lvl8pPr>
            <a:lvl9pPr marL="3004337" indent="0">
              <a:buNone/>
              <a:defRPr sz="1627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149573" y="9155543"/>
            <a:ext cx="9641205" cy="1372924"/>
          </a:xfrm>
        </p:spPr>
        <p:txBody>
          <a:bodyPr/>
          <a:lstStyle>
            <a:lvl1pPr marL="0" indent="0">
              <a:buNone/>
              <a:defRPr sz="1143"/>
            </a:lvl1pPr>
            <a:lvl2pPr marL="375542" indent="0">
              <a:buNone/>
              <a:defRPr sz="1011"/>
            </a:lvl2pPr>
            <a:lvl3pPr marL="751085" indent="0">
              <a:buNone/>
              <a:defRPr sz="835"/>
            </a:lvl3pPr>
            <a:lvl4pPr marL="1126626" indent="0">
              <a:buNone/>
              <a:defRPr sz="704"/>
            </a:lvl4pPr>
            <a:lvl5pPr marL="1502168" indent="0">
              <a:buNone/>
              <a:defRPr sz="704"/>
            </a:lvl5pPr>
            <a:lvl6pPr marL="1877711" indent="0">
              <a:buNone/>
              <a:defRPr sz="704"/>
            </a:lvl6pPr>
            <a:lvl7pPr marL="2253253" indent="0">
              <a:buNone/>
              <a:defRPr sz="704"/>
            </a:lvl7pPr>
            <a:lvl8pPr marL="2628795" indent="0">
              <a:buNone/>
              <a:defRPr sz="704"/>
            </a:lvl8pPr>
            <a:lvl9pPr marL="3004337" indent="0">
              <a:buNone/>
              <a:defRPr sz="70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F7F2B-58C4-4845-A9E1-134ABCC324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05E21-95F4-42E5-A349-691F66052B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649791" y="2176737"/>
            <a:ext cx="3513339" cy="8273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03435" y="2176737"/>
            <a:ext cx="10279770" cy="82731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8C94F-F52F-451B-8BAD-B822E5F09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5151" y="3146878"/>
            <a:ext cx="13658374" cy="2507550"/>
          </a:xfrm>
        </p:spPr>
        <p:txBody>
          <a:bodyPr/>
          <a:lstStyle>
            <a:lvl1pPr>
              <a:defRPr b="1"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93572" y="6912982"/>
            <a:ext cx="7275103" cy="19036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779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59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339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119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899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679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459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239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388891-58DF-401A-82DE-EFA162D47C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2088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246010" y="4017056"/>
            <a:ext cx="11507210" cy="2323410"/>
          </a:xfrm>
        </p:spPr>
        <p:txBody>
          <a:bodyPr anchor="t"/>
          <a:lstStyle>
            <a:lvl1pPr algn="l">
              <a:defRPr sz="6823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10201" y="11075462"/>
            <a:ext cx="3749358" cy="622826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50A8A4E-565C-4405-9464-C9FA19AA0B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3478931" y="0"/>
            <a:ext cx="12527367" cy="1795743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745323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бщий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7485" y="-31141"/>
            <a:ext cx="12968813" cy="1826884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6810201" y="11075462"/>
            <a:ext cx="3749358" cy="6228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/>
            </a:lvl1pPr>
          </a:lstStyle>
          <a:p>
            <a:pPr marL="0" marR="0" lvl="0" indent="0" algn="ctr" defTabSz="1776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0A8A4E-565C-4405-9464-C9FA19AA0B26}" type="slidenum">
              <a:rPr kumimoji="0" lang="ru-RU" sz="2047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1776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47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5061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нов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7485" y="-31141"/>
            <a:ext cx="12968813" cy="1826884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10201" y="11075462"/>
            <a:ext cx="3749358" cy="622826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50A8A4E-565C-4405-9464-C9FA19AA0B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8982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пытн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7485" y="-31141"/>
            <a:ext cx="12968813" cy="1826884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10201" y="11075462"/>
            <a:ext cx="3749358" cy="622826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50A8A4E-565C-4405-9464-C9FA19AA0B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2172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490131" y="9233519"/>
            <a:ext cx="5088414" cy="72008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993777" y="304528"/>
            <a:ext cx="12271464" cy="1512169"/>
          </a:xfrm>
        </p:spPr>
        <p:txBody>
          <a:bodyPr>
            <a:normAutofit/>
          </a:bodyPr>
          <a:lstStyle>
            <a:lvl1pPr>
              <a:defRPr sz="5200" b="1" i="0" baseline="0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6810201" y="11075462"/>
            <a:ext cx="3749358" cy="6228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/>
            </a:lvl1pPr>
          </a:lstStyle>
          <a:p>
            <a:pPr marL="0" marR="0" lvl="0" indent="0" algn="ctr" defTabSz="1776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0A8A4E-565C-4405-9464-C9FA19AA0B26}" type="slidenum">
              <a:rPr kumimoji="0" lang="ru-RU" sz="2047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1776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47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779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4025" y="468313"/>
            <a:ext cx="12271375" cy="1347787"/>
          </a:xfrm>
          <a:prstGeom prst="rect">
            <a:avLst/>
          </a:prstGeom>
        </p:spPr>
        <p:txBody>
          <a:bodyPr vert="horz" lIns="170817" tIns="85409" rIns="170817" bIns="85409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3275" y="2728913"/>
            <a:ext cx="14462125" cy="7721600"/>
          </a:xfrm>
          <a:prstGeom prst="rect">
            <a:avLst/>
          </a:prstGeom>
        </p:spPr>
        <p:txBody>
          <a:bodyPr vert="horz" lIns="170817" tIns="85409" rIns="170817" bIns="8540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3275" y="10842625"/>
            <a:ext cx="3749675" cy="622300"/>
          </a:xfrm>
          <a:prstGeom prst="rect">
            <a:avLst/>
          </a:prstGeom>
        </p:spPr>
        <p:txBody>
          <a:bodyPr vert="horz" lIns="170817" tIns="85409" rIns="170817" bIns="85409" rtlCol="0" anchor="ctr"/>
          <a:lstStyle>
            <a:lvl1pPr algn="l" defTabSz="1777045" fontAlgn="auto">
              <a:spcBef>
                <a:spcPts val="0"/>
              </a:spcBef>
              <a:spcAft>
                <a:spcPts val="0"/>
              </a:spcAft>
              <a:defRPr sz="1011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489575" y="10842625"/>
            <a:ext cx="5089525" cy="622300"/>
          </a:xfrm>
          <a:prstGeom prst="rect">
            <a:avLst/>
          </a:prstGeom>
        </p:spPr>
        <p:txBody>
          <a:bodyPr vert="horz" lIns="170817" tIns="85409" rIns="170817" bIns="85409" rtlCol="0" anchor="ctr"/>
          <a:lstStyle>
            <a:lvl1pPr algn="ctr" defTabSz="1777045" fontAlgn="auto">
              <a:spcBef>
                <a:spcPts val="0"/>
              </a:spcBef>
              <a:spcAft>
                <a:spcPts val="0"/>
              </a:spcAft>
              <a:defRPr sz="1011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15725" y="10842625"/>
            <a:ext cx="3749675" cy="622300"/>
          </a:xfrm>
          <a:prstGeom prst="rect">
            <a:avLst/>
          </a:prstGeom>
        </p:spPr>
        <p:txBody>
          <a:bodyPr vert="horz" lIns="170817" tIns="85409" rIns="170817" bIns="85409" rtlCol="0" anchor="ctr"/>
          <a:lstStyle>
            <a:lvl1pPr algn="r" defTabSz="1777045" fontAlgn="auto">
              <a:spcBef>
                <a:spcPts val="0"/>
              </a:spcBef>
              <a:spcAft>
                <a:spcPts val="0"/>
              </a:spcAft>
              <a:defRPr sz="1011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2902E0-BC1C-40AB-9393-5D0F2E737F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65" r:id="rId9"/>
    <p:sldLayoutId id="2147483664" r:id="rId10"/>
    <p:sldLayoutId id="2147483663" r:id="rId11"/>
  </p:sldLayoutIdLst>
  <p:hf hdr="0" ftr="0" dt="0"/>
  <p:txStyles>
    <p:titleStyle>
      <a:lvl1pPr algn="ctr" defTabSz="750888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750888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2pPr>
      <a:lvl3pPr algn="ctr" defTabSz="750888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3pPr>
      <a:lvl4pPr algn="ctr" defTabSz="750888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4pPr>
      <a:lvl5pPr algn="ctr" defTabSz="750888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5pPr>
      <a:lvl6pPr marL="457200" algn="ctr" defTabSz="750888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ctr" defTabSz="750888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ctr" defTabSz="750888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ctr" defTabSz="750888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280988" indent="-280988" algn="l" defTabSz="750888" rtl="0" fontAlgn="base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indent="-233363" algn="l" defTabSz="750888" rtl="0" fontAlgn="base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38213" indent="-187325" algn="l" defTabSz="750888" rtl="0" fontAlgn="base">
        <a:spcBef>
          <a:spcPct val="20000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12863" indent="-187325" algn="l" defTabSz="750888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89100" indent="-187325" algn="l" defTabSz="750888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5482" indent="-187771" algn="l" defTabSz="751085" rtl="0" eaLnBrk="1" latinLnBrk="0" hangingPunct="1">
        <a:spcBef>
          <a:spcPct val="20000"/>
        </a:spcBef>
        <a:buFont typeface="Arial" pitchFamily="34" charset="0"/>
        <a:buChar char="•"/>
        <a:defRPr sz="1627" kern="1200">
          <a:solidFill>
            <a:schemeClr val="tx1"/>
          </a:solidFill>
          <a:latin typeface="+mn-lt"/>
          <a:ea typeface="+mn-ea"/>
          <a:cs typeface="+mn-cs"/>
        </a:defRPr>
      </a:lvl6pPr>
      <a:lvl7pPr marL="2441024" indent="-187771" algn="l" defTabSz="751085" rtl="0" eaLnBrk="1" latinLnBrk="0" hangingPunct="1">
        <a:spcBef>
          <a:spcPct val="20000"/>
        </a:spcBef>
        <a:buFont typeface="Arial" pitchFamily="34" charset="0"/>
        <a:buChar char="•"/>
        <a:defRPr sz="1627" kern="1200">
          <a:solidFill>
            <a:schemeClr val="tx1"/>
          </a:solidFill>
          <a:latin typeface="+mn-lt"/>
          <a:ea typeface="+mn-ea"/>
          <a:cs typeface="+mn-cs"/>
        </a:defRPr>
      </a:lvl7pPr>
      <a:lvl8pPr marL="2816566" indent="-187771" algn="l" defTabSz="751085" rtl="0" eaLnBrk="1" latinLnBrk="0" hangingPunct="1">
        <a:spcBef>
          <a:spcPct val="20000"/>
        </a:spcBef>
        <a:buFont typeface="Arial" pitchFamily="34" charset="0"/>
        <a:buChar char="•"/>
        <a:defRPr sz="1627" kern="1200">
          <a:solidFill>
            <a:schemeClr val="tx1"/>
          </a:solidFill>
          <a:latin typeface="+mn-lt"/>
          <a:ea typeface="+mn-ea"/>
          <a:cs typeface="+mn-cs"/>
        </a:defRPr>
      </a:lvl8pPr>
      <a:lvl9pPr marL="3192109" indent="-187771" algn="l" defTabSz="751085" rtl="0" eaLnBrk="1" latinLnBrk="0" hangingPunct="1">
        <a:spcBef>
          <a:spcPct val="20000"/>
        </a:spcBef>
        <a:buFont typeface="Arial" pitchFamily="34" charset="0"/>
        <a:buChar char="•"/>
        <a:defRPr sz="162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51085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1pPr>
      <a:lvl2pPr marL="375542" algn="l" defTabSz="751085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2pPr>
      <a:lvl3pPr marL="751085" algn="l" defTabSz="751085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3pPr>
      <a:lvl4pPr marL="1126626" algn="l" defTabSz="751085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4pPr>
      <a:lvl5pPr marL="1502168" algn="l" defTabSz="751085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5pPr>
      <a:lvl6pPr marL="1877711" algn="l" defTabSz="751085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6pPr>
      <a:lvl7pPr marL="2253253" algn="l" defTabSz="751085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7pPr>
      <a:lvl8pPr marL="2628795" algn="l" defTabSz="751085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8pPr>
      <a:lvl9pPr marL="3004337" algn="l" defTabSz="751085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434" y="468474"/>
            <a:ext cx="14461808" cy="19497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3434" y="2729602"/>
            <a:ext cx="14461808" cy="7720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3434" y="10842581"/>
            <a:ext cx="3749358" cy="6228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490131" y="10842581"/>
            <a:ext cx="5088414" cy="6228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15884" y="10842581"/>
            <a:ext cx="3749358" cy="6228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92902E0-BC1C-40AB-9393-5D0F2E737F9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0041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</p:sldLayoutIdLst>
  <p:hf hdr="0" ftr="0" dt="0"/>
  <p:txStyles>
    <p:titleStyle>
      <a:lvl1pPr algn="ctr" defTabSz="1559784" rtl="0" eaLnBrk="1" latinLnBrk="0" hangingPunct="1">
        <a:spcBef>
          <a:spcPct val="0"/>
        </a:spcBef>
        <a:buNone/>
        <a:defRPr sz="75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4919" indent="-584919" algn="l" defTabSz="1559784" rtl="0" eaLnBrk="1" latinLnBrk="0" hangingPunct="1">
        <a:spcBef>
          <a:spcPct val="20000"/>
        </a:spcBef>
        <a:buFont typeface="Arial" pitchFamily="34" charset="0"/>
        <a:buChar char="•"/>
        <a:defRPr sz="5459" kern="1200">
          <a:solidFill>
            <a:schemeClr val="tx1"/>
          </a:solidFill>
          <a:latin typeface="+mn-lt"/>
          <a:ea typeface="+mn-ea"/>
          <a:cs typeface="+mn-cs"/>
        </a:defRPr>
      </a:lvl1pPr>
      <a:lvl2pPr marL="1267324" indent="-487432" algn="l" defTabSz="1559784" rtl="0" eaLnBrk="1" latinLnBrk="0" hangingPunct="1">
        <a:spcBef>
          <a:spcPct val="20000"/>
        </a:spcBef>
        <a:buFont typeface="Arial" pitchFamily="34" charset="0"/>
        <a:buChar char="–"/>
        <a:defRPr sz="4776" kern="1200">
          <a:solidFill>
            <a:schemeClr val="tx1"/>
          </a:solidFill>
          <a:latin typeface="+mn-lt"/>
          <a:ea typeface="+mn-ea"/>
          <a:cs typeface="+mn-cs"/>
        </a:defRPr>
      </a:lvl2pPr>
      <a:lvl3pPr marL="1949729" indent="-389946" algn="l" defTabSz="1559784" rtl="0" eaLnBrk="1" latinLnBrk="0" hangingPunct="1">
        <a:spcBef>
          <a:spcPct val="20000"/>
        </a:spcBef>
        <a:buFont typeface="Arial" pitchFamily="34" charset="0"/>
        <a:buChar char="•"/>
        <a:defRPr sz="4094" kern="1200">
          <a:solidFill>
            <a:schemeClr val="tx1"/>
          </a:solidFill>
          <a:latin typeface="+mn-lt"/>
          <a:ea typeface="+mn-ea"/>
          <a:cs typeface="+mn-cs"/>
        </a:defRPr>
      </a:lvl3pPr>
      <a:lvl4pPr marL="2729621" indent="-389946" algn="l" defTabSz="1559784" rtl="0" eaLnBrk="1" latinLnBrk="0" hangingPunct="1">
        <a:spcBef>
          <a:spcPct val="20000"/>
        </a:spcBef>
        <a:buFont typeface="Arial" pitchFamily="34" charset="0"/>
        <a:buChar char="–"/>
        <a:defRPr sz="3412" kern="1200">
          <a:solidFill>
            <a:schemeClr val="tx1"/>
          </a:solidFill>
          <a:latin typeface="+mn-lt"/>
          <a:ea typeface="+mn-ea"/>
          <a:cs typeface="+mn-cs"/>
        </a:defRPr>
      </a:lvl4pPr>
      <a:lvl5pPr marL="3509513" indent="-389946" algn="l" defTabSz="1559784" rtl="0" eaLnBrk="1" latinLnBrk="0" hangingPunct="1">
        <a:spcBef>
          <a:spcPct val="20000"/>
        </a:spcBef>
        <a:buFont typeface="Arial" pitchFamily="34" charset="0"/>
        <a:buChar char="»"/>
        <a:defRPr sz="3412" kern="1200">
          <a:solidFill>
            <a:schemeClr val="tx1"/>
          </a:solidFill>
          <a:latin typeface="+mn-lt"/>
          <a:ea typeface="+mn-ea"/>
          <a:cs typeface="+mn-cs"/>
        </a:defRPr>
      </a:lvl5pPr>
      <a:lvl6pPr marL="4289405" indent="-389946" algn="l" defTabSz="1559784" rtl="0" eaLnBrk="1" latinLnBrk="0" hangingPunct="1">
        <a:spcBef>
          <a:spcPct val="20000"/>
        </a:spcBef>
        <a:buFont typeface="Arial" pitchFamily="34" charset="0"/>
        <a:buChar char="•"/>
        <a:defRPr sz="3412" kern="1200">
          <a:solidFill>
            <a:schemeClr val="tx1"/>
          </a:solidFill>
          <a:latin typeface="+mn-lt"/>
          <a:ea typeface="+mn-ea"/>
          <a:cs typeface="+mn-cs"/>
        </a:defRPr>
      </a:lvl6pPr>
      <a:lvl7pPr marL="5069296" indent="-389946" algn="l" defTabSz="1559784" rtl="0" eaLnBrk="1" latinLnBrk="0" hangingPunct="1">
        <a:spcBef>
          <a:spcPct val="20000"/>
        </a:spcBef>
        <a:buFont typeface="Arial" pitchFamily="34" charset="0"/>
        <a:buChar char="•"/>
        <a:defRPr sz="3412" kern="1200">
          <a:solidFill>
            <a:schemeClr val="tx1"/>
          </a:solidFill>
          <a:latin typeface="+mn-lt"/>
          <a:ea typeface="+mn-ea"/>
          <a:cs typeface="+mn-cs"/>
        </a:defRPr>
      </a:lvl7pPr>
      <a:lvl8pPr marL="5849188" indent="-389946" algn="l" defTabSz="1559784" rtl="0" eaLnBrk="1" latinLnBrk="0" hangingPunct="1">
        <a:spcBef>
          <a:spcPct val="20000"/>
        </a:spcBef>
        <a:buFont typeface="Arial" pitchFamily="34" charset="0"/>
        <a:buChar char="•"/>
        <a:defRPr sz="3412" kern="1200">
          <a:solidFill>
            <a:schemeClr val="tx1"/>
          </a:solidFill>
          <a:latin typeface="+mn-lt"/>
          <a:ea typeface="+mn-ea"/>
          <a:cs typeface="+mn-cs"/>
        </a:defRPr>
      </a:lvl8pPr>
      <a:lvl9pPr marL="6629080" indent="-389946" algn="l" defTabSz="1559784" rtl="0" eaLnBrk="1" latinLnBrk="0" hangingPunct="1">
        <a:spcBef>
          <a:spcPct val="20000"/>
        </a:spcBef>
        <a:buFont typeface="Arial" pitchFamily="34" charset="0"/>
        <a:buChar char="•"/>
        <a:defRPr sz="3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59784" rtl="0" eaLnBrk="1" latinLnBrk="0" hangingPunct="1">
        <a:defRPr sz="3070" kern="1200">
          <a:solidFill>
            <a:schemeClr val="tx1"/>
          </a:solidFill>
          <a:latin typeface="+mn-lt"/>
          <a:ea typeface="+mn-ea"/>
          <a:cs typeface="+mn-cs"/>
        </a:defRPr>
      </a:lvl1pPr>
      <a:lvl2pPr marL="779892" algn="l" defTabSz="1559784" rtl="0" eaLnBrk="1" latinLnBrk="0" hangingPunct="1">
        <a:defRPr sz="3070" kern="1200">
          <a:solidFill>
            <a:schemeClr val="tx1"/>
          </a:solidFill>
          <a:latin typeface="+mn-lt"/>
          <a:ea typeface="+mn-ea"/>
          <a:cs typeface="+mn-cs"/>
        </a:defRPr>
      </a:lvl2pPr>
      <a:lvl3pPr marL="1559784" algn="l" defTabSz="1559784" rtl="0" eaLnBrk="1" latinLnBrk="0" hangingPunct="1">
        <a:defRPr sz="3070" kern="1200">
          <a:solidFill>
            <a:schemeClr val="tx1"/>
          </a:solidFill>
          <a:latin typeface="+mn-lt"/>
          <a:ea typeface="+mn-ea"/>
          <a:cs typeface="+mn-cs"/>
        </a:defRPr>
      </a:lvl3pPr>
      <a:lvl4pPr marL="2339675" algn="l" defTabSz="1559784" rtl="0" eaLnBrk="1" latinLnBrk="0" hangingPunct="1">
        <a:defRPr sz="3070" kern="1200">
          <a:solidFill>
            <a:schemeClr val="tx1"/>
          </a:solidFill>
          <a:latin typeface="+mn-lt"/>
          <a:ea typeface="+mn-ea"/>
          <a:cs typeface="+mn-cs"/>
        </a:defRPr>
      </a:lvl4pPr>
      <a:lvl5pPr marL="3119567" algn="l" defTabSz="1559784" rtl="0" eaLnBrk="1" latinLnBrk="0" hangingPunct="1">
        <a:defRPr sz="3070" kern="1200">
          <a:solidFill>
            <a:schemeClr val="tx1"/>
          </a:solidFill>
          <a:latin typeface="+mn-lt"/>
          <a:ea typeface="+mn-ea"/>
          <a:cs typeface="+mn-cs"/>
        </a:defRPr>
      </a:lvl5pPr>
      <a:lvl6pPr marL="3899459" algn="l" defTabSz="1559784" rtl="0" eaLnBrk="1" latinLnBrk="0" hangingPunct="1">
        <a:defRPr sz="3070" kern="1200">
          <a:solidFill>
            <a:schemeClr val="tx1"/>
          </a:solidFill>
          <a:latin typeface="+mn-lt"/>
          <a:ea typeface="+mn-ea"/>
          <a:cs typeface="+mn-cs"/>
        </a:defRPr>
      </a:lvl6pPr>
      <a:lvl7pPr marL="4679351" algn="l" defTabSz="1559784" rtl="0" eaLnBrk="1" latinLnBrk="0" hangingPunct="1">
        <a:defRPr sz="3070" kern="1200">
          <a:solidFill>
            <a:schemeClr val="tx1"/>
          </a:solidFill>
          <a:latin typeface="+mn-lt"/>
          <a:ea typeface="+mn-ea"/>
          <a:cs typeface="+mn-cs"/>
        </a:defRPr>
      </a:lvl7pPr>
      <a:lvl8pPr marL="5459242" algn="l" defTabSz="1559784" rtl="0" eaLnBrk="1" latinLnBrk="0" hangingPunct="1">
        <a:defRPr sz="3070" kern="1200">
          <a:solidFill>
            <a:schemeClr val="tx1"/>
          </a:solidFill>
          <a:latin typeface="+mn-lt"/>
          <a:ea typeface="+mn-ea"/>
          <a:cs typeface="+mn-cs"/>
        </a:defRPr>
      </a:lvl8pPr>
      <a:lvl9pPr marL="6239134" algn="l" defTabSz="1559784" rtl="0" eaLnBrk="1" latinLnBrk="0" hangingPunct="1">
        <a:defRPr sz="30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10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emf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gif"/><Relationship Id="rId5" Type="http://schemas.openxmlformats.org/officeDocument/2006/relationships/image" Target="../media/image29.png"/><Relationship Id="rId4" Type="http://schemas.openxmlformats.org/officeDocument/2006/relationships/image" Target="../media/image28.gif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001889" y="5057056"/>
            <a:ext cx="11507210" cy="2323410"/>
          </a:xfrm>
        </p:spPr>
        <p:txBody>
          <a:bodyPr anchor="ctr"/>
          <a:lstStyle/>
          <a:p>
            <a:pPr algn="ctr" defTabSz="751085" fontAlgn="auto">
              <a:spcAft>
                <a:spcPts val="0"/>
              </a:spcAft>
              <a:defRPr/>
            </a:pPr>
            <a:r>
              <a:rPr lang="ru-RU" sz="4400" dirty="0"/>
              <a:t>Организация сканирования экзаменационных работ участников в ППЭ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0A8A4E-565C-4405-9464-C9FA19AA0B2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19"/>
          <p:cNvPicPr>
            <a:picLocks noChangeAspect="1"/>
          </p:cNvPicPr>
          <p:nvPr/>
        </p:nvPicPr>
        <p:blipFill>
          <a:blip r:embed="rId3" cstate="print"/>
          <a:srcRect l="7061" t="8283" r="5163" b="8626"/>
          <a:stretch>
            <a:fillRect/>
          </a:stretch>
        </p:blipFill>
        <p:spPr bwMode="auto">
          <a:xfrm>
            <a:off x="11994777" y="8334478"/>
            <a:ext cx="3960440" cy="320329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wrap="square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dirty="0" smtClean="0">
                <a:latin typeface="Arial" charset="0"/>
              </a:rPr>
              <a:t>Подготовка экзамена: </a:t>
            </a:r>
            <a:br>
              <a:rPr lang="ru-RU" sz="4000" dirty="0" smtClean="0">
                <a:latin typeface="Arial" charset="0"/>
              </a:rPr>
            </a:br>
            <a:r>
              <a:rPr lang="ru-RU" sz="4000" dirty="0" smtClean="0">
                <a:latin typeface="Arial" charset="0"/>
              </a:rPr>
              <a:t>техническая подготовка Штаба ППЭ</a:t>
            </a:r>
          </a:p>
        </p:txBody>
      </p:sp>
      <p:sp>
        <p:nvSpPr>
          <p:cNvPr id="18435" name="Прямоугольник 4"/>
          <p:cNvSpPr>
            <a:spLocks noChangeArrowheads="1"/>
          </p:cNvSpPr>
          <p:nvPr/>
        </p:nvSpPr>
        <p:spPr bwMode="auto">
          <a:xfrm>
            <a:off x="9618513" y="2977237"/>
            <a:ext cx="6264696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41325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3AA6"/>
                </a:solidFill>
              </a:rPr>
              <a:t>Станция сканирования </a:t>
            </a:r>
            <a:br>
              <a:rPr lang="ru-RU" sz="2000" b="1" dirty="0" smtClean="0">
                <a:solidFill>
                  <a:srgbClr val="003AA6"/>
                </a:solidFill>
              </a:rPr>
            </a:br>
            <a:r>
              <a:rPr lang="ru-RU" sz="2000" b="1" dirty="0" smtClean="0">
                <a:solidFill>
                  <a:srgbClr val="003AA6"/>
                </a:solidFill>
              </a:rPr>
              <a:t>(без подключения к сети «Интернет» </a:t>
            </a:r>
            <a:endParaRPr lang="ru-RU" sz="2000" b="1" dirty="0">
              <a:solidFill>
                <a:srgbClr val="003AA6"/>
              </a:solidFill>
            </a:endParaRPr>
          </a:p>
          <a:p>
            <a:pPr indent="441325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b="1" dirty="0">
                <a:solidFill>
                  <a:srgbClr val="003AA6"/>
                </a:solidFill>
              </a:rPr>
              <a:t>Станция авторизации </a:t>
            </a:r>
            <a:r>
              <a:rPr lang="ru-RU" sz="2000" b="1" dirty="0" smtClean="0">
                <a:solidFill>
                  <a:srgbClr val="003AA6"/>
                </a:solidFill>
              </a:rPr>
              <a:t/>
            </a:r>
            <a:br>
              <a:rPr lang="ru-RU" sz="2000" b="1" dirty="0" smtClean="0">
                <a:solidFill>
                  <a:srgbClr val="003AA6"/>
                </a:solidFill>
              </a:rPr>
            </a:br>
            <a:r>
              <a:rPr lang="ru-RU" sz="2000" b="1" dirty="0" smtClean="0">
                <a:solidFill>
                  <a:srgbClr val="003AA6"/>
                </a:solidFill>
              </a:rPr>
              <a:t>(</a:t>
            </a:r>
            <a:r>
              <a:rPr lang="ru-RU" sz="2000" b="1" dirty="0">
                <a:solidFill>
                  <a:srgbClr val="003AA6"/>
                </a:solidFill>
              </a:rPr>
              <a:t>с </a:t>
            </a:r>
            <a:r>
              <a:rPr lang="ru-RU" sz="2000" b="1" dirty="0" smtClean="0">
                <a:solidFill>
                  <a:srgbClr val="003AA6"/>
                </a:solidFill>
              </a:rPr>
              <a:t>подключением </a:t>
            </a:r>
            <a:r>
              <a:rPr lang="ru-RU" sz="2000" b="1" dirty="0">
                <a:solidFill>
                  <a:srgbClr val="003AA6"/>
                </a:solidFill>
              </a:rPr>
              <a:t>к сети «Интернет»)</a:t>
            </a:r>
          </a:p>
          <a:p>
            <a:pPr indent="441325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b="1" dirty="0">
                <a:solidFill>
                  <a:srgbClr val="003AA6"/>
                </a:solidFill>
              </a:rPr>
              <a:t>USB-</a:t>
            </a:r>
            <a:r>
              <a:rPr lang="ru-RU" sz="2000" b="1" dirty="0">
                <a:solidFill>
                  <a:srgbClr val="003AA6"/>
                </a:solidFill>
              </a:rPr>
              <a:t>модем</a:t>
            </a:r>
          </a:p>
          <a:p>
            <a:pPr indent="441325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3AA6"/>
                </a:solidFill>
              </a:rPr>
              <a:t>Принтер</a:t>
            </a:r>
          </a:p>
          <a:p>
            <a:pPr indent="441325">
              <a:lnSpc>
                <a:spcPct val="150000"/>
              </a:lnSpc>
            </a:pPr>
            <a:endParaRPr lang="ru-RU" sz="2000" b="1" dirty="0" smtClean="0">
              <a:solidFill>
                <a:srgbClr val="003AA6"/>
              </a:solidFill>
            </a:endParaRPr>
          </a:p>
          <a:p>
            <a:pPr indent="441325"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Важно!!! Установка станции авторизации 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и станции сканирования на одном компьютере </a:t>
            </a:r>
            <a:r>
              <a:rPr lang="ru-RU" sz="2400" b="1" dirty="0" smtClean="0">
                <a:solidFill>
                  <a:srgbClr val="FF0000"/>
                </a:solidFill>
              </a:rPr>
              <a:t>НЕ ДОПУСКАЕТСЯ!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18436" name="Рисунок 1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738" y="1831975"/>
            <a:ext cx="2793032" cy="2793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Рисунок 1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86707" y="2574925"/>
            <a:ext cx="8064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Рисунок 14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1519" y="2007984"/>
            <a:ext cx="1048263" cy="10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Рисунок 16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5855" y="3170082"/>
            <a:ext cx="1424780" cy="113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1" name="TextBox 15"/>
          <p:cNvSpPr txBox="1">
            <a:spLocks noChangeArrowheads="1"/>
          </p:cNvSpPr>
          <p:nvPr/>
        </p:nvSpPr>
        <p:spPr bwMode="auto">
          <a:xfrm>
            <a:off x="329481" y="4625008"/>
            <a:ext cx="95050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Руководитель ППЭ должен обеспечить техническое оснащение Штаба ППЭ и проконтролировать исполнение техническим специалистом следующих действий: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445" name="Прямоугольник 5"/>
          <p:cNvSpPr>
            <a:spLocks noChangeArrowheads="1"/>
          </p:cNvSpPr>
          <p:nvPr/>
        </p:nvSpPr>
        <p:spPr bwMode="auto">
          <a:xfrm>
            <a:off x="10987087" y="2218830"/>
            <a:ext cx="4305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 dirty="0">
                <a:solidFill>
                  <a:srgbClr val="003AA6"/>
                </a:solidFill>
              </a:rPr>
              <a:t>Техническое оснащение:</a:t>
            </a:r>
          </a:p>
        </p:txBody>
      </p:sp>
      <p:pic>
        <p:nvPicPr>
          <p:cNvPr id="18446" name="Рисунок 2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9782" y="1843773"/>
            <a:ext cx="2922804" cy="2922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s://snr.ru/cdn/product/189889/snr_new_gallery_189889_1_20170821_111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586137" y="2611479"/>
            <a:ext cx="1697150" cy="169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85465" y="6148340"/>
            <a:ext cx="9097822" cy="522604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61950" indent="-361950" defTabSz="914400" eaLnBrk="0" hangingPunct="0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ru-RU" sz="2200" b="1" dirty="0" smtClean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установка станции сканирования в ППЭ</a:t>
            </a:r>
            <a:r>
              <a:rPr lang="en-US" sz="2200" b="1" dirty="0" smtClean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200" b="1" dirty="0" smtClean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361950" defTabSz="914400" eaLnBrk="0" hangingPunct="0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ru-RU" sz="2200" b="1" dirty="0" smtClean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установка </a:t>
            </a:r>
            <a:r>
              <a:rPr lang="ru-RU" sz="22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настройка сканера</a:t>
            </a:r>
            <a:r>
              <a:rPr lang="ru-RU" sz="2200" b="1" dirty="0" smtClean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61950" indent="-361950" defTabSz="914400" eaLnBrk="0" hangingPunct="0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ru-RU" sz="2200" b="1" dirty="0" smtClean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калибровка </a:t>
            </a:r>
            <a:r>
              <a:rPr lang="ru-RU" sz="22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сканера с использованием эталонного калибровочного листа, включенного в дистрибутив станции сканирования в </a:t>
            </a:r>
            <a:r>
              <a:rPr lang="ru-RU" sz="2200" b="1" dirty="0" smtClean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ППЭ</a:t>
            </a:r>
            <a:r>
              <a:rPr lang="en-US" sz="2200" b="1" dirty="0" smtClean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200" b="1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361950" defTabSz="914400" eaLnBrk="0" hangingPunct="0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ru-RU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тестовое </a:t>
            </a: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сканирование всех тестовых комплектов бланков, </a:t>
            </a:r>
            <a:r>
              <a:rPr lang="ru-RU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напечатанных на </a:t>
            </a: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всех станциях печати ЭМ, включая резервные, и тестового ДБО № 2, </a:t>
            </a:r>
            <a:r>
              <a:rPr lang="ru-RU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напечатанного </a:t>
            </a: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и резервной станции </a:t>
            </a: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авторизации в </a:t>
            </a:r>
            <a:r>
              <a:rPr lang="ru-RU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ППЭ;</a:t>
            </a:r>
            <a:endParaRPr lang="ru-RU" sz="2200" b="1" dirty="0" smtClean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361950" defTabSz="914400" eaLnBrk="0" hangingPunct="0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ru-RU" sz="2200" b="1" dirty="0" smtClean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передача статуса о завершении технической подготовки в систему мониторинга готовности ППЭ.</a:t>
            </a:r>
          </a:p>
          <a:p>
            <a:pPr defTabSz="914400" eaLnBrk="0" hangingPunct="0">
              <a:spcBef>
                <a:spcPct val="20000"/>
              </a:spcBef>
              <a:defRPr/>
            </a:pPr>
            <a:endParaRPr lang="ru-RU" sz="2000" b="1" dirty="0">
              <a:ln w="0"/>
              <a:solidFill>
                <a:srgbClr val="0070C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dirty="0" smtClean="0">
                <a:latin typeface="Arial" charset="0"/>
              </a:rPr>
              <a:t>Подготовка экзамена: </a:t>
            </a:r>
            <a:r>
              <a:rPr lang="ru-RU" sz="4000" dirty="0">
                <a:latin typeface="Arial" charset="0"/>
              </a:rPr>
              <a:t>р</a:t>
            </a:r>
            <a:r>
              <a:rPr lang="ru-RU" sz="4000" dirty="0" smtClean="0">
                <a:latin typeface="Arial" charset="0"/>
              </a:rPr>
              <a:t>езервное оборудование</a:t>
            </a:r>
          </a:p>
        </p:txBody>
      </p:sp>
      <p:sp>
        <p:nvSpPr>
          <p:cNvPr id="22530" name="Объект 3"/>
          <p:cNvSpPr>
            <a:spLocks noGrp="1"/>
          </p:cNvSpPr>
          <p:nvPr>
            <p:ph idx="1"/>
          </p:nvPr>
        </p:nvSpPr>
        <p:spPr bwMode="auto">
          <a:xfrm>
            <a:off x="1048418" y="4965878"/>
            <a:ext cx="9794231" cy="4339650"/>
          </a:xfrm>
        </p:spPr>
        <p:txBody>
          <a:bodyPr wrap="square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sz="2400" b="1" dirty="0" err="1" smtClean="0">
                <a:solidFill>
                  <a:srgbClr val="003AA6"/>
                </a:solidFill>
                <a:latin typeface="Arial" charset="0"/>
              </a:rPr>
              <a:t>Флеш-накопитель</a:t>
            </a:r>
            <a:endParaRPr lang="ru-RU" sz="2400" b="1" dirty="0" smtClean="0">
              <a:solidFill>
                <a:srgbClr val="003AA6"/>
              </a:solidFill>
              <a:latin typeface="Arial" charset="0"/>
            </a:endParaRP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AA6"/>
                </a:solidFill>
                <a:latin typeface="Arial" charset="0"/>
              </a:rPr>
              <a:t>Сканирующее устройство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AA6"/>
                </a:solidFill>
                <a:latin typeface="Arial" charset="0"/>
              </a:rPr>
              <a:t>Принтер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AA6"/>
                </a:solidFill>
                <a:latin typeface="Arial" charset="0"/>
              </a:rPr>
              <a:t>Станция сканирования в ППЭ (1 компьютер)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AA6"/>
                </a:solidFill>
                <a:latin typeface="Arial" charset="0"/>
              </a:rPr>
              <a:t>Станция авторизации в ППЭ (1 компьютер)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003AA6"/>
                </a:solidFill>
                <a:latin typeface="Arial" charset="0"/>
              </a:rPr>
              <a:t>USB-модем для обеспечения резервного канала доступа в информационно-телекоммуникационную сеть «Интернет»</a:t>
            </a:r>
          </a:p>
        </p:txBody>
      </p:sp>
      <p:pic>
        <p:nvPicPr>
          <p:cNvPr id="22531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48675" y="3733800"/>
            <a:ext cx="1108075" cy="110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1529" y="1960712"/>
            <a:ext cx="35687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12"/>
          <p:cNvPicPr>
            <a:picLocks noChangeAspect="1"/>
          </p:cNvPicPr>
          <p:nvPr/>
        </p:nvPicPr>
        <p:blipFill>
          <a:blip r:embed="rId5" cstate="print"/>
          <a:srcRect l="6202" r="4690" b="3756"/>
          <a:stretch>
            <a:fillRect/>
          </a:stretch>
        </p:blipFill>
        <p:spPr bwMode="auto">
          <a:xfrm>
            <a:off x="10914657" y="5557838"/>
            <a:ext cx="4104456" cy="547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Рисунок 1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45388" y="2643188"/>
            <a:ext cx="1689100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Рисунок 15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6994" y="5218839"/>
            <a:ext cx="379907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Рисунок 17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512" y="5840487"/>
            <a:ext cx="37990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Рисунок 1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776" y="6464136"/>
            <a:ext cx="379907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Рисунок 19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9452" y="7072342"/>
            <a:ext cx="37990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Рисунок 2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30688" y="1989138"/>
            <a:ext cx="3570287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Рисунок 24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17100" y="2560638"/>
            <a:ext cx="1481138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s://snr.ru/cdn/product/189889/snr_new_gallery_189889_1_20170821_111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1616357" y="2947368"/>
            <a:ext cx="1849438" cy="184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9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6994" y="7714414"/>
            <a:ext cx="37990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9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90" y="8290478"/>
            <a:ext cx="37990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sz="4000" dirty="0" smtClean="0"/>
              <a:t>Подготовка экзамена. Контроль технической готовности станции сканирования в ППЭ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/>
          <a:p>
            <a:pPr>
              <a:defRPr/>
            </a:pPr>
            <a:fld id="{850A8A4E-565C-4405-9464-C9FA19AA0B26}" type="slidenum">
              <a:rPr lang="ru-RU" smtClean="0">
                <a:latin typeface="Arial" pitchFamily="34" charset="0"/>
                <a:cs typeface="Arial" pitchFamily="34" charset="0"/>
              </a:rPr>
              <a:pPr>
                <a:defRPr/>
              </a:pPr>
              <a:t>4</a:t>
            </a:fld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6"/>
          <p:cNvPicPr>
            <a:picLocks noChangeAspect="1"/>
          </p:cNvPicPr>
          <p:nvPr/>
        </p:nvPicPr>
        <p:blipFill>
          <a:blip r:embed="rId2" cstate="print"/>
          <a:srcRect l="7169" t="9151" r="6402" b="8377"/>
          <a:stretch>
            <a:fillRect/>
          </a:stretch>
        </p:blipFill>
        <p:spPr bwMode="auto">
          <a:xfrm>
            <a:off x="11994777" y="5264114"/>
            <a:ext cx="388843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165099" y="3025656"/>
            <a:ext cx="15738475" cy="942314"/>
          </a:xfrm>
          <a:prstGeom prst="roundRect">
            <a:avLst/>
          </a:prstGeom>
          <a:solidFill>
            <a:srgbClr val="0070C0"/>
          </a:solidFill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defTabSz="1777045" fontAlgn="auto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РУКОВОДИТЕЛЬ </a:t>
            </a:r>
            <a:r>
              <a:rPr lang="ru-RU" sz="32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ППЭ ЧЛЕН ГЭК ТЕХНИЧЕСКИЙ </a:t>
            </a:r>
            <a:r>
              <a:rPr lang="ru-RU" sz="3200" b="1" dirty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СПЕЦИАЛИСТ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65684" y="2104728"/>
            <a:ext cx="11737304" cy="5969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1777045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Не позднее одного календарного дня до проведения экзамена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29680" y="4124766"/>
            <a:ext cx="14789433" cy="72943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914400" eaLnBrk="0" hangingPunct="0">
              <a:spcBef>
                <a:spcPct val="20000"/>
              </a:spcBef>
              <a:spcAft>
                <a:spcPts val="120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Контроль технической 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готовности:</a:t>
            </a:r>
            <a:endParaRPr lang="ru-RU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 станции авторизации в Штабе ППЭ </a:t>
            </a: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необходимо: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проверить наличие соединения </a:t>
            </a:r>
            <a:r>
              <a:rPr lang="en-US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сервером 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РЦОИ;</a:t>
            </a:r>
            <a:endParaRPr lang="ru-RU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скачать пакет с сертификатами специалистов РЦОИ для загрузки на станцию сканирования в 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ППЭ после подтверждения настроек станции авторизации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токеном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члена ГЭК</a:t>
            </a:r>
          </a:p>
          <a:p>
            <a:pPr>
              <a:spcAft>
                <a:spcPts val="1200"/>
              </a:spcAft>
            </a:pPr>
            <a:r>
              <a:rPr lang="ru-RU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станции </a:t>
            </a:r>
            <a:r>
              <a:rPr lang="ru-RU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сканирования в ППЭ</a:t>
            </a: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включая резервную необходимо:</a:t>
            </a:r>
            <a:endParaRPr lang="ru-RU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проверить настройки экзамена по 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соответствующему предмету;</a:t>
            </a:r>
            <a:endParaRPr lang="ru-RU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проверить настройки системного времени;</a:t>
            </a:r>
          </a:p>
          <a:p>
            <a:pPr marL="342900" lvl="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выполнить тестовое сканирование 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одного из распечатанных тестовых ЭМ в аудитории, </a:t>
            </a:r>
            <a:b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тестового </a:t>
            </a: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ДБО № 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 ( с основной и резервной станции авторизации);</a:t>
            </a:r>
          </a:p>
          <a:p>
            <a:pPr marL="342900" lvl="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оценить </a:t>
            </a: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качество сканирования 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бланков;</a:t>
            </a:r>
            <a:endParaRPr lang="ru-RU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загрузить пакет с сертификатами специалистов 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РЦОИ (сертификаты можно скачать только в случае подтверждения настроек станции авторизации членом ГЭК);</a:t>
            </a:r>
            <a:endParaRPr lang="ru-RU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проверить работоспособность средств криптозащиты с использованием </a:t>
            </a:r>
            <a:r>
              <a:rPr lang="ru-RU" sz="20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токена</a:t>
            </a: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члена 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ГЭК;</a:t>
            </a:r>
            <a:endParaRPr lang="ru-RU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сохранить на </a:t>
            </a:r>
            <a:r>
              <a:rPr lang="ru-RU" sz="20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флеш-накопитель</a:t>
            </a: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протокол технической готовности Штаба ППЭ для сканирования бланков в 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ППЭ (форма ППЭ-01-02) и </a:t>
            </a: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акт технической готовности для последующей передачи в систему мониторинга готовности ППЭ;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проверить дополнительное (резервное) 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оборудование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Завершение экзамена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ru-RU" sz="4400" dirty="0" smtClean="0">
                <a:solidFill>
                  <a:srgbClr val="FF0000"/>
                </a:solidFill>
              </a:rPr>
              <a:t>в аудитории. 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Передача экзаменационных материалов 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624168" y="2320752"/>
            <a:ext cx="11220672" cy="916438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Передает все ЭМ (включая калибровочный лист) из аудитории руководителю ППЭ а Штабе ППЭ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624168" y="3544888"/>
            <a:ext cx="11220672" cy="916438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Принимает все ЭМ (включая калибровочный лист) из аудитории от ответственного организатора в Штабе ППЭ в присутствии члена ГЭК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3700918" y="2824808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4624168" y="10093347"/>
            <a:ext cx="11220672" cy="1368152"/>
          </a:xfrm>
          <a:prstGeom prst="roundRect">
            <a:avLst>
              <a:gd name="adj" fmla="val 22439"/>
            </a:avLst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Сверяет данные о количестве отсканированных бланков с формой </a:t>
            </a:r>
            <a:br>
              <a:rPr lang="ru-RU" sz="24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24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ППЭ-13-02 -МАШ, проверяет качество сканирования, вместе с техническим специалистом, используя </a:t>
            </a:r>
            <a:r>
              <a:rPr lang="ru-RU" sz="2400" dirty="0" err="1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токен</a:t>
            </a:r>
            <a:r>
              <a:rPr lang="ru-RU" sz="24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члена ГЭК, формирует зашифрованный пакет для передачи в РЦОИ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42771" y="10261298"/>
            <a:ext cx="3543094" cy="91643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70C0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 ГЭК</a:t>
            </a:r>
          </a:p>
        </p:txBody>
      </p:sp>
      <p:cxnSp>
        <p:nvCxnSpPr>
          <p:cNvPr id="40" name="Прямая со стрелкой 39"/>
          <p:cNvCxnSpPr/>
          <p:nvPr/>
        </p:nvCxnSpPr>
        <p:spPr>
          <a:xfrm flipV="1">
            <a:off x="3700918" y="3998373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3786518" y="10745688"/>
            <a:ext cx="863443" cy="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186682" y="2176736"/>
            <a:ext cx="3543094" cy="122413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0"/>
                <a:solidFill>
                  <a:srgbClr val="0070C0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Ответственный организатор в аудитории</a:t>
            </a:r>
            <a:endParaRPr lang="ru-RU" sz="2400" b="1" dirty="0">
              <a:ln w="0"/>
              <a:solidFill>
                <a:srgbClr val="0070C0"/>
              </a:solidFill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20618" y="3544888"/>
            <a:ext cx="3543094" cy="91643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70C0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Руководитель ППЭ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624168" y="6110800"/>
            <a:ext cx="11220672" cy="916438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Вскрывают полученные ВДП с бланками. Пересчитывают бланки, заполняют форму ППЭ-13-02 МАШ</a:t>
            </a:r>
          </a:p>
        </p:txBody>
      </p:sp>
      <p:cxnSp>
        <p:nvCxnSpPr>
          <p:cNvPr id="25" name="Прямая со стрелкой 24"/>
          <p:cNvCxnSpPr>
            <a:endCxn id="23" idx="1"/>
          </p:cNvCxnSpPr>
          <p:nvPr/>
        </p:nvCxnSpPr>
        <p:spPr>
          <a:xfrm flipV="1">
            <a:off x="3747255" y="6569019"/>
            <a:ext cx="876913" cy="1884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4624168" y="7396583"/>
            <a:ext cx="11220672" cy="916438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Передает техническому специалисту ВДП с бланками, формы ППЭ, калибровочный лист для осуществления сканирования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24168" y="8445536"/>
            <a:ext cx="11220672" cy="1508064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Осуществляет калибровку сканера, сканирование бланков, форм ППЭ, заполненной и подписанной формы ППЭ-13-02 МАШ, в присутствии членов ГЭК, руководителей ППЭ и общественных наблюдателей (при наличии)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31802" y="8607133"/>
            <a:ext cx="3543094" cy="91643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70C0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Технический специалист</a:t>
            </a:r>
          </a:p>
        </p:txBody>
      </p:sp>
      <p:cxnSp>
        <p:nvCxnSpPr>
          <p:cNvPr id="41" name="Прямая со стрелкой 40"/>
          <p:cNvCxnSpPr>
            <a:endCxn id="13" idx="1"/>
          </p:cNvCxnSpPr>
          <p:nvPr/>
        </p:nvCxnSpPr>
        <p:spPr>
          <a:xfrm flipV="1">
            <a:off x="3736207" y="7854802"/>
            <a:ext cx="887961" cy="6845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3785502" y="9086020"/>
            <a:ext cx="838666" cy="706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240186" y="6132607"/>
            <a:ext cx="3543094" cy="91643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70C0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Руководитель ППЭ, член ГЭК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40186" y="7396583"/>
            <a:ext cx="3543094" cy="91643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70C0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Руководитель ППЭ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624168" y="4621696"/>
            <a:ext cx="11220672" cy="1299456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Загружают и активируют ключ доступа к ЭМ на станции сканирования в ППЭ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36889" y="4723293"/>
            <a:ext cx="3543094" cy="108012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70C0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Технический специалист, член ГЭК</a:t>
            </a:r>
          </a:p>
        </p:txBody>
      </p:sp>
      <p:cxnSp>
        <p:nvCxnSpPr>
          <p:cNvPr id="34" name="Прямая со стрелкой 33"/>
          <p:cNvCxnSpPr/>
          <p:nvPr/>
        </p:nvCxnSpPr>
        <p:spPr>
          <a:xfrm flipV="1">
            <a:off x="3785865" y="5230565"/>
            <a:ext cx="860858" cy="2707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1156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 anchor="ctr">
            <a:normAutofit/>
          </a:bodyPr>
          <a:lstStyle/>
          <a:p>
            <a:r>
              <a:rPr lang="ru-RU" sz="4000" dirty="0" smtClean="0"/>
              <a:t>Загрузка ключа и журналов на станцию сканирования</a:t>
            </a:r>
            <a:endParaRPr lang="ru-RU" sz="4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05795" y="1960713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  <a:latin typeface="Calibri"/>
              </a:rPr>
              <a:t>1. Требуется загрузить ключ доступа к ЭМ </a:t>
            </a:r>
            <a:endParaRPr lang="ru-RU" dirty="0"/>
          </a:p>
        </p:txBody>
      </p:sp>
      <p:pic>
        <p:nvPicPr>
          <p:cNvPr id="1028" name="Picture 4" descr="C:\Users\Alisitsyna.TESTCENTER\Desktop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465" y="2392760"/>
            <a:ext cx="7059612" cy="492601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813066" y="3544888"/>
            <a:ext cx="784887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2. Требуется загрузить журналы станций печати ЭМ</a:t>
            </a:r>
          </a:p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(по мере получения из аудиторий)</a:t>
            </a:r>
          </a:p>
        </p:txBody>
      </p:sp>
      <p:pic>
        <p:nvPicPr>
          <p:cNvPr id="1029" name="Picture 5" descr="C:\Users\Alisitsyna.TESTCENTER\Desktop\Рисунок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1896" y="4408984"/>
            <a:ext cx="8431212" cy="5895975"/>
          </a:xfrm>
          <a:prstGeom prst="rect">
            <a:avLst/>
          </a:prstGeom>
          <a:noFill/>
        </p:spPr>
      </p:pic>
      <p:grpSp>
        <p:nvGrpSpPr>
          <p:cNvPr id="15" name="Группа 14"/>
          <p:cNvGrpSpPr/>
          <p:nvPr/>
        </p:nvGrpSpPr>
        <p:grpSpPr>
          <a:xfrm>
            <a:off x="7871457" y="5512805"/>
            <a:ext cx="7984010" cy="5993160"/>
            <a:chOff x="7971207" y="5633120"/>
            <a:chExt cx="7984010" cy="599316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8038776" y="5633120"/>
              <a:ext cx="7848872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rgbClr val="0000FF"/>
                  </a:solidFill>
                </a:rPr>
                <a:t>3. Загрузка прошла успешно</a:t>
              </a:r>
            </a:p>
          </p:txBody>
        </p:sp>
        <p:pic>
          <p:nvPicPr>
            <p:cNvPr id="14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52" t="7051" r="2159" b="3117"/>
            <a:stretch>
              <a:fillRect/>
            </a:stretch>
          </p:blipFill>
          <p:spPr bwMode="auto">
            <a:xfrm>
              <a:off x="7971207" y="6065168"/>
              <a:ext cx="7984010" cy="556111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70704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 anchor="ctr">
            <a:normAutofit/>
          </a:bodyPr>
          <a:lstStyle/>
          <a:p>
            <a:r>
              <a:rPr lang="ru-RU" sz="4000" dirty="0" smtClean="0"/>
              <a:t>Завершение экзамена. Сканирование </a:t>
            </a:r>
            <a:r>
              <a:rPr lang="ru-RU" sz="4000" dirty="0"/>
              <a:t>форм ППЭ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803433" y="2680792"/>
            <a:ext cx="14461808" cy="8208912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ru-RU" sz="2700" dirty="0">
                <a:solidFill>
                  <a:srgbClr val="0070C0"/>
                </a:solidFill>
                <a:latin typeface="Arial" charset="0"/>
              </a:rPr>
              <a:t>После завершения сканирования всех бланков </a:t>
            </a:r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ППЭ </a:t>
            </a:r>
            <a:r>
              <a:rPr lang="ru-RU" sz="2700" dirty="0">
                <a:solidFill>
                  <a:srgbClr val="0070C0"/>
                </a:solidFill>
                <a:latin typeface="Arial" charset="0"/>
              </a:rPr>
              <a:t>технический специалист получает от руководителя ППЭ заполненные формы ППЭ, подлежащие сканированию:</a:t>
            </a:r>
          </a:p>
          <a:p>
            <a:pPr algn="just"/>
            <a:r>
              <a:rPr lang="ru-RU" sz="2700" dirty="0">
                <a:solidFill>
                  <a:srgbClr val="0070C0"/>
                </a:solidFill>
                <a:latin typeface="Arial" charset="0"/>
              </a:rPr>
              <a:t>ППЭ-05-02 «Протокол проведения </a:t>
            </a:r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экзамена </a:t>
            </a:r>
            <a:r>
              <a:rPr lang="ru-RU" sz="2700" dirty="0">
                <a:solidFill>
                  <a:srgbClr val="0070C0"/>
                </a:solidFill>
                <a:latin typeface="Arial" charset="0"/>
              </a:rPr>
              <a:t>в аудитории»;</a:t>
            </a:r>
          </a:p>
          <a:p>
            <a:pPr algn="just"/>
            <a:r>
              <a:rPr lang="ru-RU" sz="2700" dirty="0">
                <a:solidFill>
                  <a:srgbClr val="0070C0"/>
                </a:solidFill>
                <a:latin typeface="Arial" charset="0"/>
              </a:rPr>
              <a:t>ППЭ-07 «Список работников </a:t>
            </a:r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ППЭ и общественных наблюдателей»;</a:t>
            </a:r>
            <a:endParaRPr lang="ru-RU" sz="2700" dirty="0">
              <a:solidFill>
                <a:srgbClr val="0070C0"/>
              </a:solidFill>
              <a:latin typeface="Arial" charset="0"/>
            </a:endParaRPr>
          </a:p>
          <a:p>
            <a:pPr algn="just"/>
            <a:r>
              <a:rPr lang="ru-RU" sz="2700" dirty="0">
                <a:solidFill>
                  <a:srgbClr val="0070C0"/>
                </a:solidFill>
                <a:latin typeface="Arial" charset="0"/>
              </a:rPr>
              <a:t>ППЭ-12-02 «Ведомость коррекции персональных данных участников </a:t>
            </a:r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экзамена </a:t>
            </a:r>
            <a:r>
              <a:rPr lang="ru-RU" sz="2700" dirty="0">
                <a:solidFill>
                  <a:srgbClr val="0070C0"/>
                </a:solidFill>
                <a:latin typeface="Arial" charset="0"/>
              </a:rPr>
              <a:t>в аудитории» (при наличии</a:t>
            </a:r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);</a:t>
            </a:r>
          </a:p>
          <a:p>
            <a:pPr algn="just"/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ППЭ-12-04-МАШ «Ведомость учета времени отсутствия участников экзамена в аудитории»; </a:t>
            </a:r>
            <a:endParaRPr lang="ru-RU" sz="2700" dirty="0">
              <a:solidFill>
                <a:srgbClr val="0070C0"/>
              </a:solidFill>
              <a:latin typeface="Arial" charset="0"/>
            </a:endParaRPr>
          </a:p>
          <a:p>
            <a:pPr algn="just"/>
            <a:r>
              <a:rPr lang="ru-RU" sz="2700" dirty="0">
                <a:solidFill>
                  <a:srgbClr val="0070C0"/>
                </a:solidFill>
                <a:latin typeface="Arial" charset="0"/>
              </a:rPr>
              <a:t>ППЭ-14-01 «Акт приёмки-передачи экзаменационных материалов в ППЭ»;</a:t>
            </a:r>
          </a:p>
          <a:p>
            <a:pPr algn="just"/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ППЭ-13-02-МАШ </a:t>
            </a:r>
            <a:r>
              <a:rPr lang="ru-RU" sz="2700" dirty="0">
                <a:solidFill>
                  <a:srgbClr val="0070C0"/>
                </a:solidFill>
                <a:latin typeface="Arial" charset="0"/>
              </a:rPr>
              <a:t>«Сводная ведомость учёта участников и использования экзаменационных материалов в ППЭ»;</a:t>
            </a:r>
          </a:p>
          <a:p>
            <a:pPr algn="just"/>
            <a:r>
              <a:rPr lang="ru-RU" sz="2700" dirty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ППЭ-18-МАШ </a:t>
            </a:r>
            <a:r>
              <a:rPr lang="ru-RU" sz="2700" dirty="0">
                <a:solidFill>
                  <a:srgbClr val="0070C0"/>
                </a:solidFill>
                <a:latin typeface="Arial" charset="0"/>
              </a:rPr>
              <a:t>«Акт общественного наблюдения за проведением </a:t>
            </a:r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экзамена </a:t>
            </a:r>
            <a:r>
              <a:rPr lang="ru-RU" sz="2700" dirty="0">
                <a:solidFill>
                  <a:srgbClr val="0070C0"/>
                </a:solidFill>
                <a:latin typeface="Arial" charset="0"/>
              </a:rPr>
              <a:t>в ППЭ» (при наличии);</a:t>
            </a:r>
          </a:p>
          <a:p>
            <a:pPr algn="just"/>
            <a:r>
              <a:rPr lang="ru-RU" sz="2700" dirty="0">
                <a:solidFill>
                  <a:srgbClr val="0070C0"/>
                </a:solidFill>
                <a:latin typeface="Arial" charset="0"/>
              </a:rPr>
              <a:t>ППЭ-19 «Контроль изменения состава работников в день экзамена» (при наличии);</a:t>
            </a:r>
          </a:p>
          <a:p>
            <a:pPr algn="just"/>
            <a:r>
              <a:rPr lang="ru-RU" sz="2700" dirty="0">
                <a:solidFill>
                  <a:srgbClr val="0070C0"/>
                </a:solidFill>
                <a:latin typeface="Arial" charset="0"/>
              </a:rPr>
              <a:t>ППЭ-21 «Акт об удалении участника </a:t>
            </a:r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экзамена» </a:t>
            </a:r>
            <a:r>
              <a:rPr lang="ru-RU" sz="2700" dirty="0">
                <a:solidFill>
                  <a:srgbClr val="0070C0"/>
                </a:solidFill>
                <a:latin typeface="Arial" charset="0"/>
              </a:rPr>
              <a:t>(при наличии);</a:t>
            </a:r>
          </a:p>
          <a:p>
            <a:pPr algn="just"/>
            <a:r>
              <a:rPr lang="ru-RU" sz="2700" dirty="0">
                <a:solidFill>
                  <a:srgbClr val="0070C0"/>
                </a:solidFill>
                <a:latin typeface="Arial" charset="0"/>
              </a:rPr>
              <a:t>ППЭ-22 «Акт о досрочном завершении </a:t>
            </a:r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экзамена по объективным причинам»</a:t>
            </a:r>
            <a:br>
              <a:rPr lang="ru-RU" sz="2700" dirty="0" smtClean="0">
                <a:solidFill>
                  <a:srgbClr val="0070C0"/>
                </a:solidFill>
                <a:latin typeface="Arial" charset="0"/>
              </a:rPr>
            </a:br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(при </a:t>
            </a:r>
            <a:r>
              <a:rPr lang="ru-RU" sz="2700" dirty="0">
                <a:solidFill>
                  <a:srgbClr val="0070C0"/>
                </a:solidFill>
                <a:latin typeface="Arial" charset="0"/>
              </a:rPr>
              <a:t>наличии</a:t>
            </a:r>
            <a:r>
              <a:rPr lang="ru-RU" sz="2700" dirty="0" smtClean="0">
                <a:solidFill>
                  <a:srgbClr val="0070C0"/>
                </a:solidFill>
                <a:latin typeface="Arial" charset="0"/>
              </a:rPr>
              <a:t>)</a:t>
            </a:r>
            <a:r>
              <a:rPr lang="ru-RU" sz="2700" dirty="0">
                <a:solidFill>
                  <a:srgbClr val="0070C0"/>
                </a:solidFill>
                <a:latin typeface="Arial" charset="0"/>
              </a:rPr>
              <a:t>.</a:t>
            </a:r>
          </a:p>
          <a:p>
            <a:pPr algn="just"/>
            <a:endParaRPr lang="ru-RU" sz="27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704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dirty="0" smtClean="0"/>
              <a:t>Завершение экзамена. </a:t>
            </a:r>
            <a:br>
              <a:rPr lang="ru-RU" sz="4000" dirty="0" smtClean="0"/>
            </a:br>
            <a:r>
              <a:rPr lang="ru-RU" sz="4000" dirty="0" smtClean="0"/>
              <a:t>Передача материалов в РЦОИ</a:t>
            </a:r>
            <a:endParaRPr lang="ru-RU" sz="4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34538" y="5227831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Подключает к Станции сканирования </a:t>
            </a:r>
            <a:r>
              <a:rPr lang="ru-RU" sz="28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токен</a:t>
            </a:r>
            <a:r>
              <a:rPr lang="ru-RU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, выполняет экспорт электронных бланков и форм ППЭ, шифрует и подписывает сертификат члена ГЭК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78297" y="5220355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rgbClr val="006AB3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 ГЭК</a:t>
            </a:r>
          </a:p>
          <a:p>
            <a:pPr algn="ctr"/>
            <a:r>
              <a:rPr lang="ru-RU" sz="28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Технический специалист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392547" y="5921038"/>
            <a:ext cx="949043" cy="3609"/>
          </a:xfrm>
          <a:prstGeom prst="straightConnector1">
            <a:avLst/>
          </a:prstGeom>
          <a:ln w="57150">
            <a:solidFill>
              <a:srgbClr val="006A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5334538" y="3314911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Формирует протокол проведения процедуры сканирования </a:t>
            </a: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бланков ГИА в ППЭ (форма ППЭ-15) </a:t>
            </a:r>
            <a:endParaRPr lang="ru-RU" sz="28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4715" y="3315152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rgbClr val="006AB3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 ГЭК</a:t>
            </a:r>
          </a:p>
          <a:p>
            <a:pPr algn="ctr"/>
            <a:r>
              <a:rPr lang="ru-RU" sz="28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Технический специалист 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4377169" y="4006433"/>
            <a:ext cx="949043" cy="3609"/>
          </a:xfrm>
          <a:prstGeom prst="straightConnector1">
            <a:avLst/>
          </a:prstGeom>
          <a:ln w="57150">
            <a:solidFill>
              <a:srgbClr val="006A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5319160" y="8859768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Передает ЭМ </a:t>
            </a:r>
            <a:r>
              <a:rPr lang="ru-RU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на хранение в </a:t>
            </a: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ОО</a:t>
            </a:r>
            <a:endParaRPr lang="ru-RU" sz="28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82658" y="8852292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rgbClr val="006AB3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 ГЭК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4377169" y="9553560"/>
            <a:ext cx="949043" cy="3609"/>
          </a:xfrm>
          <a:prstGeom prst="straightConnector1">
            <a:avLst/>
          </a:prstGeom>
          <a:ln w="57150">
            <a:solidFill>
              <a:srgbClr val="006A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5321217" y="7043800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Пересчитывают</a:t>
            </a:r>
            <a:r>
              <a:rPr lang="ru-RU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, </a:t>
            </a: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вкладывают бланки в ВДП, в который были упакованы в аудитории </a:t>
            </a:r>
            <a:endParaRPr lang="ru-RU" sz="28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84715" y="7036324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rgbClr val="006AB3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Руководитель ППЭ</a:t>
            </a:r>
          </a:p>
          <a:p>
            <a:pPr algn="ctr"/>
            <a:r>
              <a:rPr lang="ru-RU" sz="2800" b="1" dirty="0" smtClean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 ГЭК</a:t>
            </a:r>
            <a:endParaRPr lang="ru-RU" sz="2800" b="1" dirty="0">
              <a:ln w="0"/>
              <a:solidFill>
                <a:srgbClr val="006AB3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V="1">
            <a:off x="4379226" y="7740053"/>
            <a:ext cx="949043" cy="3609"/>
          </a:xfrm>
          <a:prstGeom prst="straightConnector1">
            <a:avLst/>
          </a:prstGeom>
          <a:ln w="57150">
            <a:solidFill>
              <a:srgbClr val="006A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7473" y="2392179"/>
            <a:ext cx="1555372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Руководитель ППЭ контролирует своевременность и качество передачи материалов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661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dirty="0">
                <a:ln w="0"/>
                <a:solidFill>
                  <a:srgbClr val="FF0000"/>
                </a:solidFill>
              </a:rPr>
              <a:t>Завершение экзамена. </a:t>
            </a:r>
            <a:br>
              <a:rPr lang="ru-RU" sz="4000" dirty="0">
                <a:ln w="0"/>
                <a:solidFill>
                  <a:srgbClr val="FF0000"/>
                </a:solidFill>
              </a:rPr>
            </a:br>
            <a:r>
              <a:rPr lang="ru-RU" sz="4000" dirty="0">
                <a:ln w="0"/>
                <a:solidFill>
                  <a:srgbClr val="FF0000"/>
                </a:solidFill>
              </a:rPr>
              <a:t>Передача материалов в РЦОИ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3457" y="2104728"/>
            <a:ext cx="15625736" cy="18620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6AB3"/>
                </a:solidFill>
              </a:rPr>
              <a:t>Член ГЭК </a:t>
            </a:r>
            <a:r>
              <a:rPr lang="ru-RU" sz="2000" dirty="0" smtClean="0">
                <a:solidFill>
                  <a:srgbClr val="006AB3"/>
                </a:solidFill>
              </a:rPr>
              <a:t>проверяет</a:t>
            </a:r>
            <a:r>
              <a:rPr lang="ru-RU" sz="2000" dirty="0">
                <a:solidFill>
                  <a:srgbClr val="006AB3"/>
                </a:solidFill>
              </a:rPr>
              <a:t>, что экспортируемые данные не содержат особых ситуаций и сверяет данные о количестве отсканированных бланков по </a:t>
            </a:r>
            <a:r>
              <a:rPr lang="ru-RU" sz="2000" dirty="0" smtClean="0">
                <a:solidFill>
                  <a:srgbClr val="006AB3"/>
                </a:solidFill>
              </a:rPr>
              <a:t>аудиториям с</a:t>
            </a:r>
            <a:r>
              <a:rPr lang="ru-RU" sz="2000" dirty="0">
                <a:solidFill>
                  <a:srgbClr val="006AB3"/>
                </a:solidFill>
              </a:rPr>
              <a:t> количеством бланков из формы </a:t>
            </a:r>
            <a:r>
              <a:rPr lang="ru-RU" sz="2000" dirty="0" smtClean="0">
                <a:solidFill>
                  <a:srgbClr val="006AB3"/>
                </a:solidFill>
              </a:rPr>
              <a:t>ППЭ-13-02-МАШ, в </a:t>
            </a:r>
            <a:r>
              <a:rPr lang="ru-RU" sz="2000" dirty="0">
                <a:solidFill>
                  <a:srgbClr val="006AB3"/>
                </a:solidFill>
              </a:rPr>
              <a:t>случае использования технологии перевода бланков участников ЕГЭ в электронный вид при проведении устной части ЕГЭ по иностранным языкам </a:t>
            </a:r>
            <a:r>
              <a:rPr lang="ru-RU" sz="2000" dirty="0" smtClean="0">
                <a:solidFill>
                  <a:srgbClr val="006AB3"/>
                </a:solidFill>
              </a:rPr>
              <a:t>ППЭ-13-03-У. </a:t>
            </a:r>
            <a:endParaRPr lang="ru-RU" sz="2000" dirty="0">
              <a:solidFill>
                <a:srgbClr val="006AB3"/>
              </a:solidFill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6AB3"/>
                </a:solidFill>
              </a:rPr>
              <a:t>Если </a:t>
            </a:r>
            <a:r>
              <a:rPr lang="ru-RU" sz="2000" dirty="0" smtClean="0">
                <a:solidFill>
                  <a:srgbClr val="006AB3"/>
                </a:solidFill>
              </a:rPr>
              <a:t>данные корректны</a:t>
            </a:r>
            <a:r>
              <a:rPr lang="ru-RU" sz="2000" dirty="0">
                <a:solidFill>
                  <a:srgbClr val="006AB3"/>
                </a:solidFill>
              </a:rPr>
              <a:t>, технический специалист </a:t>
            </a:r>
            <a:r>
              <a:rPr lang="ru-RU" sz="2000" dirty="0" smtClean="0">
                <a:solidFill>
                  <a:srgbClr val="006AB3"/>
                </a:solidFill>
              </a:rPr>
              <a:t>выполняет </a:t>
            </a:r>
            <a:r>
              <a:rPr lang="ru-RU" sz="2000" dirty="0">
                <a:solidFill>
                  <a:srgbClr val="006AB3"/>
                </a:solidFill>
              </a:rPr>
              <a:t>экспорт электронных образов бланков и форм </a:t>
            </a:r>
            <a:r>
              <a:rPr lang="ru-RU" sz="2000" dirty="0" smtClean="0">
                <a:solidFill>
                  <a:srgbClr val="006AB3"/>
                </a:solidFill>
              </a:rPr>
              <a:t>ППЭ: </a:t>
            </a:r>
            <a:r>
              <a:rPr lang="ru-RU" sz="2000" dirty="0">
                <a:solidFill>
                  <a:srgbClr val="006AB3"/>
                </a:solidFill>
              </a:rPr>
              <a:t>пакет данных с электронными образами бланков и форм ППЭ </a:t>
            </a:r>
            <a:r>
              <a:rPr lang="ru-RU" sz="2000" dirty="0" smtClean="0">
                <a:solidFill>
                  <a:srgbClr val="006AB3"/>
                </a:solidFill>
              </a:rPr>
              <a:t>зашифровывается.</a:t>
            </a:r>
            <a:endParaRPr lang="ru-RU" sz="2000" dirty="0">
              <a:solidFill>
                <a:srgbClr val="006AB3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749186" y="5397241"/>
            <a:ext cx="160686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6" t="6407" r="2124" b="3313"/>
          <a:stretch>
            <a:fillRect/>
          </a:stretch>
        </p:blipFill>
        <p:spPr bwMode="auto">
          <a:xfrm>
            <a:off x="514525" y="4264968"/>
            <a:ext cx="9721080" cy="6990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577256" y="5206202"/>
            <a:ext cx="515924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10000"/>
              </a:lnSpc>
              <a:spcAft>
                <a:spcPts val="0"/>
              </a:spcAft>
            </a:pP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осуществления экспорта данных на странице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Экспорт данных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необходимо выполнить следующие действия:</a:t>
            </a:r>
          </a:p>
          <a:p>
            <a:pPr lvl="0" algn="just">
              <a:lnSpc>
                <a:spcPct val="110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Подключите </a:t>
            </a:r>
            <a:r>
              <a:rPr lang="ru-RU" sz="20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токен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члена ГЭК и нажмите кнопку </a:t>
            </a:r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Обновить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информацию о </a:t>
            </a:r>
            <a:r>
              <a:rPr lang="ru-RU" sz="2000" b="1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токене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члена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ГЭК»</a:t>
            </a:r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270510" algn="just">
              <a:lnSpc>
                <a:spcPct val="110000"/>
              </a:lnSpc>
              <a:spcAft>
                <a:spcPts val="0"/>
              </a:spcAft>
            </a:pP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появившемся окне необходимо ввести пароль к </a:t>
            </a:r>
            <a:r>
              <a:rPr lang="ru-RU" sz="20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токену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члена ГЭК и нажать кнопку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ОК</a:t>
            </a:r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ru-RU" sz="2000" dirty="0" smtClean="0">
                <a:solidFill>
                  <a:srgbClr val="0070C0"/>
                </a:solidFill>
              </a:rPr>
              <a:t>2. Нажмите </a:t>
            </a:r>
            <a:r>
              <a:rPr lang="ru-RU" sz="2000" dirty="0">
                <a:solidFill>
                  <a:srgbClr val="0070C0"/>
                </a:solidFill>
              </a:rPr>
              <a:t>кнопку </a:t>
            </a:r>
            <a:r>
              <a:rPr lang="ru-RU" sz="2000" dirty="0" smtClean="0">
                <a:solidFill>
                  <a:srgbClr val="0070C0"/>
                </a:solidFill>
              </a:rPr>
              <a:t>«</a:t>
            </a:r>
            <a:r>
              <a:rPr lang="ru-RU" sz="2000" b="1" dirty="0" smtClean="0">
                <a:solidFill>
                  <a:srgbClr val="0070C0"/>
                </a:solidFill>
              </a:rPr>
              <a:t>Экспорт данных»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>
                <a:solidFill>
                  <a:srgbClr val="0070C0"/>
                </a:solidFill>
              </a:rPr>
              <a:t>для запуска процедуры экспорта данных.</a:t>
            </a:r>
          </a:p>
          <a:p>
            <a:r>
              <a:rPr lang="ru-RU" sz="2000" dirty="0">
                <a:solidFill>
                  <a:srgbClr val="0070C0"/>
                </a:solidFill>
              </a:rPr>
              <a:t>Для продолжения экспорта необходимо подтвердить, что все изображения бланков проверены</a:t>
            </a:r>
            <a:r>
              <a:rPr lang="ru-RU" sz="2000" dirty="0" smtClean="0">
                <a:solidFill>
                  <a:srgbClr val="0070C0"/>
                </a:solidFill>
              </a:rPr>
              <a:t>.</a:t>
            </a:r>
            <a:endParaRPr lang="ru-RU" sz="2000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69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dirty="0">
                <a:ln w="0"/>
                <a:solidFill>
                  <a:srgbClr val="FF0000"/>
                </a:solidFill>
              </a:rPr>
              <a:t>Завершение экзамена. </a:t>
            </a:r>
            <a:br>
              <a:rPr lang="ru-RU" sz="4000" dirty="0">
                <a:ln w="0"/>
                <a:solidFill>
                  <a:srgbClr val="FF0000"/>
                </a:solidFill>
              </a:rPr>
            </a:br>
            <a:r>
              <a:rPr lang="ru-RU" sz="4000" dirty="0">
                <a:ln w="0"/>
                <a:solidFill>
                  <a:srgbClr val="FF0000"/>
                </a:solidFill>
              </a:rPr>
              <a:t>Передача материалов в РЦОИ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4672" y="9816086"/>
            <a:ext cx="14840465" cy="16496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Технический специалист сохраняет </a:t>
            </a:r>
            <a:r>
              <a:rPr lang="ru-RU" sz="2200" dirty="0" smtClean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200" dirty="0" err="1" smtClean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флеш-накопитель</a:t>
            </a:r>
            <a:r>
              <a:rPr lang="ru-RU" sz="2200" dirty="0" smtClean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пакет </a:t>
            </a:r>
            <a:r>
              <a:rPr lang="ru-RU" sz="22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 с электронными образами бланков и форм </a:t>
            </a:r>
            <a:r>
              <a:rPr lang="ru-RU" sz="2200" dirty="0" smtClean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ППЭ </a:t>
            </a:r>
            <a:r>
              <a:rPr lang="ru-RU" sz="22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(файл экспорта), а также электронный журнал сканирования</a:t>
            </a:r>
            <a:r>
              <a:rPr lang="ru-RU" sz="2200" dirty="0" smtClean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</a:t>
            </a:r>
            <a:r>
              <a:rPr lang="ru-RU" sz="22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переносит на </a:t>
            </a:r>
            <a:r>
              <a:rPr lang="ru-RU" sz="2200" dirty="0" smtClean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станцию авторизации для </a:t>
            </a:r>
            <a:r>
              <a:rPr lang="ru-RU" sz="22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передачи пакета данных с электронными образами бланков и форм ППЭ на сервер РЦОИ, журнала сканирования в систему мониторинга готовности ППЭ.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749186" y="5397241"/>
            <a:ext cx="160686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729" y="2392760"/>
            <a:ext cx="10158908" cy="72165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729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noFill/>
        </p:spPr>
        <p:txBody>
          <a:bodyPr anchor="ctr">
            <a:normAutofit/>
          </a:bodyPr>
          <a:lstStyle/>
          <a:p>
            <a:r>
              <a:rPr lang="ru-RU" sz="4000" dirty="0" smtClean="0">
                <a:ln w="0"/>
              </a:rPr>
              <a:t>Завершение экзамена. Протокол </a:t>
            </a:r>
            <a:r>
              <a:rPr lang="ru-RU" sz="4000" dirty="0">
                <a:ln w="0"/>
              </a:rPr>
              <a:t>проведения процедуры сканирования бланков в ППЭ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32172" y="3874725"/>
            <a:ext cx="6122504" cy="4062651"/>
          </a:xfrm>
          <a:prstGeom prst="rect">
            <a:avLst/>
          </a:prstGeom>
          <a:ln>
            <a:solidFill>
              <a:srgbClr val="006AB3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800" dirty="0" smtClean="0">
                <a:solidFill>
                  <a:srgbClr val="006AB3"/>
                </a:solidFill>
              </a:rPr>
              <a:t>Протокол </a:t>
            </a:r>
            <a:r>
              <a:rPr lang="ru-RU" sz="2800" dirty="0">
                <a:solidFill>
                  <a:srgbClr val="006AB3"/>
                </a:solidFill>
              </a:rPr>
              <a:t>проведения процедуры сканирования </a:t>
            </a:r>
            <a:r>
              <a:rPr lang="ru-RU" sz="2800" dirty="0" smtClean="0">
                <a:solidFill>
                  <a:srgbClr val="006AB3"/>
                </a:solidFill>
              </a:rPr>
              <a:t>бланков ГИА </a:t>
            </a:r>
            <a:r>
              <a:rPr lang="ru-RU" sz="2800" dirty="0">
                <a:solidFill>
                  <a:srgbClr val="006AB3"/>
                </a:solidFill>
              </a:rPr>
              <a:t>в ППЭ </a:t>
            </a:r>
            <a:r>
              <a:rPr lang="ru-RU" sz="2800" dirty="0" smtClean="0">
                <a:solidFill>
                  <a:srgbClr val="006AB3"/>
                </a:solidFill>
              </a:rPr>
              <a:t>(форма ППЭ-15 ) </a:t>
            </a:r>
            <a:r>
              <a:rPr lang="ru-RU" sz="2800" dirty="0">
                <a:solidFill>
                  <a:srgbClr val="006AB3"/>
                </a:solidFill>
              </a:rPr>
              <a:t>формируется после завершения сканирования всех бланков и форм ППЭ.</a:t>
            </a:r>
          </a:p>
          <a:p>
            <a:pPr algn="ctr"/>
            <a:endParaRPr lang="ru-RU" sz="2800" b="1" dirty="0" smtClean="0">
              <a:solidFill>
                <a:srgbClr val="006AB3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006AB3"/>
                </a:solidFill>
              </a:rPr>
              <a:t>Протокол </a:t>
            </a:r>
            <a:r>
              <a:rPr lang="ru-RU" sz="2800" b="1" dirty="0">
                <a:solidFill>
                  <a:srgbClr val="006AB3"/>
                </a:solidFill>
              </a:rPr>
              <a:t>подписывают руководитель ППЭ, технический специалист, член ГЭК</a:t>
            </a:r>
            <a:r>
              <a:rPr lang="ru-RU" sz="2800" b="1" dirty="0" smtClean="0">
                <a:solidFill>
                  <a:srgbClr val="006AB3"/>
                </a:solidFill>
              </a:rPr>
              <a:t>.</a:t>
            </a:r>
            <a:endParaRPr lang="ru-RU" sz="2800" dirty="0" smtClean="0">
              <a:solidFill>
                <a:srgbClr val="006AB3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4245" t="12208" r="43074" b="4493"/>
          <a:stretch>
            <a:fillRect/>
          </a:stretch>
        </p:blipFill>
        <p:spPr bwMode="auto">
          <a:xfrm>
            <a:off x="878121" y="2104727"/>
            <a:ext cx="6552728" cy="9394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0220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3777" y="0"/>
            <a:ext cx="13074898" cy="1816696"/>
          </a:xfrm>
          <a:noFill/>
        </p:spPr>
        <p:txBody>
          <a:bodyPr anchor="ctr">
            <a:normAutofit/>
          </a:bodyPr>
          <a:lstStyle/>
          <a:p>
            <a:r>
              <a:rPr lang="ru-RU" sz="4000" dirty="0" smtClean="0"/>
              <a:t>Завершение экзамена. Передача </a:t>
            </a:r>
            <a:r>
              <a:rPr lang="ru-RU" sz="4000" dirty="0"/>
              <a:t>ЭМ </a:t>
            </a:r>
            <a:r>
              <a:rPr lang="ru-RU" sz="4000" dirty="0" smtClean="0"/>
              <a:t>в </a:t>
            </a:r>
            <a:r>
              <a:rPr lang="ru-RU" sz="4000" dirty="0"/>
              <a:t>РЦОИ после </a:t>
            </a:r>
            <a:r>
              <a:rPr lang="ru-RU" sz="4000"/>
              <a:t>завершения </a:t>
            </a:r>
            <a:r>
              <a:rPr lang="ru-RU" sz="4000" smtClean="0"/>
              <a:t>экзаменов в </a:t>
            </a:r>
            <a:r>
              <a:rPr lang="ru-RU" sz="4000" dirty="0"/>
              <a:t>ППЭ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15673" y="3169126"/>
            <a:ext cx="7874848" cy="1239857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ПОЛУЧЕНИЕ </a:t>
            </a:r>
            <a:r>
              <a:rPr lang="ru-RU" sz="2800" b="1" dirty="0" smtClean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членом ГЭК ЭМ </a:t>
            </a:r>
            <a:r>
              <a:rPr lang="ru-RU" sz="2800" b="1" dirty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В ППЭ от </a:t>
            </a:r>
            <a:r>
              <a:rPr lang="ru-RU" sz="3200" b="1" dirty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руководителя ППЭ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558315" y="4408983"/>
            <a:ext cx="0" cy="7026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1795765" y="5140733"/>
            <a:ext cx="7962572" cy="231887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0"/>
                <a:solidFill>
                  <a:srgbClr val="FF0000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!Возможно только после </a:t>
            </a:r>
            <a:r>
              <a:rPr lang="ru-RU" sz="2800" b="1" dirty="0" smtClean="0">
                <a:ln w="0"/>
                <a:solidFill>
                  <a:srgbClr val="FF0000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уведомления из РЦОИ </a:t>
            </a:r>
            <a:r>
              <a:rPr lang="ru-RU" sz="2800" b="1" dirty="0">
                <a:ln w="0"/>
                <a:solidFill>
                  <a:srgbClr val="FF0000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об успешном получении  и расшифровки переданного пакета данных с электронными образами бланков! 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5575318" y="7428640"/>
            <a:ext cx="0" cy="7026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1871966" y="8191357"/>
            <a:ext cx="7818555" cy="1556157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 ГЭК передает </a:t>
            </a: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ЭМ руководителю ОО, на базе которой организован ППЭ</a:t>
            </a:r>
            <a:endParaRPr lang="ru-RU" sz="2800" b="1" u="sng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97" t="4722" r="5797"/>
          <a:stretch>
            <a:fillRect/>
          </a:stretch>
        </p:blipFill>
        <p:spPr>
          <a:xfrm>
            <a:off x="10914657" y="4264968"/>
            <a:ext cx="4392488" cy="43587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9232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9921" y="5201072"/>
            <a:ext cx="11507210" cy="295232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dirty="0" smtClean="0"/>
              <a:t>Теоретические </a:t>
            </a:r>
            <a:br>
              <a:rPr lang="ru-RU" dirty="0" smtClean="0"/>
            </a:br>
            <a:r>
              <a:rPr lang="ru-RU" dirty="0" smtClean="0"/>
              <a:t>и практические </a:t>
            </a:r>
            <a:br>
              <a:rPr lang="ru-RU" dirty="0" smtClean="0"/>
            </a:br>
            <a:r>
              <a:rPr lang="ru-RU" dirty="0" smtClean="0"/>
              <a:t>задания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0A8A4E-565C-4405-9464-C9FA19AA0B26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14657" y="6713240"/>
            <a:ext cx="2996165" cy="25463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dirty="0">
                <a:ea typeface="Verdana" panose="020B0604030504040204" pitchFamily="34" charset="0"/>
              </a:rPr>
              <a:t>Техническая подготовка штаба ППЭ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465872" y="2846468"/>
            <a:ext cx="5635877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600" b="1" dirty="0" smtClean="0">
              <a:ln w="0"/>
              <a:solidFill>
                <a:srgbClr val="100599"/>
              </a:solidFill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sz="2600" b="1" dirty="0">
              <a:ln w="0"/>
              <a:solidFill>
                <a:srgbClr val="100599"/>
              </a:solidFill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300" y="3167898"/>
            <a:ext cx="3118026" cy="311802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8362" y="4125876"/>
            <a:ext cx="737360" cy="6912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1923" y="4434934"/>
            <a:ext cx="1077311" cy="107731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7465" y="4255555"/>
            <a:ext cx="1795087" cy="143606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96448" y="6973295"/>
            <a:ext cx="898210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Технический специалист:</a:t>
            </a:r>
          </a:p>
          <a:p>
            <a:pPr>
              <a:lnSpc>
                <a:spcPct val="150000"/>
              </a:lnSpc>
            </a:pPr>
            <a:r>
              <a:rPr lang="ru-RU" sz="2600" b="1" dirty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Устанавливает </a:t>
            </a:r>
            <a:r>
              <a:rPr lang="ru-RU" sz="2600" b="1" dirty="0" smtClean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станцию авторизации, станцию сканирования</a:t>
            </a:r>
            <a:endParaRPr lang="ru-RU" sz="2600" b="1" dirty="0">
              <a:ln w="0"/>
              <a:solidFill>
                <a:srgbClr val="003AA6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600" b="1" dirty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Проверяет работоспособность </a:t>
            </a:r>
            <a:r>
              <a:rPr lang="en-US" sz="2600" b="1" dirty="0" smtClean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ru-RU" sz="2600" b="1" dirty="0" smtClean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600" b="1" dirty="0" smtClean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DVD)</a:t>
            </a:r>
            <a:r>
              <a:rPr lang="ru-RU" sz="2600" b="1" dirty="0" smtClean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-привода</a:t>
            </a:r>
            <a:endParaRPr lang="en-US" sz="2600" b="1" dirty="0">
              <a:ln w="0"/>
              <a:solidFill>
                <a:srgbClr val="003AA6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600" b="1" dirty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Подключает к </a:t>
            </a:r>
            <a:r>
              <a:rPr lang="ru-RU" sz="2600" b="1" dirty="0" smtClean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станции авторизации </a:t>
            </a:r>
            <a:r>
              <a:rPr lang="ru-RU" sz="2600" b="1" dirty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сканирующее устройство</a:t>
            </a:r>
          </a:p>
          <a:p>
            <a:pPr>
              <a:lnSpc>
                <a:spcPct val="150000"/>
              </a:lnSpc>
            </a:pPr>
            <a:r>
              <a:rPr lang="ru-RU" sz="2600" b="1" dirty="0">
                <a:ln w="0"/>
                <a:solidFill>
                  <a:srgbClr val="003AA6"/>
                </a:solidFill>
                <a:latin typeface="Arial" pitchFamily="34" charset="0"/>
                <a:cs typeface="Arial" pitchFamily="34" charset="0"/>
              </a:rPr>
              <a:t>Подготавливает резервный картридж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227" y="7580357"/>
            <a:ext cx="325515" cy="32551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227" y="8804620"/>
            <a:ext cx="325515" cy="32551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227" y="9377536"/>
            <a:ext cx="325515" cy="3255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6490" y="4508233"/>
            <a:ext cx="1309917" cy="112153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73598" y="2275522"/>
            <a:ext cx="810281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b="1" dirty="0" smtClean="0">
                <a:ln w="0"/>
                <a:latin typeface="Arial" pitchFamily="34" charset="0"/>
                <a:cs typeface="Arial" pitchFamily="34" charset="0"/>
              </a:rPr>
              <a:t>Какое программное обеспечение должен установить технический специалист в штабе ППЭ?</a:t>
            </a:r>
            <a:endParaRPr lang="ru-RU" sz="2600" b="1" dirty="0">
              <a:ln w="0"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41936" y="3395075"/>
            <a:ext cx="4828951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>
                <a:ln w="0"/>
                <a:solidFill>
                  <a:srgbClr val="100599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Станция сканирования (ПО)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470031" y="3987706"/>
            <a:ext cx="4608506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>
                <a:ln w="0"/>
                <a:solidFill>
                  <a:srgbClr val="100599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Станция авторизации (ПО)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441936" y="9931622"/>
            <a:ext cx="3843147" cy="11107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>
              <a:rot lat="1200000" lon="0" rev="600000"/>
            </a:camera>
            <a:lightRig rig="threePt" dir="t"/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Для проверки ответа используйте клавишу «пробел»</a:t>
            </a:r>
            <a:endParaRPr lang="ru-RU" sz="2400" b="1" dirty="0">
              <a:solidFill>
                <a:srgbClr val="E2001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227" y="10601672"/>
            <a:ext cx="325515" cy="32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175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dirty="0"/>
              <a:t>Передача экзаменационных материалов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5512" y="4304184"/>
            <a:ext cx="227054" cy="179521"/>
          </a:xfrm>
          <a:prstGeom prst="rect">
            <a:avLst/>
          </a:prstGeom>
        </p:spPr>
      </p:pic>
      <p:sp>
        <p:nvSpPr>
          <p:cNvPr id="17" name="Скругленный прямоугольник 16"/>
          <p:cNvSpPr/>
          <p:nvPr/>
        </p:nvSpPr>
        <p:spPr>
          <a:xfrm>
            <a:off x="846042" y="4082276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Передает все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ЭМ из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аудитории руководителю ППЭ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1848565" y="4082276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Ответственный организатор в аудитории</a:t>
            </a:r>
            <a:endParaRPr lang="ru-RU" sz="2400" b="1" dirty="0">
              <a:ln w="0"/>
              <a:solidFill>
                <a:srgbClr val="006AB3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 flipV="1">
            <a:off x="10899522" y="4770608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846042" y="6190116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Принимает все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ЭМ из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аудитории от ответственного организатора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1848565" y="6182135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Руководитель ППЭ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flipH="1" flipV="1">
            <a:off x="10899522" y="6860154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846387" y="8273638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Вскрывают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полученные ВДП с бланками. </a:t>
            </a:r>
            <a:endParaRPr lang="ru-RU" sz="2400" b="1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  <a:p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Пересчитывают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бланки,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заполняют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форму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ППЭ-13-02-МАШ</a:t>
            </a:r>
            <a:endParaRPr lang="ru-RU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854940" y="8273638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Руководитель </a:t>
            </a:r>
            <a:r>
              <a:rPr lang="ru-RU" sz="2400" b="1" dirty="0" smtClean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ППЭ, член ГЭК</a:t>
            </a:r>
            <a:endParaRPr lang="ru-RU" sz="2400" b="1" dirty="0">
              <a:ln w="0"/>
              <a:solidFill>
                <a:srgbClr val="006AB3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10905897" y="8952793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77553" y="2674358"/>
            <a:ext cx="1411356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3200" b="1" dirty="0" smtClean="0">
                <a:ln w="0"/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Кто из сотрудников ППЭ выполняет перечисленные ниже функции?</a:t>
            </a:r>
            <a:endParaRPr lang="ru-RU" sz="3200" b="1" dirty="0">
              <a:ln w="0"/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452469" y="10198275"/>
            <a:ext cx="3843147" cy="11107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>
              <a:rot lat="1200000" lon="0" rev="600000"/>
            </a:camera>
            <a:lightRig rig="threePt" dir="t"/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Для проверки</a:t>
            </a:r>
            <a:r>
              <a:rPr lang="en-US" sz="2400" b="1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ответа нажмите курсором на наименование функции</a:t>
            </a:r>
            <a:endParaRPr lang="ru-RU" sz="2400" b="1" dirty="0">
              <a:solidFill>
                <a:srgbClr val="E2001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90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dirty="0"/>
              <a:t>Сканирование</a:t>
            </a:r>
            <a:r>
              <a:rPr lang="ru-RU" sz="4000" dirty="0" smtClean="0"/>
              <a:t> ЭМ</a:t>
            </a:r>
            <a:endParaRPr lang="ru-RU" sz="40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46042" y="4178211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Передает техническому специалисту ВДП с бланками, формы ППЭ для сканирования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854940" y="4172230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Руководитель ППЭ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 flipV="1">
            <a:off x="10905897" y="4877786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846042" y="6260124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Осуществляет сканирование бланков, форм ППЭ, заполненной и подписанной формы ППЭ-13-02 МАШ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854940" y="6246268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Технический специалист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flipH="1" flipV="1">
            <a:off x="10899522" y="6956089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846042" y="8345646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Сверяет данные о количестве отсканированных бланков с формой </a:t>
            </a:r>
            <a:r>
              <a:rPr lang="ru-RU" sz="26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ППЭ-13-02-МАШ</a:t>
            </a:r>
            <a:endParaRPr lang="ru-RU" sz="26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1856724" y="8334162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 ГЭК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 flipH="1" flipV="1">
            <a:off x="10899522" y="9024801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77553" y="2674358"/>
            <a:ext cx="1411356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3200" b="1" dirty="0" smtClean="0">
                <a:ln w="0"/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Кто из работников ППЭ выполняет перечисленные ниже функции?</a:t>
            </a:r>
            <a:endParaRPr lang="ru-RU" sz="3200" b="1" dirty="0">
              <a:ln w="0"/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452469" y="10198275"/>
            <a:ext cx="3843147" cy="11107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>
              <a:rot lat="1200000" lon="0" rev="600000"/>
            </a:camera>
            <a:lightRig rig="threePt" dir="t"/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Для проверки</a:t>
            </a:r>
            <a:r>
              <a:rPr lang="en-US" sz="2400" b="1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ответа нажмите курсором на наименование функции</a:t>
            </a:r>
            <a:endParaRPr lang="ru-RU" sz="2400" b="1" dirty="0">
              <a:solidFill>
                <a:srgbClr val="E2001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440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dirty="0"/>
              <a:t>Передача материалов в РЦОИ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908067" y="3296207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 ГЭК</a:t>
            </a:r>
          </a:p>
          <a:p>
            <a:pPr algn="ctr"/>
            <a:r>
              <a:rPr lang="ru-RU" sz="24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Технический специалист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10973726" y="4006828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11908067" y="5040370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 ГЭК</a:t>
            </a:r>
          </a:p>
          <a:p>
            <a:pPr algn="ctr"/>
            <a:r>
              <a:rPr lang="ru-RU" sz="24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Технический специалист 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10973726" y="5741589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11854940" y="8489662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 ГЭК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10886158" y="9185628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11854940" y="6763805"/>
            <a:ext cx="3543094" cy="13919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rgbClr val="006AB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Член ГЭК, руководитель ППЭ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 flipV="1">
            <a:off x="10886158" y="7462232"/>
            <a:ext cx="949043" cy="360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952312" y="3263488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Подключает к Станции сканирования </a:t>
            </a:r>
            <a:r>
              <a:rPr lang="ru-RU" sz="24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токен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, выполняет экспорт электронных бланков и форм ППЭ,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шифрует материалы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и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передает в РЦОИ</a:t>
            </a:r>
            <a:endParaRPr lang="ru-RU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81113" y="4967955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Формирует протокол проведения процедуры сканирования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ЭМ в ППЭ (форма ППЭ-15)</a:t>
            </a:r>
            <a:endParaRPr lang="ru-RU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46042" y="8486910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В день проведения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экзамена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передает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ЭМ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на хранение в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ОО</a:t>
            </a:r>
            <a:endParaRPr lang="ru-RU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1374" y="6699107"/>
            <a:ext cx="10059855" cy="1391930"/>
          </a:xfrm>
          <a:prstGeom prst="roundRect">
            <a:avLst/>
          </a:prstGeom>
          <a:solidFill>
            <a:srgbClr val="006AB3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Пересчитывают,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вкладывают бланки в ВДП, в которой были упакованы в аудитории </a:t>
            </a:r>
            <a:endParaRPr lang="ru-RU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7553" y="2320752"/>
            <a:ext cx="14113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0"/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Кто из сотрудников ППЭ выполняет перечисленные ниже функции?</a:t>
            </a:r>
            <a:endParaRPr lang="ru-RU" sz="3200" b="1" dirty="0">
              <a:ln w="0"/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452469" y="10198275"/>
            <a:ext cx="3843147" cy="11107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>
              <a:rot lat="1200000" lon="0" rev="600000"/>
            </a:camera>
            <a:lightRig rig="threePt" dir="t"/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Для проверки</a:t>
            </a:r>
            <a:r>
              <a:rPr lang="en-US" sz="2400" b="1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ответа нажмите курсором на наименование функции</a:t>
            </a:r>
            <a:endParaRPr lang="ru-RU" sz="2400" b="1" dirty="0">
              <a:solidFill>
                <a:srgbClr val="E2001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61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noFill/>
        </p:spPr>
        <p:txBody>
          <a:bodyPr anchor="ctr">
            <a:normAutofit/>
          </a:bodyPr>
          <a:lstStyle/>
          <a:p>
            <a:r>
              <a:rPr lang="ru-RU" sz="4000" dirty="0">
                <a:ln w="0"/>
              </a:rPr>
              <a:t>Протокол проведения процедуры сканирования </a:t>
            </a:r>
            <a:r>
              <a:rPr lang="ru-RU" sz="4000" dirty="0" smtClean="0">
                <a:ln w="0"/>
              </a:rPr>
              <a:t>бланков ГИА </a:t>
            </a:r>
            <a:r>
              <a:rPr lang="ru-RU" sz="4000" dirty="0">
                <a:ln w="0"/>
              </a:rPr>
              <a:t>в ППЭ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55816" y="2464768"/>
            <a:ext cx="13357043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В какой момент проведения экзамена формируется протокол?</a:t>
            </a:r>
            <a:endParaRPr lang="ru-RU" sz="3200" dirty="0" smtClean="0"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622461" y="5129064"/>
            <a:ext cx="7108620" cy="3600400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Протокол </a:t>
            </a:r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проведения процедуры сканирования 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бланков ГИА </a:t>
            </a:r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 ППЭ (форма 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ППЭ-15) </a:t>
            </a:r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формируется после завершения сканирования всех бланков и форм ППЭ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34537" y="9920875"/>
            <a:ext cx="3843147" cy="11107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>
              <a:rot lat="1200000" lon="0" rev="600000"/>
            </a:camera>
            <a:lightRig rig="threePt" dir="t"/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Для проверки ответа используйте клавишу «пробел»</a:t>
            </a:r>
            <a:endParaRPr lang="ru-RU" sz="2400" b="1" dirty="0">
              <a:solidFill>
                <a:srgbClr val="E2001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24245" t="12208" r="43074" b="4493"/>
          <a:stretch>
            <a:fillRect/>
          </a:stretch>
        </p:blipFill>
        <p:spPr bwMode="auto">
          <a:xfrm>
            <a:off x="623233" y="2968824"/>
            <a:ext cx="5976664" cy="856895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2197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7624" y="2743200"/>
            <a:ext cx="14233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В каком помещении ППЭ производится сканирование экзаменационных материалов?</a:t>
            </a:r>
            <a:endParaRPr lang="ru-RU" sz="3600" b="1" dirty="0">
              <a:solidFill>
                <a:srgbClr val="006AB3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4363" y="5457825"/>
            <a:ext cx="4400550" cy="2014538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ru-RU" sz="3600" dirty="0">
                <a:latin typeface="Arial" pitchFamily="34" charset="0"/>
                <a:cs typeface="Arial" pitchFamily="34" charset="0"/>
              </a:rPr>
              <a:t>В специальном помещении для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сканирования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56684" y="5457825"/>
            <a:ext cx="4355306" cy="2014538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Штабе </a:t>
            </a:r>
            <a:r>
              <a:rPr lang="ru-RU" dirty="0">
                <a:latin typeface="Arial" pitchFamily="34" charset="0"/>
                <a:cs typeface="Arial" pitchFamily="34" charset="0"/>
              </a:rPr>
              <a:t>ППЭ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053761" y="5457825"/>
            <a:ext cx="4378166" cy="2014538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latin typeface="Arial" pitchFamily="34" charset="0"/>
                <a:cs typeface="Arial" pitchFamily="34" charset="0"/>
              </a:rPr>
              <a:t>В аудитории проведения экзамена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8304" y="8099306"/>
            <a:ext cx="3192066" cy="25238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9928" y="8041479"/>
            <a:ext cx="2309420" cy="25236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61579" y="8041479"/>
            <a:ext cx="2362530" cy="258163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481610" y="10529664"/>
            <a:ext cx="111612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Выберите правильный ответ, </a:t>
            </a:r>
            <a:r>
              <a:rPr lang="ru-RU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нажав </a:t>
            </a:r>
            <a:r>
              <a:rPr lang="ru-RU" dirty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на него курсором</a:t>
            </a:r>
          </a:p>
        </p:txBody>
      </p:sp>
      <p:sp>
        <p:nvSpPr>
          <p:cNvPr id="13" name="Заголовок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b="0" dirty="0" smtClean="0">
                <a:ln w="0"/>
              </a:rPr>
              <a:t>Процедура перевода бланков участников ЕГЭ в электронный вид </a:t>
            </a:r>
            <a:r>
              <a:rPr lang="ru-RU" sz="4000" b="0" dirty="0">
                <a:ln w="0"/>
              </a:rPr>
              <a:t>в ППЭ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0A8A4E-565C-4405-9464-C9FA19AA0B26}" type="slidenum">
              <a:rPr lang="ru-RU" smtClean="0">
                <a:latin typeface="Arial" pitchFamily="34" charset="0"/>
                <a:cs typeface="Arial" pitchFamily="34" charset="0"/>
              </a:rPr>
              <a:pPr>
                <a:defRPr/>
              </a:pPr>
              <a:t>19</a:t>
            </a:fld>
            <a:endParaRPr lang="ru-RU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1821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7624" y="2743200"/>
            <a:ext cx="14233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Какие виды экзаменационных материалов подлежат сканированию в ППЭ?</a:t>
            </a:r>
            <a:endParaRPr lang="ru-RU" sz="3600" b="1" dirty="0">
              <a:solidFill>
                <a:srgbClr val="006AB3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4363" y="5457825"/>
            <a:ext cx="4400550" cy="2014538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dirty="0">
                <a:latin typeface="Arial" pitchFamily="34" charset="0"/>
                <a:cs typeface="Arial" pitchFamily="34" charset="0"/>
              </a:rPr>
              <a:t>Бланки участников ГИА и формы ППЭ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56684" y="5457825"/>
            <a:ext cx="4355306" cy="2014538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latin typeface="Arial" pitchFamily="34" charset="0"/>
                <a:cs typeface="Arial" pitchFamily="34" charset="0"/>
              </a:rPr>
              <a:t>Только </a:t>
            </a:r>
            <a:r>
              <a:rPr lang="ru-RU" dirty="0">
                <a:latin typeface="Arial" pitchFamily="34" charset="0"/>
                <a:cs typeface="Arial" pitchFamily="34" charset="0"/>
              </a:rPr>
              <a:t>бланки участников ГИА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053761" y="5457825"/>
            <a:ext cx="4378166" cy="2014538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latin typeface="Arial" pitchFamily="34" charset="0"/>
                <a:cs typeface="Arial" pitchFamily="34" charset="0"/>
              </a:rPr>
              <a:t>   Только </a:t>
            </a:r>
            <a:r>
              <a:rPr lang="ru-RU" dirty="0">
                <a:latin typeface="Arial" pitchFamily="34" charset="0"/>
                <a:cs typeface="Arial" pitchFamily="34" charset="0"/>
              </a:rPr>
              <a:t>формы ППЭ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8605" y="8012196"/>
            <a:ext cx="3192066" cy="25238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9627" y="8012196"/>
            <a:ext cx="2309420" cy="25236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61579" y="8041479"/>
            <a:ext cx="2362530" cy="258163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201689" y="10529664"/>
            <a:ext cx="1135062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Выберите правильный ответ, </a:t>
            </a:r>
            <a:r>
              <a:rPr lang="ru-RU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нажав </a:t>
            </a:r>
            <a:r>
              <a:rPr lang="ru-RU" dirty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на него курсором</a:t>
            </a:r>
          </a:p>
        </p:txBody>
      </p:sp>
      <p:sp>
        <p:nvSpPr>
          <p:cNvPr id="13" name="Заголовок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b="0" dirty="0" smtClean="0">
                <a:ln w="0"/>
              </a:rPr>
              <a:t>Процедура перевода бланков участников ЕГЭ в электронный вид </a:t>
            </a:r>
            <a:r>
              <a:rPr lang="ru-RU" sz="4000" b="0" dirty="0">
                <a:ln w="0"/>
              </a:rPr>
              <a:t>в ППЭ</a:t>
            </a:r>
          </a:p>
        </p:txBody>
      </p:sp>
    </p:spTree>
    <p:extLst>
      <p:ext uri="{BB962C8B-B14F-4D97-AF65-F5344CB8AC3E}">
        <p14:creationId xmlns:p14="http://schemas.microsoft.com/office/powerpoint/2010/main" xmlns="" val="305546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57572" y="7702940"/>
            <a:ext cx="2882122" cy="26927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843372" y="2286359"/>
            <a:ext cx="14233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0"/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Когда член ГЭК и руководитель ППЭ могут покинуть ППЭ?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3497" y="3184847"/>
            <a:ext cx="5013920" cy="4176463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После </a:t>
            </a:r>
            <a:r>
              <a:rPr lang="ru-RU" sz="2400" b="1" dirty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уведомления из РЦОИ об успешном получении  и расшифровки переданного пакета данных с электронными образами бланков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915372" y="3184848"/>
            <a:ext cx="4355306" cy="4176463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После приемки передачи отсканированных ЭМ руководителем ППЭ члену ГЭК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698633" y="3140826"/>
            <a:ext cx="4896544" cy="4220486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После </a:t>
            </a:r>
            <a:r>
              <a:rPr lang="ru-RU" sz="2400" b="1" dirty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уведомления из РЦОИ об успешном получении </a:t>
            </a:r>
            <a:r>
              <a:rPr lang="ru-RU" sz="2400" b="1" dirty="0" smtClean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и </a:t>
            </a:r>
            <a:r>
              <a:rPr lang="ru-RU" sz="2400" b="1" dirty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расшифровки переданного пакета данных с электронными образами </a:t>
            </a:r>
            <a:r>
              <a:rPr lang="ru-RU" sz="2400" b="1" dirty="0" smtClean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бланков, организации членом ГЭК передачи ЭМ в печатном виде для дальнейшей обработки в РЦОИ (согласно схеме доставки в регионе)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84733" y="7569448"/>
            <a:ext cx="3192066" cy="25238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8996" y="7592427"/>
            <a:ext cx="2309420" cy="25236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8820" y="7452257"/>
            <a:ext cx="2362530" cy="258163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417713" y="10457656"/>
            <a:ext cx="1135062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Выберите правильный ответ, </a:t>
            </a:r>
            <a:r>
              <a:rPr lang="ru-RU" dirty="0" smtClean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нажав </a:t>
            </a:r>
            <a:r>
              <a:rPr lang="ru-RU" dirty="0">
                <a:solidFill>
                  <a:srgbClr val="E2001A"/>
                </a:solidFill>
                <a:latin typeface="Arial" pitchFamily="34" charset="0"/>
                <a:cs typeface="Arial" pitchFamily="34" charset="0"/>
              </a:rPr>
              <a:t>на него курсором</a:t>
            </a:r>
          </a:p>
        </p:txBody>
      </p:sp>
      <p:sp>
        <p:nvSpPr>
          <p:cNvPr id="14" name="Заголовок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b="0" dirty="0" smtClean="0">
                <a:ln w="0"/>
              </a:rPr>
              <a:t>Завершение экзамена в ППЭ</a:t>
            </a:r>
            <a:endParaRPr lang="ru-RU" sz="4000" b="0" dirty="0">
              <a:ln w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822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2" id="{CEBC74F9-042F-448F-8AAA-698833DA8DB4}" vid="{1724FC90-208A-4202-B044-19B5B9726295}"/>
    </a:ext>
  </a:extLst>
</a:theme>
</file>

<file path=ppt/theme/theme2.xml><?xml version="1.0" encoding="utf-8"?>
<a:theme xmlns:a="http://schemas.openxmlformats.org/drawingml/2006/main" name="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6578</TotalTime>
  <Words>1143</Words>
  <Application>Microsoft Office PowerPoint</Application>
  <PresentationFormat>Произвольный</PresentationFormat>
  <Paragraphs>185</Paragraphs>
  <Slides>21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Тема2</vt:lpstr>
      <vt:lpstr>Шаблон</vt:lpstr>
      <vt:lpstr>Организация сканирования экзаменационных работ участников в ППЭ</vt:lpstr>
      <vt:lpstr>Подготовка экзамена:  техническая подготовка Штаба ППЭ</vt:lpstr>
      <vt:lpstr>Подготовка экзамена: резервное оборудование</vt:lpstr>
      <vt:lpstr>Подготовка экзамена. Контроль технической готовности станции сканирования в ППЭ</vt:lpstr>
      <vt:lpstr>Завершение экзамена в аудитории.  Передача экзаменационных материалов </vt:lpstr>
      <vt:lpstr>Загрузка ключа и журналов на станцию сканирования</vt:lpstr>
      <vt:lpstr>Завершение экзамена. Сканирование форм ППЭ</vt:lpstr>
      <vt:lpstr>Завершение экзамена.  Передача материалов в РЦОИ</vt:lpstr>
      <vt:lpstr>Завершение экзамена.  Передача материалов в РЦОИ</vt:lpstr>
      <vt:lpstr>Завершение экзамена.  Передача материалов в РЦОИ</vt:lpstr>
      <vt:lpstr>Завершение экзамена. Протокол проведения процедуры сканирования бланков в ППЭ</vt:lpstr>
      <vt:lpstr>Завершение экзамена. Передача ЭМ в РЦОИ после завершения экзаменов в ППЭ</vt:lpstr>
      <vt:lpstr>Теоретические  и практические  задания</vt:lpstr>
      <vt:lpstr>Техническая подготовка штаба ППЭ</vt:lpstr>
      <vt:lpstr>Передача экзаменационных материалов</vt:lpstr>
      <vt:lpstr>Сканирование ЭМ</vt:lpstr>
      <vt:lpstr>Передача материалов в РЦОИ</vt:lpstr>
      <vt:lpstr>Протокол проведения процедуры сканирования бланков ГИА в ППЭ</vt:lpstr>
      <vt:lpstr>Процедура перевода бланков участников ЕГЭ в электронный вид в ППЭ</vt:lpstr>
      <vt:lpstr>Процедура перевода бланков участников ЕГЭ в электронный вид в ППЭ</vt:lpstr>
      <vt:lpstr>Завершение экзамена в ППЭ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popova</cp:lastModifiedBy>
  <cp:revision>412</cp:revision>
  <cp:lastPrinted>2016-01-12T09:31:01Z</cp:lastPrinted>
  <dcterms:created xsi:type="dcterms:W3CDTF">2014-08-11T13:20:55Z</dcterms:created>
  <dcterms:modified xsi:type="dcterms:W3CDTF">2020-04-17T04:51:37Z</dcterms:modified>
</cp:coreProperties>
</file>