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0" r:id="rId2"/>
    <p:sldId id="363" r:id="rId3"/>
    <p:sldId id="268" r:id="rId4"/>
    <p:sldId id="364" r:id="rId5"/>
    <p:sldId id="366" r:id="rId6"/>
    <p:sldId id="365" r:id="rId7"/>
    <p:sldId id="448" r:id="rId8"/>
    <p:sldId id="449" r:id="rId9"/>
    <p:sldId id="425" r:id="rId10"/>
    <p:sldId id="471" r:id="rId11"/>
    <p:sldId id="296" r:id="rId12"/>
    <p:sldId id="395" r:id="rId13"/>
    <p:sldId id="396" r:id="rId14"/>
    <p:sldId id="397" r:id="rId15"/>
    <p:sldId id="398" r:id="rId16"/>
    <p:sldId id="399" r:id="rId17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olovin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517" autoAdjust="0"/>
    <p:restoredTop sz="93797" autoAdjust="0"/>
  </p:normalViewPr>
  <p:slideViewPr>
    <p:cSldViewPr>
      <p:cViewPr>
        <p:scale>
          <a:sx n="80" d="100"/>
          <a:sy n="80" d="100"/>
        </p:scale>
        <p:origin x="-47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96" y="-402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4B388-1909-46D5-B4B1-B149DA793293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40B13-07F2-4869-BBC2-25A5A154E7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5FAF2-F8AD-4E43-B712-7AAB9C889CFB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B3488-7091-4845-9131-2F04D60C5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9088" y="517525"/>
            <a:ext cx="3425825" cy="2570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1415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9088" y="517525"/>
            <a:ext cx="3425825" cy="2570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1415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B5C44-4C27-4921-9CBF-86CE17CBCE5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8037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9088" y="517525"/>
            <a:ext cx="3425825" cy="2570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1415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9D5FF-668A-4263-96F3-34C97ABF6C0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1961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ozina\Desktop\Скриншоты\2025-04-17_123320.png"/>
          <p:cNvPicPr>
            <a:picLocks noChangeAspect="1" noChangeArrowheads="1"/>
          </p:cNvPicPr>
          <p:nvPr/>
        </p:nvPicPr>
        <p:blipFill>
          <a:blip r:embed="rId3" cstate="print"/>
          <a:srcRect t="10018"/>
          <a:stretch>
            <a:fillRect/>
          </a:stretch>
        </p:blipFill>
        <p:spPr bwMode="auto">
          <a:xfrm>
            <a:off x="357158" y="714356"/>
            <a:ext cx="8407493" cy="5286413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00034" y="6000768"/>
            <a:ext cx="84969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ter"/>
                <a:ea typeface="Times New Roman" pitchFamily="18" charset="0"/>
                <a:cs typeface="Arial" pitchFamily="34" charset="0"/>
              </a:rPr>
              <a:t>хранится резервное оборудование, включая резервные станции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Inter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ter"/>
                <a:ea typeface="Times New Roman" pitchFamily="18" charset="0"/>
                <a:cs typeface="Arial" pitchFamily="34" charset="0"/>
              </a:rPr>
              <a:t>оступ к порталу «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Inter"/>
                <a:ea typeface="Times New Roman" pitchFamily="18" charset="0"/>
                <a:cs typeface="Arial" pitchFamily="34" charset="0"/>
              </a:rPr>
              <a:t>СмотриЕГЭ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ter"/>
                <a:ea typeface="Times New Roman" pitchFamily="18" charset="0"/>
                <a:cs typeface="Arial" pitchFamily="34" charset="0"/>
              </a:rPr>
              <a:t>» 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86116" y="214290"/>
            <a:ext cx="31207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ПОДГОТОВКА ШТАБА ППЭ </a:t>
            </a:r>
            <a:endParaRPr lang="ru-RU" sz="20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052736"/>
            <a:ext cx="604199" cy="60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149080"/>
            <a:ext cx="61399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110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Z:\Руководство\Козлова\ППЭ\6.jpg"/>
          <p:cNvPicPr>
            <a:picLocks noChangeAspect="1" noChangeArrowheads="1"/>
          </p:cNvPicPr>
          <p:nvPr/>
        </p:nvPicPr>
        <p:blipFill>
          <a:blip r:embed="rId2" cstate="print"/>
          <a:srcRect l="15922" t="58001" r="27215" b="14705"/>
          <a:stretch>
            <a:fillRect/>
          </a:stretch>
        </p:blipFill>
        <p:spPr bwMode="auto">
          <a:xfrm>
            <a:off x="539552" y="332656"/>
            <a:ext cx="2304256" cy="1474724"/>
          </a:xfrm>
          <a:prstGeom prst="rect">
            <a:avLst/>
          </a:prstGeom>
          <a:noFill/>
        </p:spPr>
      </p:pic>
      <p:pic>
        <p:nvPicPr>
          <p:cNvPr id="4098" name="Picture 2" descr="Z:\Руководство\Козлова\ППЭ\7.jpg"/>
          <p:cNvPicPr>
            <a:picLocks noChangeAspect="1" noChangeArrowheads="1"/>
          </p:cNvPicPr>
          <p:nvPr/>
        </p:nvPicPr>
        <p:blipFill>
          <a:blip r:embed="rId3" cstate="print"/>
          <a:srcRect r="20930"/>
          <a:stretch>
            <a:fillRect/>
          </a:stretch>
        </p:blipFill>
        <p:spPr bwMode="auto">
          <a:xfrm>
            <a:off x="251520" y="4031686"/>
            <a:ext cx="2448272" cy="2322258"/>
          </a:xfrm>
          <a:prstGeom prst="rect">
            <a:avLst/>
          </a:prstGeom>
          <a:noFill/>
        </p:spPr>
      </p:pic>
      <p:pic>
        <p:nvPicPr>
          <p:cNvPr id="4099" name="Picture 3" descr="Z:\Руководство\Козлова\ППЭ\9.jpg"/>
          <p:cNvPicPr>
            <a:picLocks noChangeAspect="1" noChangeArrowheads="1"/>
          </p:cNvPicPr>
          <p:nvPr/>
        </p:nvPicPr>
        <p:blipFill>
          <a:blip r:embed="rId4" cstate="print"/>
          <a:srcRect l="21000" t="6300" r="13201" b="1301"/>
          <a:stretch>
            <a:fillRect/>
          </a:stretch>
        </p:blipFill>
        <p:spPr bwMode="auto">
          <a:xfrm>
            <a:off x="5940152" y="764704"/>
            <a:ext cx="2951510" cy="5526231"/>
          </a:xfrm>
          <a:prstGeom prst="rect">
            <a:avLst/>
          </a:prstGeom>
          <a:noFill/>
        </p:spPr>
      </p:pic>
      <p:pic>
        <p:nvPicPr>
          <p:cNvPr id="17203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32656"/>
            <a:ext cx="1844399" cy="15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6" cstate="print"/>
          <a:srcRect l="20000" t="7273" r="20000" b="47273"/>
          <a:stretch>
            <a:fillRect/>
          </a:stretch>
        </p:blipFill>
        <p:spPr bwMode="auto">
          <a:xfrm>
            <a:off x="3131840" y="2276871"/>
            <a:ext cx="2592288" cy="27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779912" y="2708920"/>
            <a:ext cx="1368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Номера телефонов горячих линий</a:t>
            </a:r>
            <a:endParaRPr lang="ru-RU" sz="1600" b="1" dirty="0"/>
          </a:p>
        </p:txBody>
      </p:sp>
      <p:pic>
        <p:nvPicPr>
          <p:cNvPr id="17203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2348880"/>
            <a:ext cx="892231" cy="88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Kozina\Desktop\Скриншоты\2025-03-19_140031.png"/>
          <p:cNvPicPr/>
          <p:nvPr/>
        </p:nvPicPr>
        <p:blipFill>
          <a:blip r:embed="rId3" cstate="print"/>
          <a:srcRect t="10000"/>
          <a:stretch>
            <a:fillRect/>
          </a:stretch>
        </p:blipFill>
        <p:spPr bwMode="auto">
          <a:xfrm>
            <a:off x="285720" y="785794"/>
            <a:ext cx="535785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05E3986-DF20-D445-8C36-446476567D09}"/>
              </a:ext>
            </a:extLst>
          </p:cNvPr>
          <p:cNvSpPr txBox="1"/>
          <p:nvPr/>
        </p:nvSpPr>
        <p:spPr>
          <a:xfrm>
            <a:off x="4644008" y="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ПОДГОТОВКА АУДИТОРИЙ ППЭ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6064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ПОДГОТОВКА АУДИТОРИЙ ППЭ (НЕ БОЛЕЕ 25 УЧАСТНИКОВ В КАЖДОЙ)</a:t>
            </a:r>
            <a:r>
              <a:rPr lang="ru-RU" b="1" dirty="0" smtClean="0"/>
              <a:t> </a:t>
            </a:r>
            <a:endParaRPr lang="ru-RU" dirty="0"/>
          </a:p>
        </p:txBody>
      </p:sp>
      <p:pic>
        <p:nvPicPr>
          <p:cNvPr id="8" name="Picture 2" descr="C:\Users\Kozina\Desktop\Скриншоты\2025-04-17_123138.png"/>
          <p:cNvPicPr>
            <a:picLocks noChangeAspect="1" noChangeArrowheads="1"/>
          </p:cNvPicPr>
          <p:nvPr/>
        </p:nvPicPr>
        <p:blipFill>
          <a:blip r:embed="rId4" cstate="print"/>
          <a:srcRect l="2294" t="7407" b="11111"/>
          <a:stretch>
            <a:fillRect/>
          </a:stretch>
        </p:blipFill>
        <p:spPr bwMode="auto">
          <a:xfrm>
            <a:off x="4580216" y="4286256"/>
            <a:ext cx="4563785" cy="235745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143240" y="5286388"/>
            <a:ext cx="14574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НУМЕРАЦИЯ</a:t>
            </a:r>
          </a:p>
          <a:p>
            <a:r>
              <a:rPr lang="ru-RU" b="1" dirty="0" smtClean="0"/>
              <a:t>РАБОЧИХ </a:t>
            </a:r>
          </a:p>
          <a:p>
            <a:r>
              <a:rPr lang="ru-RU" b="1" dirty="0" smtClean="0"/>
              <a:t>МЕСТ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 rot="5400000">
            <a:off x="4357686" y="6072206"/>
            <a:ext cx="857256" cy="28575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ОБЩ НАБЛЮД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 rot="5400000">
            <a:off x="4357686" y="5143512"/>
            <a:ext cx="857256" cy="2857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ОРГАНИЗАТОР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 rot="5400000">
            <a:off x="6791340" y="5638816"/>
            <a:ext cx="1419236" cy="2857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СТОЛ ДЛЯ РАСКЛАДКИ ЭМ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9388" y="2143116"/>
            <a:ext cx="2500330" cy="1200183"/>
          </a:xfrm>
          <a:prstGeom prst="rect">
            <a:avLst/>
          </a:prstGeom>
          <a:noFill/>
        </p:spPr>
        <p:txBody>
          <a:bodyPr wrap="square" lIns="91296" tIns="45648" rIns="91296" bIns="45648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для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организаторов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общественного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наблюдателя</a:t>
            </a:r>
          </a:p>
        </p:txBody>
      </p:sp>
      <p:sp>
        <p:nvSpPr>
          <p:cNvPr id="17" name="Плюс 16"/>
          <p:cNvSpPr/>
          <p:nvPr/>
        </p:nvSpPr>
        <p:spPr>
          <a:xfrm>
            <a:off x="5786446" y="2500306"/>
            <a:ext cx="404911" cy="432048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10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АУДИТОРИЯ</a:t>
            </a:r>
            <a:endParaRPr lang="ru-RU" sz="3200" b="1" dirty="0"/>
          </a:p>
        </p:txBody>
      </p:sp>
      <p:pic>
        <p:nvPicPr>
          <p:cNvPr id="5122" name="Picture 2" descr="Z:\Руководство\Козлова\ППЭ\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8638" b="28405"/>
          <a:stretch>
            <a:fillRect/>
          </a:stretch>
        </p:blipFill>
        <p:spPr bwMode="auto">
          <a:xfrm>
            <a:off x="251520" y="980728"/>
            <a:ext cx="3394472" cy="1944216"/>
          </a:xfrm>
          <a:prstGeom prst="rect">
            <a:avLst/>
          </a:prstGeom>
          <a:noFill/>
        </p:spPr>
      </p:pic>
      <p:pic>
        <p:nvPicPr>
          <p:cNvPr id="5123" name="Picture 3" descr="Z:\Руководство\Козлова\ППЭ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60648"/>
            <a:ext cx="2949792" cy="3933056"/>
          </a:xfrm>
          <a:prstGeom prst="rect">
            <a:avLst/>
          </a:prstGeom>
          <a:noFill/>
        </p:spPr>
      </p:pic>
      <p:pic>
        <p:nvPicPr>
          <p:cNvPr id="5124" name="Picture 4" descr="Z:\Руководство\Козлова\ППЭ\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284984"/>
            <a:ext cx="3995936" cy="29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АУДИТОРИЯ</a:t>
            </a:r>
            <a:endParaRPr lang="ru-RU" sz="3600" b="1" dirty="0"/>
          </a:p>
        </p:txBody>
      </p:sp>
      <p:pic>
        <p:nvPicPr>
          <p:cNvPr id="7170" name="Picture 2" descr="Z:\Руководство\Козлова\ППЭ\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0162" y="980728"/>
            <a:ext cx="3909998" cy="3024336"/>
          </a:xfrm>
          <a:prstGeom prst="rect">
            <a:avLst/>
          </a:prstGeom>
          <a:noFill/>
        </p:spPr>
      </p:pic>
      <p:pic>
        <p:nvPicPr>
          <p:cNvPr id="7171" name="Picture 3" descr="Z:\Руководство\Козлова\ППЭ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052" y="1412776"/>
            <a:ext cx="3921900" cy="5229200"/>
          </a:xfrm>
          <a:prstGeom prst="rect">
            <a:avLst/>
          </a:prstGeom>
          <a:noFill/>
        </p:spPr>
      </p:pic>
      <p:pic>
        <p:nvPicPr>
          <p:cNvPr id="7172" name="Picture 4" descr="Z:\Руководство\Козлова\ППЭ\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149080"/>
            <a:ext cx="3275856" cy="2456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АУДИТОРИЯ</a:t>
            </a:r>
            <a:endParaRPr lang="ru-RU" sz="3200" b="1" dirty="0"/>
          </a:p>
        </p:txBody>
      </p:sp>
      <p:pic>
        <p:nvPicPr>
          <p:cNvPr id="6146" name="Picture 2" descr="Z:\Руководство\Козлова\ППЭ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2178242" cy="2904323"/>
          </a:xfrm>
          <a:prstGeom prst="rect">
            <a:avLst/>
          </a:prstGeom>
          <a:noFill/>
        </p:spPr>
      </p:pic>
      <p:pic>
        <p:nvPicPr>
          <p:cNvPr id="6147" name="Picture 3" descr="Z:\Руководство\Козлова\ППЭ\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484784"/>
            <a:ext cx="5724128" cy="4293096"/>
          </a:xfrm>
          <a:prstGeom prst="rect">
            <a:avLst/>
          </a:prstGeom>
          <a:noFill/>
        </p:spPr>
      </p:pic>
      <p:pic>
        <p:nvPicPr>
          <p:cNvPr id="6148" name="Picture 4" descr="Z:\Руководство\Козлова\ППЭ\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284984"/>
            <a:ext cx="2391730" cy="31889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ПРОВЕРКА РАБОТОСПОСОБНОСТИ СРЕДСТВ ВИДЕОНАБЛЮДЕНИЯ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176463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1800" b="1" dirty="0" smtClean="0"/>
              <a:t>За один календарный день до экзамена</a:t>
            </a:r>
          </a:p>
          <a:p>
            <a:pPr fontAlgn="base">
              <a:buNone/>
            </a:pPr>
            <a:endParaRPr lang="ru-RU" sz="1800" dirty="0" smtClean="0"/>
          </a:p>
          <a:p>
            <a:pPr fontAlgn="base">
              <a:buNone/>
            </a:pPr>
            <a:r>
              <a:rPr lang="ru-RU" sz="1800" dirty="0" smtClean="0"/>
              <a:t>Провести тестирование средств видеонаблюдения (руководитель ППЭ совместно с техническим специалистом): </a:t>
            </a:r>
          </a:p>
          <a:p>
            <a:pPr fontAlgn="base">
              <a:buNone/>
            </a:pPr>
            <a:endParaRPr lang="ru-RU" sz="1800" dirty="0" smtClean="0"/>
          </a:p>
          <a:p>
            <a:pPr fontAlgn="base"/>
            <a:r>
              <a:rPr lang="ru-RU" sz="1800" dirty="0" smtClean="0"/>
              <a:t>включить запись видеоизображения и звука;</a:t>
            </a:r>
          </a:p>
          <a:p>
            <a:pPr fontAlgn="base"/>
            <a:r>
              <a:rPr lang="ru-RU" sz="1800" dirty="0" smtClean="0"/>
              <a:t>проверить через монитор ПАК работу камер видеонаблюдения;</a:t>
            </a:r>
          </a:p>
          <a:p>
            <a:pPr fontAlgn="base"/>
            <a:r>
              <a:rPr lang="ru-RU" sz="1800" dirty="0" smtClean="0"/>
              <a:t>проверить соответствие ракурсов камер методическим рекомендациям по видеонаблюдению;</a:t>
            </a:r>
          </a:p>
          <a:p>
            <a:pPr fontAlgn="base"/>
            <a:r>
              <a:rPr lang="ru-RU" sz="1800" dirty="0" smtClean="0"/>
              <a:t>убедиться, что на ПАК или </a:t>
            </a:r>
            <a:r>
              <a:rPr lang="ru-RU" sz="1800" b="1" dirty="0" smtClean="0"/>
              <a:t>иных средствах видеонаблюдения установлено точное местное время;</a:t>
            </a:r>
          </a:p>
          <a:p>
            <a:pPr fontAlgn="base"/>
            <a:r>
              <a:rPr lang="ru-RU" sz="1800" dirty="0" smtClean="0"/>
              <a:t>провести зарядку стационарных блоков бесперебойного питания или батарей питания у ноутбуков, входящих в состав ПАК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589240"/>
            <a:ext cx="842493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/>
              <a:t>Если средства видеонаблюдения </a:t>
            </a:r>
            <a:r>
              <a:rPr lang="ru-RU" b="1" u="sng" dirty="0" smtClean="0"/>
              <a:t>неисправны</a:t>
            </a:r>
            <a:r>
              <a:rPr lang="ru-RU" b="1" dirty="0" smtClean="0"/>
              <a:t>, </a:t>
            </a:r>
          </a:p>
          <a:p>
            <a:pPr algn="ctr" fontAlgn="base"/>
            <a:r>
              <a:rPr lang="ru-RU" b="1" dirty="0" smtClean="0"/>
              <a:t>руководитель ППЭ незамедлительно сообщает об этом директору РЦОИ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065"/>
            <a:ext cx="8890873" cy="352539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ПРОВЕРКА ГОТОВНОСТИ ППЭ: СВОДНЫЕ ДАННЫЕ</a:t>
            </a:r>
            <a:endParaRPr lang="ru-RU" altLang="ru-RU" sz="2200" b="1" dirty="0"/>
          </a:p>
        </p:txBody>
      </p:sp>
      <p:sp>
        <p:nvSpPr>
          <p:cNvPr id="4" name="Нашивка 3"/>
          <p:cNvSpPr/>
          <p:nvPr/>
        </p:nvSpPr>
        <p:spPr>
          <a:xfrm>
            <a:off x="0" y="571480"/>
            <a:ext cx="6504326" cy="1071570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20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Члены ГЭК </a:t>
            </a:r>
          </a:p>
          <a:p>
            <a:pPr algn="ctr" defTabSz="913914"/>
            <a:r>
              <a:rPr lang="ru-RU" sz="16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600" dirty="0" smtClean="0">
                <a:solidFill>
                  <a:schemeClr val="tx1"/>
                </a:solidFill>
              </a:rPr>
              <a:t>оответствие ППЭ требованиям, работоспособность, сохранность оборудования, авторизация в ЛК ППЭ для проверки работоспособности </a:t>
            </a:r>
            <a:r>
              <a:rPr lang="ru-RU" sz="1600" dirty="0" err="1" smtClean="0">
                <a:solidFill>
                  <a:schemeClr val="tx1"/>
                </a:solidFill>
              </a:rPr>
              <a:t>криптосредств</a:t>
            </a:r>
            <a:endParaRPr lang="ru-RU" sz="1600" dirty="0">
              <a:solidFill>
                <a:srgbClr val="025B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6156176" y="571480"/>
            <a:ext cx="2987824" cy="1071570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позднее чем </a:t>
            </a:r>
            <a:b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за 2 недели  до начала экзаменов </a:t>
            </a:r>
          </a:p>
        </p:txBody>
      </p:sp>
      <p:sp>
        <p:nvSpPr>
          <p:cNvPr id="33" name="Нашивка 32"/>
          <p:cNvSpPr/>
          <p:nvPr/>
        </p:nvSpPr>
        <p:spPr>
          <a:xfrm>
            <a:off x="0" y="1857364"/>
            <a:ext cx="6504326" cy="10001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Технический специалист ППЭ </a:t>
            </a:r>
            <a:endParaRPr lang="ru-RU" b="1" dirty="0" smtClean="0">
              <a:solidFill>
                <a:srgbClr val="025B94"/>
              </a:solidFill>
              <a:latin typeface="Arial" pitchFamily="34" charset="0"/>
              <a:cs typeface="Arial" pitchFamily="34" charset="0"/>
            </a:endParaRPr>
          </a:p>
          <a:p>
            <a:pPr algn="ctr" defTabSz="913914"/>
            <a:r>
              <a:rPr lang="ru-RU" dirty="0" smtClean="0">
                <a:solidFill>
                  <a:schemeClr val="tx1"/>
                </a:solidFill>
              </a:rPr>
              <a:t>получение </a:t>
            </a:r>
            <a:r>
              <a:rPr lang="ru-RU" dirty="0" err="1" smtClean="0">
                <a:solidFill>
                  <a:schemeClr val="tx1"/>
                </a:solidFill>
              </a:rPr>
              <a:t>интернет-пакетов</a:t>
            </a:r>
            <a:r>
              <a:rPr lang="ru-RU" dirty="0" smtClean="0">
                <a:solidFill>
                  <a:schemeClr val="tx1"/>
                </a:solidFill>
              </a:rPr>
              <a:t> с ЭМ в ЛК ППЭ, проведение технической подготовки ППЭ</a:t>
            </a:r>
            <a:endParaRPr lang="ru-RU" dirty="0">
              <a:solidFill>
                <a:srgbClr val="025B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6156000" y="1857364"/>
            <a:ext cx="2988000" cy="1071570"/>
          </a:xfrm>
          <a:prstGeom prst="chevron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fontAlgn="base"/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Не ранее 5 календарных дней</a:t>
            </a:r>
            <a:b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000" b="1" dirty="0" smtClean="0">
                <a:solidFill>
                  <a:srgbClr val="FF0000"/>
                </a:solidFill>
              </a:rPr>
              <a:t>и не позднее 14:00  календарного </a:t>
            </a:r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</a:rPr>
              <a:t>дня, предшествующего дню проведения экзамена</a:t>
            </a:r>
            <a:endParaRPr lang="ru-RU" sz="1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88" y="5357826"/>
            <a:ext cx="6504326" cy="131145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Технический специалист ППЭ, член ГЭК и руководитель ППЭ </a:t>
            </a:r>
          </a:p>
          <a:p>
            <a:pPr algn="ctr" defTabSz="913914"/>
            <a:r>
              <a:rPr lang="ru-RU" sz="1400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dirty="0" smtClean="0">
                <a:solidFill>
                  <a:schemeClr val="tx1"/>
                </a:solidFill>
              </a:rPr>
              <a:t>Проведение контроля технической готовности, в том числе авторизация членов ГЭК (передача актов в систему мониторинга готовности ППЭ)</a:t>
            </a:r>
            <a:endParaRPr lang="ru-RU" sz="1400" dirty="0">
              <a:solidFill>
                <a:srgbClr val="025B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Нашивка 36"/>
          <p:cNvSpPr/>
          <p:nvPr/>
        </p:nvSpPr>
        <p:spPr>
          <a:xfrm>
            <a:off x="6156088" y="5373216"/>
            <a:ext cx="2988000" cy="1368000"/>
          </a:xfrm>
          <a:prstGeom prst="chevron">
            <a:avLst>
              <a:gd name="adj" fmla="val 452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2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ранее 2 рабочих дней  </a:t>
            </a:r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 не позднее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14:00 </a:t>
            </a:r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календарного дня, </a:t>
            </a:r>
            <a:r>
              <a:rPr lang="ru-RU" sz="1200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предшествующего </a:t>
            </a:r>
            <a:r>
              <a:rPr lang="ru-RU" sz="12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дню проведения экзамена </a:t>
            </a:r>
          </a:p>
        </p:txBody>
      </p:sp>
      <p:sp>
        <p:nvSpPr>
          <p:cNvPr id="14" name="Нашивка 13"/>
          <p:cNvSpPr/>
          <p:nvPr/>
        </p:nvSpPr>
        <p:spPr>
          <a:xfrm>
            <a:off x="0" y="4214818"/>
            <a:ext cx="6504326" cy="928694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Руководитель ППЭ и руководитель ОО </a:t>
            </a:r>
          </a:p>
          <a:p>
            <a:pPr algn="ctr" defTabSz="913914"/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(по итогам заполняется форма </a:t>
            </a:r>
            <a:b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ППЭ-01 «Акт готовности ППЭ»)</a:t>
            </a:r>
          </a:p>
        </p:txBody>
      </p:sp>
      <p:sp>
        <p:nvSpPr>
          <p:cNvPr id="15" name="Нашивка 14"/>
          <p:cNvSpPr/>
          <p:nvPr/>
        </p:nvSpPr>
        <p:spPr>
          <a:xfrm>
            <a:off x="6156176" y="4214818"/>
            <a:ext cx="2987824" cy="1000132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Не позднее чем </a:t>
            </a:r>
            <a:b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за 1 календарный день до начала экзамена</a:t>
            </a:r>
          </a:p>
        </p:txBody>
      </p:sp>
      <p:sp>
        <p:nvSpPr>
          <p:cNvPr id="12" name="Нашивка 11"/>
          <p:cNvSpPr/>
          <p:nvPr/>
        </p:nvSpPr>
        <p:spPr>
          <a:xfrm>
            <a:off x="0" y="3000372"/>
            <a:ext cx="6504326" cy="10001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defTabSz="913914"/>
            <a:r>
              <a:rPr lang="ru-RU" b="1" dirty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Технический специалист </a:t>
            </a:r>
            <a:r>
              <a:rPr lang="ru-RU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ППЭ,</a:t>
            </a:r>
          </a:p>
          <a:p>
            <a:pPr algn="ctr" defTabSz="913914"/>
            <a:r>
              <a:rPr lang="ru-RU" b="1" dirty="0" smtClean="0">
                <a:solidFill>
                  <a:srgbClr val="025B94"/>
                </a:solidFill>
                <a:latin typeface="Arial" pitchFamily="34" charset="0"/>
                <a:cs typeface="Arial" pitchFamily="34" charset="0"/>
              </a:rPr>
              <a:t>руководитель ППЭ </a:t>
            </a:r>
          </a:p>
          <a:p>
            <a:pPr algn="ctr" defTabSz="913914"/>
            <a:r>
              <a:rPr lang="ru-RU" dirty="0" smtClean="0">
                <a:solidFill>
                  <a:schemeClr val="tx1"/>
                </a:solidFill>
              </a:rPr>
              <a:t>проверка видеонаблюдения</a:t>
            </a:r>
            <a:endParaRPr lang="ru-RU" dirty="0">
              <a:solidFill>
                <a:srgbClr val="025B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6156000" y="3071810"/>
            <a:ext cx="2988000" cy="928694"/>
          </a:xfrm>
          <a:prstGeom prst="chevron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2" tIns="45696" rIns="91392" bIns="45696" rtlCol="0" anchor="ctr"/>
          <a:lstStyle/>
          <a:p>
            <a:pPr algn="ctr" fontAlgn="base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За 1 календарный день до  экзамена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01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39353" cy="860511"/>
          </a:xfrm>
        </p:spPr>
        <p:txBody>
          <a:bodyPr>
            <a:normAutofit/>
          </a:bodyPr>
          <a:lstStyle/>
          <a:p>
            <a:r>
              <a:rPr lang="ru-RU" sz="2400" b="1" dirty="0"/>
              <a:t>Видеонаблюдение в ППЭ: </a:t>
            </a:r>
            <a:r>
              <a:rPr lang="ru-RU" sz="2400" b="1" dirty="0" smtClean="0"/>
              <a:t>трансляция </a:t>
            </a:r>
            <a:r>
              <a:rPr lang="ru-RU" sz="2400" b="1" dirty="0"/>
              <a:t>и видеозапись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792031"/>
            <a:ext cx="8229600" cy="4393311"/>
          </a:xfrm>
        </p:spPr>
        <p:txBody>
          <a:bodyPr>
            <a:normAutofit/>
          </a:bodyPr>
          <a:lstStyle/>
          <a:p>
            <a:r>
              <a:rPr lang="ru-RU" dirty="0" smtClean="0"/>
              <a:t>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0840" y="2636913"/>
            <a:ext cx="8202321" cy="936104"/>
          </a:xfrm>
          <a:prstGeom prst="rect">
            <a:avLst/>
          </a:prstGeom>
          <a:solidFill>
            <a:srgbClr val="87888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340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852936"/>
            <a:ext cx="7992888" cy="58463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>
                <a:solidFill>
                  <a:srgbClr val="006AB3"/>
                </a:solidFill>
              </a:rPr>
              <a:t>Трансляция и видеозапись в Штабе ППЭ </a:t>
            </a:r>
            <a:r>
              <a:rPr lang="ru-RU" sz="1600" dirty="0" smtClean="0">
                <a:solidFill>
                  <a:srgbClr val="006AB3"/>
                </a:solidFill>
              </a:rPr>
              <a:t>начинается</a:t>
            </a:r>
          </a:p>
          <a:p>
            <a:pPr algn="ctr"/>
            <a:r>
              <a:rPr lang="ru-RU" sz="1600" dirty="0" smtClean="0">
                <a:solidFill>
                  <a:srgbClr val="006AB3"/>
                </a:solidFill>
              </a:rPr>
              <a:t> </a:t>
            </a:r>
            <a:r>
              <a:rPr lang="ru-RU" sz="1600" dirty="0">
                <a:solidFill>
                  <a:srgbClr val="006AB3"/>
                </a:solidFill>
              </a:rPr>
              <a:t>не позднее </a:t>
            </a:r>
            <a:r>
              <a:rPr lang="ru-RU" sz="1600" dirty="0" smtClean="0">
                <a:solidFill>
                  <a:srgbClr val="006AB3"/>
                </a:solidFill>
              </a:rPr>
              <a:t>07.30 и </a:t>
            </a:r>
            <a:r>
              <a:rPr lang="ru-RU" sz="1600" dirty="0">
                <a:solidFill>
                  <a:srgbClr val="006AB3"/>
                </a:solidFill>
              </a:rPr>
              <a:t>завершается </a:t>
            </a:r>
            <a:r>
              <a:rPr lang="ru-RU" sz="1600" dirty="0" smtClean="0">
                <a:solidFill>
                  <a:srgbClr val="006AB3"/>
                </a:solidFill>
              </a:rPr>
              <a:t>в 19.00</a:t>
            </a:r>
            <a:endParaRPr lang="ru-RU" sz="1600" dirty="0">
              <a:solidFill>
                <a:srgbClr val="006AB3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005064"/>
            <a:ext cx="8202321" cy="1685404"/>
          </a:xfrm>
          <a:prstGeom prst="rect">
            <a:avLst/>
          </a:prstGeom>
          <a:solidFill>
            <a:srgbClr val="87888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340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221088"/>
            <a:ext cx="7992888" cy="1323294"/>
          </a:xfrm>
          <a:prstGeom prst="rect">
            <a:avLst/>
          </a:prstGeom>
          <a:solidFill>
            <a:srgbClr val="D9DADB"/>
          </a:solidFill>
        </p:spPr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В случае отключения средств видеонаблюдения и  приостановления видеозаписи экзамена   член ГЭК совместно с руководителем ППЭ сообщает о проблеме в директору РЦОИ и Минобразования Забайкальского края</a:t>
            </a:r>
          </a:p>
          <a:p>
            <a:pPr algn="ctr"/>
            <a:r>
              <a:rPr lang="ru-RU" sz="1600" u="sng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Совместно принимается решение!!!</a:t>
            </a:r>
          </a:p>
          <a:p>
            <a:pPr algn="ctr"/>
            <a:endParaRPr lang="ru-RU" sz="1600" i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0840" y="1465575"/>
            <a:ext cx="8202321" cy="955313"/>
          </a:xfrm>
          <a:prstGeom prst="rect">
            <a:avLst/>
          </a:prstGeom>
          <a:solidFill>
            <a:srgbClr val="87888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 sz="3400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00808"/>
            <a:ext cx="7992888" cy="58463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296" tIns="45648" rIns="91296" bIns="45648">
            <a:spAutoFit/>
          </a:bodyPr>
          <a:lstStyle/>
          <a:p>
            <a:pPr algn="ctr"/>
            <a:r>
              <a:rPr lang="ru-RU" sz="1600" dirty="0">
                <a:solidFill>
                  <a:srgbClr val="006AB3"/>
                </a:solidFill>
              </a:rPr>
              <a:t>Трансляция и видеозапись в аудитории проведения экзаменов осуществляется в режиме реального времени и начинается с 8.00 по местному времени и завершается </a:t>
            </a:r>
            <a:r>
              <a:rPr lang="ru-RU" sz="1600" dirty="0" smtClean="0">
                <a:solidFill>
                  <a:srgbClr val="006AB3"/>
                </a:solidFill>
              </a:rPr>
              <a:t>в 17.00</a:t>
            </a:r>
            <a:endParaRPr lang="ru-RU" sz="1600" dirty="0">
              <a:solidFill>
                <a:srgbClr val="006AB3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3923928" y="6552728"/>
            <a:ext cx="2133600" cy="404664"/>
          </a:xfrm>
        </p:spPr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40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7422" y="357166"/>
            <a:ext cx="6260808" cy="6174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1543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15"/>
              </a:spcBef>
            </a:pPr>
            <a:r>
              <a:rPr lang="ru-RU" sz="3000" b="1" spc="-60" dirty="0" smtClean="0">
                <a:solidFill>
                  <a:srgbClr val="FF0000"/>
                </a:solidFill>
              </a:rPr>
              <a:t>ВАЖНО!</a:t>
            </a:r>
            <a:endParaRPr sz="3000" b="1" dirty="0">
              <a:solidFill>
                <a:srgbClr val="FF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536" y="1556792"/>
            <a:ext cx="8251190" cy="2257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40640" rIns="0" bIns="0" rtlCol="0">
            <a:spAutoFit/>
          </a:bodyPr>
          <a:lstStyle/>
          <a:p>
            <a:pPr marL="433705" marR="675005" indent="-342900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433705" algn="l"/>
              </a:tabLst>
            </a:pPr>
            <a:r>
              <a:rPr sz="1800" b="1" spc="-65" dirty="0">
                <a:solidFill>
                  <a:schemeClr val="tx1"/>
                </a:solidFill>
                <a:cs typeface="Tahoma"/>
              </a:rPr>
              <a:t>Дополнительные</a:t>
            </a:r>
            <a:r>
              <a:rPr sz="1800" b="1" spc="-7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инструктажи</a:t>
            </a:r>
            <a:r>
              <a:rPr sz="1800" b="1" spc="-6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195" dirty="0">
                <a:solidFill>
                  <a:schemeClr val="tx1"/>
                </a:solidFill>
                <a:cs typeface="Tahoma"/>
              </a:rPr>
              <a:t>с</a:t>
            </a:r>
            <a:r>
              <a:rPr sz="1800" b="1" spc="-3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лицами,</a:t>
            </a:r>
            <a:r>
              <a:rPr sz="1800" b="1" spc="-6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ответственными за </a:t>
            </a:r>
            <a:r>
              <a:rPr sz="1800" b="1" spc="-10" dirty="0">
                <a:solidFill>
                  <a:schemeClr val="tx1"/>
                </a:solidFill>
                <a:cs typeface="Tahoma"/>
              </a:rPr>
              <a:t>проведение</a:t>
            </a:r>
            <a:r>
              <a:rPr sz="1800" b="1" spc="-9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85" dirty="0">
                <a:solidFill>
                  <a:schemeClr val="tx1"/>
                </a:solidFill>
                <a:cs typeface="Tahoma"/>
              </a:rPr>
              <a:t>ГИА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50" dirty="0">
                <a:solidFill>
                  <a:schemeClr val="tx1"/>
                </a:solidFill>
                <a:cs typeface="Tahoma"/>
              </a:rPr>
              <a:t>в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ППЭ;</a:t>
            </a:r>
            <a:endParaRPr sz="1800" dirty="0">
              <a:solidFill>
                <a:schemeClr val="tx1"/>
              </a:solidFill>
              <a:cs typeface="Tahoma"/>
            </a:endParaRPr>
          </a:p>
          <a:p>
            <a:pPr marL="433705" marR="20574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33705" algn="l"/>
              </a:tabLst>
            </a:pPr>
            <a:r>
              <a:rPr sz="1800" b="1" spc="-45" dirty="0">
                <a:solidFill>
                  <a:schemeClr val="tx1"/>
                </a:solidFill>
                <a:cs typeface="Tahoma"/>
              </a:rPr>
              <a:t>Актуализация</a:t>
            </a:r>
            <a:r>
              <a:rPr sz="1800" b="1" spc="-9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контактных</a:t>
            </a:r>
            <a:r>
              <a:rPr sz="1800" b="1" spc="-6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65" dirty="0">
                <a:solidFill>
                  <a:schemeClr val="tx1"/>
                </a:solidFill>
                <a:cs typeface="Tahoma"/>
              </a:rPr>
              <a:t>данных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штабов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ППЭ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60" dirty="0">
                <a:solidFill>
                  <a:schemeClr val="tx1"/>
                </a:solidFill>
                <a:cs typeface="Tahoma"/>
              </a:rPr>
              <a:t>(указанных</a:t>
            </a:r>
            <a:r>
              <a:rPr sz="1800" b="1" spc="-4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50" dirty="0">
                <a:solidFill>
                  <a:schemeClr val="tx1"/>
                </a:solidFill>
                <a:cs typeface="Tahoma"/>
              </a:rPr>
              <a:t>в</a:t>
            </a:r>
            <a:r>
              <a:rPr sz="1800" b="1" spc="-4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РИС </a:t>
            </a:r>
            <a:r>
              <a:rPr sz="1800" b="1" spc="-95" dirty="0">
                <a:solidFill>
                  <a:schemeClr val="tx1"/>
                </a:solidFill>
                <a:cs typeface="Tahoma"/>
              </a:rPr>
              <a:t>ГИА</a:t>
            </a:r>
            <a:r>
              <a:rPr sz="1800" b="1" spc="-95" dirty="0" smtClean="0">
                <a:solidFill>
                  <a:schemeClr val="tx1"/>
                </a:solidFill>
                <a:cs typeface="Tahoma"/>
              </a:rPr>
              <a:t>)</a:t>
            </a:r>
            <a:r>
              <a:rPr lang="ru-RU" sz="1800" b="1" spc="-95" dirty="0" smtClean="0">
                <a:solidFill>
                  <a:schemeClr val="tx1"/>
                </a:solidFill>
                <a:cs typeface="Tahoma"/>
              </a:rPr>
              <a:t>;</a:t>
            </a:r>
          </a:p>
          <a:p>
            <a:pPr marL="433705" marR="20574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33705" algn="l"/>
              </a:tabLst>
            </a:pPr>
            <a:r>
              <a:rPr lang="ru-RU" b="1" spc="-95" dirty="0" smtClean="0">
                <a:solidFill>
                  <a:schemeClr val="tx1"/>
                </a:solidFill>
                <a:cs typeface="Tahoma"/>
              </a:rPr>
              <a:t>Актуализация даты и времени ;</a:t>
            </a:r>
            <a:endParaRPr lang="ru-RU" sz="1800" b="1" spc="-10" dirty="0" smtClean="0">
              <a:solidFill>
                <a:schemeClr val="tx1"/>
              </a:solidFill>
              <a:cs typeface="Tahoma"/>
            </a:endParaRPr>
          </a:p>
          <a:p>
            <a:pPr marL="433070" indent="-342265">
              <a:lnSpc>
                <a:spcPct val="100000"/>
              </a:lnSpc>
              <a:buAutoNum type="arabicPeriod"/>
              <a:tabLst>
                <a:tab pos="433070" algn="l"/>
              </a:tabLst>
            </a:pPr>
            <a:r>
              <a:rPr sz="1800" b="1" spc="-204" dirty="0" smtClean="0">
                <a:solidFill>
                  <a:schemeClr val="tx1"/>
                </a:solidFill>
                <a:cs typeface="Tahoma"/>
              </a:rPr>
              <a:t>В</a:t>
            </a:r>
            <a:r>
              <a:rPr sz="1800" b="1" spc="-15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штабе</a:t>
            </a:r>
            <a:r>
              <a:rPr sz="1800" b="1" spc="-1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сотрудник</a:t>
            </a:r>
            <a:r>
              <a:rPr sz="1800" b="1" spc="-4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>
                <a:solidFill>
                  <a:schemeClr val="tx1"/>
                </a:solidFill>
                <a:cs typeface="Tahoma"/>
              </a:rPr>
              <a:t>ППЭ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5" dirty="0">
                <a:solidFill>
                  <a:schemeClr val="tx1"/>
                </a:solidFill>
                <a:cs typeface="Tahoma"/>
              </a:rPr>
              <a:t>(</a:t>
            </a:r>
            <a:r>
              <a:rPr sz="1800" b="1" spc="-105" dirty="0" err="1">
                <a:solidFill>
                  <a:schemeClr val="tx1"/>
                </a:solidFill>
                <a:cs typeface="Tahoma"/>
              </a:rPr>
              <a:t>член</a:t>
            </a:r>
            <a:r>
              <a:rPr sz="1800" b="1" spc="-25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smtClean="0">
                <a:solidFill>
                  <a:schemeClr val="tx1"/>
                </a:solidFill>
                <a:cs typeface="Tahoma"/>
              </a:rPr>
              <a:t>ГЭК/</a:t>
            </a:r>
            <a:r>
              <a:rPr sz="1800" b="1" spc="-10" dirty="0" err="1" smtClean="0">
                <a:solidFill>
                  <a:schemeClr val="tx1"/>
                </a:solidFill>
                <a:cs typeface="Tahoma"/>
              </a:rPr>
              <a:t>технический</a:t>
            </a:r>
            <a:r>
              <a:rPr lang="ru-RU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lang="ru-RU" b="1" dirty="0" smtClean="0">
                <a:solidFill>
                  <a:schemeClr val="tx1"/>
                </a:solidFill>
                <a:cs typeface="Tahoma"/>
              </a:rPr>
              <a:t>с</a:t>
            </a:r>
            <a:r>
              <a:rPr sz="1800" b="1" spc="-30" dirty="0" err="1" smtClean="0">
                <a:solidFill>
                  <a:schemeClr val="tx1"/>
                </a:solidFill>
                <a:cs typeface="Tahoma"/>
              </a:rPr>
              <a:t>пециалист</a:t>
            </a:r>
            <a:r>
              <a:rPr lang="ru-RU" sz="1800" b="1" spc="-30" dirty="0" smtClean="0">
                <a:solidFill>
                  <a:schemeClr val="tx1"/>
                </a:solidFill>
                <a:cs typeface="Tahoma"/>
              </a:rPr>
              <a:t> по  видеонаблюдению</a:t>
            </a:r>
            <a:r>
              <a:rPr sz="1800" b="1" spc="-30" dirty="0" smtClean="0">
                <a:solidFill>
                  <a:schemeClr val="tx1"/>
                </a:solidFill>
                <a:cs typeface="Tahoma"/>
              </a:rPr>
              <a:t>/</a:t>
            </a:r>
            <a:r>
              <a:rPr sz="1800" b="1" spc="-30" dirty="0" err="1" smtClean="0">
                <a:solidFill>
                  <a:schemeClr val="tx1"/>
                </a:solidFill>
                <a:cs typeface="Tahoma"/>
              </a:rPr>
              <a:t>руководитель</a:t>
            </a:r>
            <a:r>
              <a:rPr sz="1800" b="1" spc="-5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55" dirty="0">
                <a:solidFill>
                  <a:schemeClr val="tx1"/>
                </a:solidFill>
                <a:cs typeface="Tahoma"/>
              </a:rPr>
              <a:t>ППЭ)</a:t>
            </a:r>
            <a:r>
              <a:rPr sz="1800" b="1" spc="-2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err="1" smtClean="0">
                <a:solidFill>
                  <a:schemeClr val="tx1"/>
                </a:solidFill>
                <a:cs typeface="Tahoma"/>
              </a:rPr>
              <a:t>отслежива</a:t>
            </a:r>
            <a:r>
              <a:rPr lang="ru-RU" sz="1800" b="1" spc="-10" dirty="0" err="1" smtClean="0">
                <a:solidFill>
                  <a:schemeClr val="tx1"/>
                </a:solidFill>
                <a:cs typeface="Tahoma"/>
              </a:rPr>
              <a:t>ю</a:t>
            </a:r>
            <a:r>
              <a:rPr sz="1800" b="1" spc="-10" dirty="0" smtClean="0">
                <a:solidFill>
                  <a:schemeClr val="tx1"/>
                </a:solidFill>
                <a:cs typeface="Tahoma"/>
              </a:rPr>
              <a:t>т</a:t>
            </a:r>
            <a:r>
              <a:rPr sz="1800" b="1" spc="-2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err="1">
                <a:solidFill>
                  <a:schemeClr val="tx1"/>
                </a:solidFill>
                <a:cs typeface="Tahoma"/>
              </a:rPr>
              <a:t>метки</a:t>
            </a:r>
            <a:r>
              <a:rPr sz="1800" b="1" spc="-10" dirty="0" smtClean="0">
                <a:solidFill>
                  <a:schemeClr val="tx1"/>
                </a:solidFill>
                <a:cs typeface="Tahoma"/>
              </a:rPr>
              <a:t>,</a:t>
            </a:r>
            <a:r>
              <a:rPr lang="ru-RU" sz="1800" b="1" spc="-1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 err="1" smtClean="0">
                <a:solidFill>
                  <a:schemeClr val="tx1"/>
                </a:solidFill>
                <a:cs typeface="Tahoma"/>
              </a:rPr>
              <a:t>поступающие</a:t>
            </a:r>
            <a:r>
              <a:rPr sz="1800" b="1" spc="-50" dirty="0" smtClean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от</a:t>
            </a:r>
            <a:r>
              <a:rPr sz="1800" b="1" spc="-5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>
                <a:solidFill>
                  <a:schemeClr val="tx1"/>
                </a:solidFill>
                <a:cs typeface="Tahoma"/>
              </a:rPr>
              <a:t>федеральных</a:t>
            </a:r>
            <a:r>
              <a:rPr sz="1800" b="1" spc="-5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dirty="0">
                <a:solidFill>
                  <a:schemeClr val="tx1"/>
                </a:solidFill>
                <a:cs typeface="Tahoma"/>
              </a:rPr>
              <a:t>и</a:t>
            </a:r>
            <a:r>
              <a:rPr sz="1800" b="1" spc="-3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75" dirty="0" err="1">
                <a:solidFill>
                  <a:schemeClr val="tx1"/>
                </a:solidFill>
                <a:cs typeface="Tahoma"/>
              </a:rPr>
              <a:t>региональных</a:t>
            </a:r>
            <a:r>
              <a:rPr sz="1800" b="1" spc="-60" dirty="0">
                <a:solidFill>
                  <a:schemeClr val="tx1"/>
                </a:solidFill>
                <a:cs typeface="Tahoma"/>
              </a:rPr>
              <a:t> </a:t>
            </a:r>
            <a:r>
              <a:rPr sz="1800" b="1" spc="-10" dirty="0" err="1" smtClean="0">
                <a:solidFill>
                  <a:schemeClr val="tx1"/>
                </a:solidFill>
                <a:cs typeface="Tahoma"/>
              </a:rPr>
              <a:t>наблюдателей</a:t>
            </a:r>
            <a:r>
              <a:rPr lang="ru-RU" sz="1800" b="1" spc="-10" dirty="0" smtClean="0">
                <a:solidFill>
                  <a:schemeClr val="tx1"/>
                </a:solidFill>
                <a:cs typeface="Tahoma"/>
              </a:rPr>
              <a:t>;</a:t>
            </a:r>
          </a:p>
          <a:p>
            <a:pPr marL="433070" indent="-342265">
              <a:buFontTx/>
              <a:buAutoNum type="arabicPeriod"/>
              <a:tabLst>
                <a:tab pos="433070" algn="l"/>
              </a:tabLst>
            </a:pPr>
            <a:r>
              <a:rPr lang="ru-RU" b="1" dirty="0" smtClean="0">
                <a:solidFill>
                  <a:srgbClr val="FF0000"/>
                </a:solidFill>
                <a:cs typeface="Tahoma"/>
              </a:rPr>
              <a:t>Не</a:t>
            </a:r>
            <a:r>
              <a:rPr lang="ru-RU" b="1" spc="-10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dirty="0" smtClean="0">
                <a:solidFill>
                  <a:srgbClr val="FF0000"/>
                </a:solidFill>
                <a:cs typeface="Tahoma"/>
              </a:rPr>
              <a:t>более</a:t>
            </a:r>
            <a:r>
              <a:rPr lang="ru-RU" b="1" spc="-35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spc="-160" dirty="0" smtClean="0">
                <a:solidFill>
                  <a:srgbClr val="FF0000"/>
                </a:solidFill>
                <a:cs typeface="Tahoma"/>
              </a:rPr>
              <a:t>10</a:t>
            </a:r>
            <a:r>
              <a:rPr lang="ru-RU" b="1" spc="-10" dirty="0" smtClean="0">
                <a:solidFill>
                  <a:srgbClr val="FF0000"/>
                </a:solidFill>
                <a:cs typeface="Tahoma"/>
              </a:rPr>
              <a:t> минут</a:t>
            </a:r>
            <a:r>
              <a:rPr lang="ru-RU" b="1" dirty="0" smtClean="0">
                <a:solidFill>
                  <a:srgbClr val="FF0000"/>
                </a:solidFill>
                <a:cs typeface="Tahoma"/>
              </a:rPr>
              <a:t> на</a:t>
            </a:r>
            <a:r>
              <a:rPr lang="ru-RU" b="1" spc="-15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dirty="0" smtClean="0">
                <a:solidFill>
                  <a:srgbClr val="FF0000"/>
                </a:solidFill>
                <a:cs typeface="Tahoma"/>
              </a:rPr>
              <a:t>отработку</a:t>
            </a:r>
            <a:r>
              <a:rPr lang="ru-RU" b="1" spc="-30" dirty="0" smtClean="0">
                <a:solidFill>
                  <a:srgbClr val="FF0000"/>
                </a:solidFill>
                <a:cs typeface="Tahoma"/>
              </a:rPr>
              <a:t> </a:t>
            </a:r>
            <a:r>
              <a:rPr lang="ru-RU" b="1" spc="-10" dirty="0" smtClean="0">
                <a:solidFill>
                  <a:srgbClr val="FF0000"/>
                </a:solidFill>
                <a:cs typeface="Tahoma"/>
              </a:rPr>
              <a:t>нарушений в ППЭ.</a:t>
            </a:r>
            <a:endParaRPr sz="1800" dirty="0">
              <a:solidFill>
                <a:schemeClr val="tx1"/>
              </a:solidFill>
              <a:cs typeface="Tahom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8E8034B-5B5B-472D-B801-B5D0CDADEF0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8320" y="4191000"/>
            <a:ext cx="4487360" cy="2529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6468768"/>
            <a:ext cx="9146437" cy="38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05E3986-DF20-D445-8C36-446476567D09}"/>
              </a:ext>
            </a:extLst>
          </p:cNvPr>
          <p:cNvSpPr txBox="1"/>
          <p:nvPr/>
        </p:nvSpPr>
        <p:spPr>
          <a:xfrm>
            <a:off x="2857488" y="357166"/>
            <a:ext cx="3059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Взаимодействие с ППЭ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22" name="Picture 2" descr="C:\Users\Kozina\Desktop\Скриншоты\2025-04-18_144121.png"/>
          <p:cNvPicPr>
            <a:picLocks noChangeAspect="1" noChangeArrowheads="1"/>
          </p:cNvPicPr>
          <p:nvPr/>
        </p:nvPicPr>
        <p:blipFill>
          <a:blip r:embed="rId4" cstate="print"/>
          <a:srcRect l="847" t="36746" r="4237" b="34434"/>
          <a:stretch>
            <a:fillRect/>
          </a:stretch>
        </p:blipFill>
        <p:spPr bwMode="auto">
          <a:xfrm>
            <a:off x="285720" y="1071546"/>
            <a:ext cx="8429684" cy="880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110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03282"/>
          </a:xfrm>
        </p:spPr>
        <p:txBody>
          <a:bodyPr>
            <a:normAutofit fontScale="90000"/>
          </a:bodyPr>
          <a:lstStyle/>
          <a:p>
            <a:pPr marL="12682">
              <a:defRPr/>
            </a:pPr>
            <a:r>
              <a:rPr lang="ru-RU" sz="2400" b="1" spc="-15" dirty="0" smtClean="0">
                <a:solidFill>
                  <a:srgbClr val="FF0000"/>
                </a:solidFill>
                <a:latin typeface="Arial"/>
                <a:cs typeface="Arial"/>
              </a:rPr>
              <a:t>Организация работы </a:t>
            </a:r>
            <a:br>
              <a:rPr lang="ru-RU" sz="2400" b="1" spc="-15" dirty="0" smtClean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ru-RU" sz="2400" b="1" spc="-15" dirty="0" smtClean="0">
                <a:solidFill>
                  <a:srgbClr val="FF0000"/>
                </a:solidFill>
                <a:latin typeface="Arial"/>
                <a:cs typeface="Arial"/>
              </a:rPr>
              <a:t>с нарушениями посредством портала </a:t>
            </a:r>
            <a:r>
              <a:rPr lang="en-US" sz="2400" b="1" spc="-15" dirty="0" smtClean="0">
                <a:solidFill>
                  <a:srgbClr val="FF0000"/>
                </a:solidFill>
                <a:latin typeface="Arial"/>
                <a:cs typeface="Arial"/>
              </a:rPr>
              <a:t>smotriege.ru </a:t>
            </a:r>
            <a:endParaRPr lang="ru-RU" altLang="ru-RU" sz="22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1071546"/>
            <a:ext cx="8568952" cy="8718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Способы работы с нарушениями </a:t>
            </a:r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Порядка 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проведения ГИА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2492896"/>
            <a:ext cx="8496944" cy="143617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Портал 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smotriege.ru</a:t>
            </a:r>
            <a:endParaRPr lang="ru-RU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ППЭ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3563888" y="2060848"/>
            <a:ext cx="165618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20" name="object 12"/>
          <p:cNvSpPr/>
          <p:nvPr/>
        </p:nvSpPr>
        <p:spPr>
          <a:xfrm>
            <a:off x="1000100" y="2571744"/>
            <a:ext cx="1800200" cy="1296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12</a:t>
            </a:fld>
            <a:endParaRPr lang="ru-RU" dirty="0"/>
          </a:p>
        </p:txBody>
      </p:sp>
      <p:pic>
        <p:nvPicPr>
          <p:cNvPr id="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4000504"/>
            <a:ext cx="702945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04" y="-18256"/>
            <a:ext cx="4355664" cy="1070992"/>
          </a:xfrm>
        </p:spPr>
        <p:txBody>
          <a:bodyPr>
            <a:normAutofit/>
          </a:bodyPr>
          <a:lstStyle/>
          <a:p>
            <a:pPr marL="12682">
              <a:defRPr/>
            </a:pPr>
            <a:r>
              <a:rPr lang="ru-RU" altLang="ru-RU" sz="2200" b="1" dirty="0"/>
              <a:t>Схема работы с нарушениями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9500" y="1232765"/>
            <a:ext cx="8280920" cy="72651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Получение сообщения о  нарушении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9500" y="2317711"/>
            <a:ext cx="8280920" cy="86409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Просмотр видеозаписи </a:t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(подтверждение/не подтверждение информации)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9500" y="4762761"/>
            <a:ext cx="8280920" cy="9001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Внесение информации в интерфейс: </a:t>
            </a:r>
          </a:p>
          <a:p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 подтвердилось;  участник предупреждён;  участник удалён;  устранено </a:t>
            </a:r>
          </a:p>
          <a:p>
            <a:pPr algn="ctr"/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937672" y="1958872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9500" y="3540236"/>
            <a:ext cx="8280920" cy="86409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296" tIns="45648" rIns="91296" bIns="45648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Принятие мер по его пресечению  (предупреждение участника экзамена, работника ППЭ)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5586078" y="4413110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761875" y="3175481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122248" y="6021289"/>
            <a:ext cx="1368152" cy="7200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ОК</a:t>
            </a:r>
          </a:p>
        </p:txBody>
      </p:sp>
      <p:sp>
        <p:nvSpPr>
          <p:cNvPr id="20" name="Стрелка вниз 19"/>
          <p:cNvSpPr/>
          <p:nvPr/>
        </p:nvSpPr>
        <p:spPr>
          <a:xfrm>
            <a:off x="7410280" y="5661248"/>
            <a:ext cx="79208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6" tIns="45648" rIns="91296" bIns="45648"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65BB6C3C-EC69-44CA-B608-C50BB003DA1B}" type="slidenum">
              <a:rPr lang="ru-RU" smtClean="0"/>
              <a:pPr algn="ctr"/>
              <a:t>13</a:t>
            </a:fld>
            <a:endParaRPr lang="ru-RU" dirty="0"/>
          </a:p>
        </p:txBody>
      </p:sp>
      <p:grpSp>
        <p:nvGrpSpPr>
          <p:cNvPr id="4" name="Группа 13"/>
          <p:cNvGrpSpPr/>
          <p:nvPr/>
        </p:nvGrpSpPr>
        <p:grpSpPr>
          <a:xfrm>
            <a:off x="6114203" y="116632"/>
            <a:ext cx="3029797" cy="917956"/>
            <a:chOff x="936104" y="3904200"/>
            <a:chExt cx="3029797" cy="917956"/>
          </a:xfrm>
          <a:scene3d>
            <a:camera prst="obliqueTopRight"/>
            <a:lightRig rig="threePt" dir="t"/>
          </a:scene3d>
        </p:grpSpPr>
        <p:sp>
          <p:nvSpPr>
            <p:cNvPr id="19" name="Овал 18"/>
            <p:cNvSpPr/>
            <p:nvPr/>
          </p:nvSpPr>
          <p:spPr>
            <a:xfrm>
              <a:off x="936104" y="3904200"/>
              <a:ext cx="3029797" cy="91795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effectLst/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1" name="Овал 4"/>
            <p:cNvSpPr/>
            <p:nvPr/>
          </p:nvSpPr>
          <p:spPr>
            <a:xfrm>
              <a:off x="1379808" y="4038631"/>
              <a:ext cx="2142389" cy="64909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rgbClr val="FF0000"/>
                  </a:solidFill>
                </a:rPr>
                <a:t>Время на отработку нарушений не  должно превышать </a:t>
              </a:r>
              <a:r>
                <a:rPr lang="ru-RU" sz="1400" b="1" dirty="0" smtClean="0">
                  <a:solidFill>
                    <a:srgbClr val="FF0000"/>
                  </a:solidFill>
                </a:rPr>
                <a:t>10</a:t>
              </a:r>
              <a:r>
                <a:rPr lang="ru-RU" sz="1400" b="1" kern="1200" dirty="0" smtClean="0">
                  <a:solidFill>
                    <a:srgbClr val="FF0000"/>
                  </a:solidFill>
                </a:rPr>
                <a:t> минут</a:t>
              </a:r>
              <a:endParaRPr lang="ru-RU" sz="1400" b="1" kern="12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46531" y="211836"/>
            <a:ext cx="8251190" cy="42319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3325"/>
              </a:lnSpc>
            </a:pPr>
            <a:r>
              <a:rPr sz="3000" b="1" spc="-140" dirty="0">
                <a:latin typeface="Tahoma"/>
                <a:cs typeface="Tahoma"/>
              </a:rPr>
              <a:t>ОТРАБОТКА</a:t>
            </a:r>
            <a:r>
              <a:rPr sz="3000" b="1" spc="-5" dirty="0">
                <a:latin typeface="Tahoma"/>
                <a:cs typeface="Tahoma"/>
              </a:rPr>
              <a:t> </a:t>
            </a:r>
            <a:r>
              <a:rPr sz="3000" b="1" spc="-200" dirty="0" smtClean="0">
                <a:latin typeface="Tahoma"/>
                <a:cs typeface="Tahoma"/>
              </a:rPr>
              <a:t>МЕТОК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1" y="908721"/>
            <a:ext cx="7846060" cy="30912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600" b="1" u="sng" dirty="0">
                <a:latin typeface="Calibri"/>
                <a:cs typeface="Calibri"/>
              </a:rPr>
              <a:t>Этапы</a:t>
            </a:r>
            <a:r>
              <a:rPr sz="1600" b="1" u="sng" spc="-45" dirty="0">
                <a:latin typeface="Calibri"/>
                <a:cs typeface="Calibri"/>
              </a:rPr>
              <a:t> </a:t>
            </a:r>
            <a:r>
              <a:rPr sz="1600" b="1" u="sng" dirty="0">
                <a:latin typeface="Calibri"/>
                <a:cs typeface="Calibri"/>
              </a:rPr>
              <a:t>обработки</a:t>
            </a:r>
            <a:r>
              <a:rPr sz="1600" b="1" u="sng" spc="-35" dirty="0">
                <a:latin typeface="Calibri"/>
                <a:cs typeface="Calibri"/>
              </a:rPr>
              <a:t> </a:t>
            </a:r>
            <a:r>
              <a:rPr sz="1600" b="1" u="sng" spc="-10" dirty="0">
                <a:latin typeface="Calibri"/>
                <a:cs typeface="Calibri"/>
              </a:rPr>
              <a:t>нарушений:</a:t>
            </a:r>
            <a:endParaRPr sz="1600" u="sng" dirty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600" b="1" u="sng" dirty="0" smtClean="0">
                <a:solidFill>
                  <a:srgbClr val="507617"/>
                </a:solidFill>
                <a:latin typeface="Calibri"/>
                <a:cs typeface="Calibri"/>
              </a:rPr>
              <a:t>В </a:t>
            </a:r>
            <a:r>
              <a:rPr sz="1600" b="1" u="sng" dirty="0">
                <a:solidFill>
                  <a:srgbClr val="507617"/>
                </a:solidFill>
                <a:latin typeface="Calibri"/>
                <a:cs typeface="Calibri"/>
              </a:rPr>
              <a:t>ППЭ </a:t>
            </a:r>
            <a:r>
              <a:rPr sz="1600" b="1" kern="100" dirty="0">
                <a:latin typeface="Calibri"/>
                <a:cs typeface="Calibri"/>
              </a:rPr>
              <a:t>(в случае подтверждения нарушения модератором метка поступает в ППЭ, </a:t>
            </a:r>
            <a:r>
              <a:rPr sz="1600" b="1" kern="100" dirty="0" err="1">
                <a:latin typeface="Calibri"/>
                <a:cs typeface="Calibri"/>
              </a:rPr>
              <a:t>где</a:t>
            </a:r>
            <a:r>
              <a:rPr sz="1600" b="1" kern="100" dirty="0">
                <a:latin typeface="Calibri"/>
                <a:cs typeface="Calibri"/>
              </a:rPr>
              <a:t> </a:t>
            </a:r>
            <a:r>
              <a:rPr sz="1600" b="1" kern="100" dirty="0" err="1" smtClean="0">
                <a:latin typeface="Calibri"/>
                <a:cs typeface="Calibri"/>
              </a:rPr>
              <a:t>начинается</a:t>
            </a:r>
            <a:r>
              <a:rPr sz="1600" b="1" kern="100" dirty="0" smtClean="0">
                <a:latin typeface="Calibri"/>
                <a:cs typeface="Calibri"/>
              </a:rPr>
              <a:t> </a:t>
            </a:r>
            <a:r>
              <a:rPr sz="1600" b="1" kern="100" dirty="0" err="1">
                <a:latin typeface="Calibri"/>
                <a:cs typeface="Calibri"/>
              </a:rPr>
              <a:t>отсчет</a:t>
            </a:r>
            <a:r>
              <a:rPr sz="1600" b="1" kern="100" dirty="0">
                <a:latin typeface="Calibri"/>
                <a:cs typeface="Calibri"/>
              </a:rPr>
              <a:t> </a:t>
            </a:r>
            <a:r>
              <a:rPr lang="ru-RU" sz="1600" b="1" kern="100" dirty="0" smtClean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  <a:r>
              <a:rPr sz="1600" b="1" kern="10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kern="100" dirty="0">
                <a:solidFill>
                  <a:srgbClr val="FF0000"/>
                </a:solidFill>
                <a:latin typeface="Calibri"/>
                <a:cs typeface="Calibri"/>
              </a:rPr>
              <a:t>минут </a:t>
            </a:r>
            <a:r>
              <a:rPr sz="1600" b="1" kern="100" dirty="0">
                <a:latin typeface="Calibri"/>
                <a:cs typeface="Calibri"/>
              </a:rPr>
              <a:t>отработки нарушения. </a:t>
            </a:r>
            <a:endParaRPr lang="ru-RU" sz="1600" b="1" kern="100" dirty="0" smtClean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tabLst>
                <a:tab pos="355600" algn="l"/>
              </a:tabLst>
            </a:pPr>
            <a:r>
              <a:rPr lang="ru-RU" sz="1600" b="1" dirty="0" smtClean="0">
                <a:latin typeface="Calibri"/>
                <a:cs typeface="Calibri"/>
              </a:rPr>
              <a:t>	</a:t>
            </a:r>
            <a:r>
              <a:rPr sz="1600" b="1" dirty="0" err="1" smtClean="0">
                <a:latin typeface="Calibri"/>
                <a:cs typeface="Calibri"/>
              </a:rPr>
              <a:t>После</a:t>
            </a:r>
            <a:r>
              <a:rPr sz="1600" b="1" dirty="0" smtClean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отработки, сотрудником ППЭ </a:t>
            </a:r>
            <a:r>
              <a:rPr sz="1600" b="1" dirty="0" err="1" smtClean="0">
                <a:latin typeface="Calibri"/>
                <a:cs typeface="Calibri"/>
              </a:rPr>
              <a:t>фиксируются</a:t>
            </a:r>
            <a:r>
              <a:rPr sz="1600" b="1" dirty="0" smtClean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результаты на портале: </a:t>
            </a:r>
            <a:r>
              <a:rPr sz="1600" b="1" dirty="0" err="1" smtClean="0">
                <a:latin typeface="Calibri"/>
                <a:cs typeface="Calibri"/>
              </a:rPr>
              <a:t>не</a:t>
            </a:r>
            <a:r>
              <a:rPr sz="1600" b="1" dirty="0" smtClean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подтвердилось / участник предупрежден / участник 	удален  / отработано).  </a:t>
            </a:r>
            <a:endParaRPr lang="ru-RU" sz="1600" b="1" dirty="0" smtClean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tabLst>
                <a:tab pos="355600" algn="l"/>
              </a:tabLst>
            </a:pPr>
            <a:r>
              <a:rPr lang="ru-RU" sz="3200" b="1" dirty="0" smtClean="0">
                <a:solidFill>
                  <a:srgbClr val="FF0000"/>
                </a:solidFill>
                <a:latin typeface="Calibri"/>
                <a:cs typeface="Calibri"/>
              </a:rPr>
              <a:t>! </a:t>
            </a:r>
            <a:r>
              <a:rPr sz="2000" b="1" dirty="0" err="1" smtClean="0">
                <a:solidFill>
                  <a:srgbClr val="FF0000"/>
                </a:solidFill>
                <a:latin typeface="Calibri"/>
                <a:cs typeface="Calibri"/>
              </a:rPr>
              <a:t>Непрерывное</a:t>
            </a:r>
            <a:r>
              <a:rPr sz="2000" b="1" dirty="0" smtClean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отслеживание  поступления  </a:t>
            </a:r>
            <a:r>
              <a:rPr sz="2000" b="1" dirty="0" err="1">
                <a:solidFill>
                  <a:srgbClr val="FF0000"/>
                </a:solidFill>
                <a:latin typeface="Calibri"/>
                <a:cs typeface="Calibri"/>
              </a:rPr>
              <a:t>меток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000" b="1" dirty="0" err="1" smtClean="0">
                <a:solidFill>
                  <a:srgbClr val="FF0000"/>
                </a:solidFill>
                <a:latin typeface="Calibri"/>
                <a:cs typeface="Calibri"/>
              </a:rPr>
              <a:t>обязательно</a:t>
            </a:r>
            <a:r>
              <a:rPr sz="2000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 штабе ППЭ во время </a:t>
            </a:r>
            <a:r>
              <a:rPr sz="2000" b="1" dirty="0" err="1">
                <a:solidFill>
                  <a:srgbClr val="FF0000"/>
                </a:solidFill>
                <a:latin typeface="Calibri"/>
                <a:cs typeface="Calibri"/>
              </a:rPr>
              <a:t>проведения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 err="1" smtClean="0">
                <a:solidFill>
                  <a:srgbClr val="FF0000"/>
                </a:solidFill>
                <a:latin typeface="Calibri"/>
                <a:cs typeface="Calibri"/>
              </a:rPr>
              <a:t>экзамена</a:t>
            </a:r>
            <a:endParaRPr lang="ru-RU" sz="20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tabLst>
                <a:tab pos="355600" algn="l"/>
              </a:tabLst>
            </a:pPr>
            <a:endParaRPr sz="2000" dirty="0">
              <a:latin typeface="Calibri"/>
              <a:cs typeface="Calibri"/>
            </a:endParaRPr>
          </a:p>
          <a:p>
            <a:pPr marL="351790" marR="5080" indent="-339725" algn="just">
              <a:lnSpc>
                <a:spcPct val="100000"/>
              </a:lnSpc>
              <a:spcBef>
                <a:spcPts val="5"/>
              </a:spcBef>
              <a:tabLst>
                <a:tab pos="355600" algn="l"/>
                <a:tab pos="358775" algn="l"/>
              </a:tabLst>
            </a:pPr>
            <a:r>
              <a:rPr lang="ru-RU" sz="1600" b="1" dirty="0" smtClean="0">
                <a:solidFill>
                  <a:srgbClr val="507617"/>
                </a:solidFill>
                <a:latin typeface="Calibri"/>
                <a:cs typeface="Calibri"/>
              </a:rPr>
              <a:t>2.   </a:t>
            </a:r>
            <a:r>
              <a:rPr sz="1600" b="1" u="sng" dirty="0" err="1" smtClean="0">
                <a:solidFill>
                  <a:srgbClr val="507617"/>
                </a:solidFill>
                <a:latin typeface="Calibri"/>
                <a:cs typeface="Calibri"/>
              </a:rPr>
              <a:t>На</a:t>
            </a:r>
            <a:r>
              <a:rPr sz="1600" b="1" u="sng" dirty="0" smtClean="0">
                <a:solidFill>
                  <a:srgbClr val="507617"/>
                </a:solidFill>
                <a:latin typeface="Calibri"/>
                <a:cs typeface="Calibri"/>
              </a:rPr>
              <a:t> </a:t>
            </a:r>
            <a:r>
              <a:rPr sz="1600" b="1" u="sng" dirty="0">
                <a:solidFill>
                  <a:srgbClr val="507617"/>
                </a:solidFill>
                <a:latin typeface="Calibri"/>
                <a:cs typeface="Calibri"/>
              </a:rPr>
              <a:t>проверке </a:t>
            </a:r>
            <a:r>
              <a:rPr sz="1600" b="1" dirty="0">
                <a:latin typeface="Calibri"/>
                <a:cs typeface="Calibri"/>
              </a:rPr>
              <a:t>(после отработки в ППЭ, нарушение поступает в </a:t>
            </a:r>
            <a:r>
              <a:rPr lang="ru-RU" sz="1600" b="1" dirty="0">
                <a:latin typeface="Calibri"/>
                <a:cs typeface="Calibri"/>
              </a:rPr>
              <a:t>ОИВ</a:t>
            </a:r>
            <a:r>
              <a:rPr sz="1600" b="1" dirty="0">
                <a:latin typeface="Calibri"/>
                <a:cs typeface="Calibri"/>
              </a:rPr>
              <a:t> для контроля);</a:t>
            </a:r>
            <a:endParaRPr sz="1600" dirty="0">
              <a:latin typeface="Calibri"/>
              <a:cs typeface="Calibri"/>
            </a:endParaRPr>
          </a:p>
          <a:p>
            <a:pPr marL="352425" indent="-339725" algn="just">
              <a:lnSpc>
                <a:spcPct val="100000"/>
              </a:lnSpc>
              <a:tabLst>
                <a:tab pos="352425" algn="l"/>
              </a:tabLst>
            </a:pPr>
            <a:r>
              <a:rPr lang="ru-RU" sz="1600" b="1" dirty="0" smtClean="0">
                <a:solidFill>
                  <a:srgbClr val="507617"/>
                </a:solidFill>
                <a:latin typeface="Calibri"/>
                <a:cs typeface="Calibri"/>
              </a:rPr>
              <a:t>3. </a:t>
            </a:r>
            <a:r>
              <a:rPr sz="1600" b="1" u="sng" dirty="0" err="1" smtClean="0">
                <a:solidFill>
                  <a:srgbClr val="507617"/>
                </a:solidFill>
                <a:latin typeface="Calibri"/>
                <a:cs typeface="Calibri"/>
              </a:rPr>
              <a:t>Отработано</a:t>
            </a:r>
            <a:r>
              <a:rPr sz="1600" b="1" u="sng" dirty="0" smtClean="0">
                <a:solidFill>
                  <a:srgbClr val="507617"/>
                </a:solidFill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(</a:t>
            </a:r>
            <a:r>
              <a:rPr lang="ru-RU" sz="1600" b="1" dirty="0">
                <a:latin typeface="Calibri"/>
                <a:cs typeface="Calibri"/>
              </a:rPr>
              <a:t>Вариант «отработано» доступен только для следующих типов нарушений: камера; посторонние; прочие.</a:t>
            </a:r>
            <a:r>
              <a:rPr sz="1600" b="1" dirty="0">
                <a:latin typeface="Calibri"/>
                <a:cs typeface="Calibri"/>
              </a:rPr>
              <a:t>).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5519" y="4017094"/>
            <a:ext cx="4571999" cy="26290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F85A132-D714-4D40-90B6-B6673D5050F8}"/>
              </a:ext>
            </a:extLst>
          </p:cNvPr>
          <p:cNvSpPr txBox="1"/>
          <p:nvPr/>
        </p:nvSpPr>
        <p:spPr>
          <a:xfrm>
            <a:off x="152400" y="4509120"/>
            <a:ext cx="420357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После подтверждения нарушения модератором, длительность </a:t>
            </a:r>
            <a:r>
              <a:rPr lang="ru-RU" b="1" dirty="0" smtClean="0">
                <a:solidFill>
                  <a:srgbClr val="FF0000"/>
                </a:solidFill>
              </a:rPr>
              <a:t>отработки: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- </a:t>
            </a:r>
            <a:r>
              <a:rPr lang="ru-RU" b="1" dirty="0">
                <a:solidFill>
                  <a:srgbClr val="FF0000"/>
                </a:solidFill>
              </a:rPr>
              <a:t>в ППЭ </a:t>
            </a:r>
            <a:r>
              <a:rPr lang="ru-RU" b="1" dirty="0" smtClean="0">
                <a:solidFill>
                  <a:srgbClr val="FF0000"/>
                </a:solidFill>
              </a:rPr>
              <a:t>– 10 минут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- проверка </a:t>
            </a:r>
            <a:r>
              <a:rPr lang="ru-RU" b="1" dirty="0">
                <a:solidFill>
                  <a:srgbClr val="FF0000"/>
                </a:solidFill>
              </a:rPr>
              <a:t>в </a:t>
            </a:r>
            <a:r>
              <a:rPr lang="ru-RU" b="1" dirty="0" smtClean="0">
                <a:solidFill>
                  <a:srgbClr val="FF0000"/>
                </a:solidFill>
              </a:rPr>
              <a:t>Минобразования (специалиста СИЦ) 5 </a:t>
            </a:r>
            <a:r>
              <a:rPr lang="ru-RU" b="1" dirty="0">
                <a:solidFill>
                  <a:srgbClr val="FF0000"/>
                </a:solidFill>
              </a:rPr>
              <a:t>минут</a:t>
            </a:r>
            <a:r>
              <a:rPr lang="ru-RU" b="1" dirty="0" smtClean="0">
                <a:solidFill>
                  <a:srgbClr val="FF0000"/>
                </a:solidFill>
              </a:rPr>
              <a:t>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01744" y="192476"/>
            <a:ext cx="6290736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800" b="1" spc="-38" dirty="0"/>
              <a:t>Примерные</a:t>
            </a:r>
            <a:r>
              <a:rPr sz="2800" b="1" spc="-120" dirty="0"/>
              <a:t> </a:t>
            </a:r>
            <a:r>
              <a:rPr sz="2800" b="1" spc="-34" dirty="0"/>
              <a:t>комментарии: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95536" y="857232"/>
          <a:ext cx="8424936" cy="5202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656184"/>
                <a:gridCol w="1512168"/>
                <a:gridCol w="4104456"/>
              </a:tblGrid>
              <a:tr h="818977"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Типы</a:t>
                      </a:r>
                      <a:r>
                        <a:rPr lang="ru-RU" sz="1400" b="1" spc="-10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нарушений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400" b="1" spc="-3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комментарий</a:t>
                      </a:r>
                      <a:r>
                        <a:rPr lang="ru-RU" sz="1400" b="1" spc="-2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к</a:t>
                      </a:r>
                      <a:r>
                        <a:rPr lang="ru-RU" sz="1400" b="1" spc="-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нарушению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400" b="1" spc="-7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3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результат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отработки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тработка: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Заходим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в</a:t>
                      </a:r>
                      <a:r>
                        <a:rPr lang="ru-RU" sz="1400" b="1" spc="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аудиторию,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lang="ru-RU" sz="1400" b="1" spc="-1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мешая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другим</a:t>
                      </a:r>
                      <a:r>
                        <a:rPr lang="ru-RU" sz="1400" b="1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участникам</a:t>
                      </a:r>
                      <a:r>
                        <a:rPr lang="ru-RU" sz="1400" b="1" spc="-7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экзамена.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24123">
                <a:tc rowSpan="2"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средство</a:t>
                      </a:r>
                      <a:r>
                        <a:rPr lang="ru-RU" sz="1400" b="1" spc="-8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связи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75" indent="0" algn="ctr">
                        <a:lnSpc>
                          <a:spcPct val="100000"/>
                        </a:lnSpc>
                      </a:pPr>
                      <a:endParaRPr lang="ru-RU" sz="1400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endParaRPr lang="ru-RU" sz="1400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подозрение</a:t>
                      </a:r>
                      <a:r>
                        <a:rPr lang="ru-RU" sz="1400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lang="ru-RU" sz="1400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телефон</a:t>
                      </a:r>
                    </a:p>
                    <a:p>
                      <a:pPr marL="3175" indent="0"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lang="ru-RU" sz="1400" spc="-1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участника</a:t>
                      </a:r>
                      <a:r>
                        <a:rPr lang="ru-RU" sz="1400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3А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892175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sz="14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частник</a:t>
                      </a:r>
                      <a:r>
                        <a:rPr sz="1400" spc="-8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8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удален</a:t>
                      </a:r>
                      <a:endParaRPr sz="14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121444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6225" marR="27559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4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</a:t>
                      </a:r>
                      <a:r>
                        <a:rPr sz="1400" spc="-6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удаляется</a:t>
                      </a:r>
                      <a:r>
                        <a:rPr sz="1400" spc="-5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только</a:t>
                      </a:r>
                      <a:r>
                        <a:rPr sz="1400" b="1" spc="-5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25" dirty="0" err="1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по</a:t>
                      </a:r>
                      <a:r>
                        <a:rPr sz="1400" b="1" spc="-2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 err="1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согласованию</a:t>
                      </a:r>
                      <a:r>
                        <a:rPr lang="ru-RU" sz="1400" b="1" spc="-4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4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u="heavy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с</a:t>
                      </a:r>
                      <a:r>
                        <a:rPr lang="ru-RU" sz="1400" b="1" u="heavy" spc="-15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u="heavy" spc="-1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Минобром</a:t>
                      </a:r>
                      <a:r>
                        <a:rPr lang="ru-RU" sz="1400" b="1" u="heavy" spc="-1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002060"/>
                            </a:solidFill>
                          </a:uFill>
                          <a:latin typeface="+mn-lt"/>
                          <a:cs typeface="Arial"/>
                        </a:rPr>
                        <a:t> и РЦОИ</a:t>
                      </a:r>
                      <a:endParaRPr sz="14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41433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57845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 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подтвердилось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6225" marR="2038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4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Убеждаемся</a:t>
                      </a:r>
                      <a:r>
                        <a:rPr lang="ru-RU" sz="1400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отсутствии</a:t>
                      </a:r>
                      <a:r>
                        <a:rPr lang="ru-RU" sz="1400" b="1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средства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связи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r>
                        <a:rPr lang="ru-RU" sz="1400" spc="-6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Только</a:t>
                      </a:r>
                      <a:r>
                        <a:rPr lang="ru-RU" sz="1400" spc="-6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lang="ru-RU" sz="1400" spc="-5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lang="ru-RU" sz="1400" spc="-4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lang="ru-RU" sz="1400" spc="-5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276225" marR="2038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400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Не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подтвердилось.</a:t>
                      </a:r>
                      <a:r>
                        <a:rPr lang="ru-RU" sz="1400" b="1" spc="-10" baseline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</a:t>
                      </a:r>
                      <a:r>
                        <a:rPr lang="ru-RU" sz="1400" b="1" spc="-4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столе</a:t>
                      </a:r>
                      <a:r>
                        <a:rPr lang="ru-RU" sz="1400" b="1" spc="-4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лежит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паспорт/калькулятор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57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marL="100965" algn="ctr">
                        <a:lnSpc>
                          <a:spcPct val="100000"/>
                        </a:lnSpc>
                      </a:pPr>
                      <a:endParaRPr lang="ru-RU" sz="1400" b="1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00965" algn="ctr">
                        <a:lnSpc>
                          <a:spcPct val="100000"/>
                        </a:lnSpc>
                      </a:pPr>
                      <a:r>
                        <a:rPr sz="14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шпаргалка</a:t>
                      </a:r>
                      <a:endParaRPr sz="14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4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</a:t>
                      </a:r>
                      <a:r>
                        <a:rPr sz="14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одозрение</a:t>
                      </a:r>
                      <a:r>
                        <a:rPr sz="1400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endParaRPr lang="ru-RU" sz="1400" spc="-5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sz="1400" spc="-3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шпаргалку</a:t>
                      </a:r>
                      <a:endParaRPr lang="ru-RU" sz="1400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sz="1400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участника</a:t>
                      </a:r>
                      <a:r>
                        <a:rPr sz="1400" spc="-4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2А</a:t>
                      </a:r>
                      <a:endParaRPr sz="14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8270" algn="ctr">
                        <a:lnSpc>
                          <a:spcPct val="100000"/>
                        </a:lnSpc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8270" algn="ctr">
                        <a:lnSpc>
                          <a:spcPct val="100000"/>
                        </a:lnSpc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8270" algn="ctr">
                        <a:lnSpc>
                          <a:spcPct val="100000"/>
                        </a:lnSpc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</a:t>
                      </a:r>
                      <a:r>
                        <a:rPr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е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подтвердилось</a:t>
                      </a:r>
                      <a:endParaRPr sz="14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6225" marR="166370" algn="ctr">
                        <a:lnSpc>
                          <a:spcPct val="100000"/>
                        </a:lnSpc>
                      </a:pPr>
                      <a:r>
                        <a:rPr sz="1400" spc="-2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Убеждаемся</a:t>
                      </a:r>
                      <a:r>
                        <a:rPr sz="14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</a:t>
                      </a:r>
                      <a:r>
                        <a:rPr sz="1400" b="1" spc="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отсутствии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шпаргалки</a:t>
                      </a:r>
                      <a:r>
                        <a:rPr sz="1400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r>
                        <a:rPr sz="1400" spc="-3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3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Только</a:t>
                      </a:r>
                      <a:r>
                        <a:rPr sz="1400" spc="-4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sz="1400" spc="-4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sz="1400" spc="-5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пишем</a:t>
                      </a:r>
                      <a:r>
                        <a:rPr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: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276225" marR="166370" algn="ctr">
                        <a:lnSpc>
                          <a:spcPct val="100000"/>
                        </a:lnSpc>
                      </a:pPr>
                      <a:r>
                        <a:rPr sz="1400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400" b="1" spc="-25" dirty="0" err="1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Не</a:t>
                      </a:r>
                      <a:r>
                        <a:rPr sz="1400" b="1" spc="-2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подтвердилось</a:t>
                      </a:r>
                      <a:r>
                        <a:rPr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.</a:t>
                      </a:r>
                      <a:r>
                        <a:rPr sz="1400" b="1" spc="-4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У</a:t>
                      </a:r>
                      <a:r>
                        <a:rPr sz="1400" b="1" spc="-3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участника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экзамена</a:t>
                      </a:r>
                      <a:r>
                        <a:rPr sz="1400" b="1" spc="-5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</a:t>
                      </a:r>
                      <a:r>
                        <a:rPr sz="1400" b="1" spc="-3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рабочем</a:t>
                      </a:r>
                      <a:r>
                        <a:rPr sz="1400" b="1" spc="-5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столе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отсутствуют</a:t>
                      </a:r>
                      <a:r>
                        <a:rPr sz="1400" b="1" spc="-8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запрещенные Порядком</a:t>
                      </a:r>
                      <a:r>
                        <a:rPr sz="1400" b="1" spc="-2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ГИА</a:t>
                      </a:r>
                      <a:r>
                        <a:rPr sz="1400" b="1" spc="-2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4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средства</a:t>
                      </a:r>
                      <a:r>
                        <a:rPr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.</a:t>
                      </a:r>
                      <a:endParaRPr sz="14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3818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35581"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разговоры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подозрение</a:t>
                      </a:r>
                      <a:r>
                        <a:rPr lang="ru-RU" sz="1400" spc="-4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lang="ru-RU" sz="1400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переговоры</a:t>
                      </a:r>
                      <a:r>
                        <a:rPr lang="ru-RU" sz="1400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между 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участниками</a:t>
                      </a:r>
                      <a:r>
                        <a:rPr lang="ru-RU" sz="1400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2А</a:t>
                      </a:r>
                      <a:r>
                        <a:rPr lang="ru-RU" sz="14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</a:t>
                      </a:r>
                      <a:r>
                        <a:rPr lang="ru-RU" sz="1400" spc="-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2Б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участники</a:t>
                      </a:r>
                      <a:r>
                        <a:rPr lang="ru-RU" sz="1400" spc="-7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предупреждены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Убеждаемся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 видео</a:t>
                      </a:r>
                      <a:r>
                        <a:rPr lang="ru-RU" sz="14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r>
                        <a:rPr lang="ru-RU" sz="1400" spc="-3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Заходим в аудиторию</a:t>
                      </a:r>
                      <a:r>
                        <a:rPr lang="ru-RU" sz="1400" spc="-35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и разъясняем</a:t>
                      </a:r>
                      <a:r>
                        <a:rPr lang="ru-RU" sz="1400" spc="-3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участнику и т</a:t>
                      </a:r>
                      <a:r>
                        <a:rPr lang="ru-RU" sz="1400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олько</a:t>
                      </a:r>
                      <a:r>
                        <a:rPr lang="ru-RU" sz="1400" spc="-4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lang="ru-RU" sz="1400" spc="-4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lang="ru-RU" sz="1400" spc="-5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Устранено.</a:t>
                      </a:r>
                      <a:r>
                        <a:rPr lang="ru-RU" sz="1400" b="1" spc="-1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Участникам</a:t>
                      </a:r>
                      <a:r>
                        <a:rPr lang="ru-RU" sz="1400" b="1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экзамена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сделано</a:t>
                      </a:r>
                      <a:r>
                        <a:rPr lang="ru-RU" sz="1400" b="1" spc="-6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замечание</a:t>
                      </a:r>
                      <a:r>
                        <a:rPr lang="ru-RU" sz="1400" b="1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о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недопустимости</a:t>
                      </a:r>
                      <a:r>
                        <a:rPr lang="ru-RU" sz="1400" b="1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нарушения Порядка</a:t>
                      </a:r>
                      <a:r>
                        <a:rPr lang="ru-RU" sz="1400" b="1" spc="-4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4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ГИА.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55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01744" y="192476"/>
            <a:ext cx="6290736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800" b="1" spc="-38" dirty="0"/>
              <a:t>Примерные</a:t>
            </a:r>
            <a:r>
              <a:rPr sz="2800" b="1" spc="-120" dirty="0"/>
              <a:t> </a:t>
            </a:r>
            <a:r>
              <a:rPr sz="2800" b="1" spc="-34" dirty="0"/>
              <a:t>комментарии</a:t>
            </a:r>
            <a:r>
              <a:rPr sz="2800" spc="-34" dirty="0"/>
              <a:t>: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95536" y="785793"/>
          <a:ext cx="8424936" cy="5491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656184"/>
                <a:gridCol w="1512168"/>
                <a:gridCol w="4104456"/>
              </a:tblGrid>
              <a:tr h="722584"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Типы</a:t>
                      </a:r>
                      <a:r>
                        <a:rPr lang="ru-RU" sz="1200" b="1" spc="-10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нарушений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200" b="1" spc="-3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комментарий</a:t>
                      </a:r>
                      <a:r>
                        <a:rPr lang="ru-RU" sz="1200" b="1" spc="-2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к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нарушению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Примерный</a:t>
                      </a:r>
                      <a:r>
                        <a:rPr lang="ru-RU" sz="1200" b="1" spc="-7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200" b="1" spc="-3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результат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отработки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тработка: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  <a:p>
                      <a:pPr marL="0" marR="0" indent="0" algn="ctr" defTabSz="912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Заходим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в</a:t>
                      </a: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аудиторию,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lang="ru-RU" sz="1200" b="1" spc="-1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мешая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другим</a:t>
                      </a:r>
                      <a:r>
                        <a:rPr lang="ru-RU" sz="1200" b="1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участникам</a:t>
                      </a:r>
                      <a:r>
                        <a:rPr lang="ru-RU" sz="1200" b="1" spc="-7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экзамена.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363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подсказки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2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рганизатор</a:t>
                      </a:r>
                      <a:r>
                        <a:rPr sz="1200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подсказывает</a:t>
                      </a:r>
                      <a:r>
                        <a:rPr sz="1200" spc="-3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участнику</a:t>
                      </a:r>
                      <a:r>
                        <a:rPr sz="1200" spc="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4Б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тработано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ru-RU" sz="1200" spc="-3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Заходим в аудиторию</a:t>
                      </a:r>
                      <a:r>
                        <a:rPr lang="ru-RU" sz="1200" spc="-35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и разъясняем</a:t>
                      </a:r>
                      <a:r>
                        <a:rPr lang="ru-RU" sz="1200" spc="-3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участнику и т</a:t>
                      </a:r>
                      <a:r>
                        <a:rPr lang="ru-RU" sz="1200" spc="-3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олько</a:t>
                      </a:r>
                      <a:r>
                        <a:rPr lang="ru-RU" sz="1200" spc="-4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после</a:t>
                      </a:r>
                      <a:r>
                        <a:rPr lang="ru-RU" sz="1200" spc="-4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выхода</a:t>
                      </a: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spc="-2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из </a:t>
                      </a: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r>
                        <a:rPr lang="ru-RU" sz="1200" spc="-5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Отработано. </a:t>
                      </a:r>
                      <a:r>
                        <a:rPr sz="1200" b="1" spc="-2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Руководитель</a:t>
                      </a:r>
                      <a:r>
                        <a:rPr sz="12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ППЭ</a:t>
                      </a:r>
                      <a:r>
                        <a:rPr sz="1200" b="1" spc="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сделала 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замечание</a:t>
                      </a:r>
                      <a:r>
                        <a:rPr sz="1200" b="1" spc="-3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недопустимости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нарушения</a:t>
                      </a:r>
                      <a:r>
                        <a:rPr sz="1200" b="1" spc="-6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инструкции 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организатора.</a:t>
                      </a:r>
                      <a:r>
                        <a:rPr sz="1200" b="1" spc="-4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</a:t>
                      </a: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роведен</a:t>
                      </a:r>
                      <a:r>
                        <a:rPr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инструктаж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1433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876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вынос</a:t>
                      </a:r>
                      <a:r>
                        <a:rPr sz="12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2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КИМ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частник</a:t>
                      </a:r>
                      <a:r>
                        <a:rPr sz="1200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3Б</a:t>
                      </a:r>
                      <a:r>
                        <a:rPr sz="1200" spc="-1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endParaRPr lang="ru-RU" sz="1200" spc="-15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переписал</a:t>
                      </a:r>
                      <a:r>
                        <a:rPr sz="1200" spc="-3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 err="1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задание</a:t>
                      </a:r>
                      <a:r>
                        <a:rPr sz="1200" spc="-4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endParaRPr lang="ru-RU" sz="1200" spc="-4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sz="1200" spc="-1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руку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</a:t>
                      </a:r>
                      <a:r>
                        <a:rPr sz="12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е 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подтвердилось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1285" marR="3155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Убеждаемся</a:t>
                      </a:r>
                      <a:r>
                        <a:rPr sz="1200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отсутствии</a:t>
                      </a:r>
                      <a:r>
                        <a:rPr sz="1200" spc="-3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заметок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</a:t>
                      </a:r>
                      <a:r>
                        <a:rPr sz="1200" spc="-7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руках.</a:t>
                      </a:r>
                      <a:r>
                        <a:rPr sz="1200" spc="-3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Пишем</a:t>
                      </a:r>
                      <a:r>
                        <a:rPr sz="1200" spc="-5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: </a:t>
                      </a:r>
                      <a:r>
                        <a:rPr lang="ru-RU" sz="1200" b="1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lang="ru-RU" sz="1200" b="1" spc="-5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5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подтвердилось. </a:t>
                      </a: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Участник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у </a:t>
                      </a:r>
                      <a:r>
                        <a:rPr sz="1200" b="1" dirty="0" err="1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экзамена</a:t>
                      </a:r>
                      <a:r>
                        <a:rPr sz="1200" b="1" spc="-55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сделано</a:t>
                      </a:r>
                      <a:r>
                        <a:rPr sz="1200" b="1" spc="-4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замечание</a:t>
                      </a:r>
                      <a:r>
                        <a:rPr sz="1200" b="1" spc="-5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5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недопустимости</a:t>
                      </a:r>
                      <a:r>
                        <a:rPr sz="1200" b="1" spc="-3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нарушения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Порядка</a:t>
                      </a:r>
                      <a:r>
                        <a:rPr sz="1200" b="1" spc="-6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ГИА.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На</a:t>
                      </a:r>
                      <a:r>
                        <a:rPr sz="1200" b="1" spc="-3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руках </a:t>
                      </a:r>
                      <a:r>
                        <a:rPr sz="1200" b="1" spc="-10" dirty="0" err="1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отсутствуют</a:t>
                      </a:r>
                      <a:r>
                        <a:rPr sz="1200" b="1" spc="-8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записи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.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4769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43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организатор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355" marR="165735" algn="ctr">
                        <a:lnSpc>
                          <a:spcPct val="100000"/>
                        </a:lnSpc>
                      </a:pPr>
                      <a:r>
                        <a:rPr sz="1200" spc="-2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организатор</a:t>
                      </a:r>
                      <a:r>
                        <a:rPr sz="1200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</a:t>
                      </a:r>
                      <a:r>
                        <a:rPr sz="1200" spc="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проверил</a:t>
                      </a:r>
                      <a:r>
                        <a:rPr sz="1200" spc="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комплектность</a:t>
                      </a:r>
                      <a:r>
                        <a:rPr sz="1200" spc="-4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ИК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перед</a:t>
                      </a:r>
                      <a:r>
                        <a:rPr sz="1200" spc="-5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выходом</a:t>
                      </a: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участника</a:t>
                      </a:r>
                      <a:r>
                        <a:rPr sz="1200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dirty="0" err="1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из</a:t>
                      </a:r>
                      <a:r>
                        <a:rPr sz="1200" spc="-4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6286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тработано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ru-RU" sz="12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Вызвать Организатора в коридор, произвести замену организатором вне аудитории. Разъяснить правила выхода участника из аудитории. Пишем: </a:t>
                      </a: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Отработано. </a:t>
                      </a:r>
                      <a:r>
                        <a:rPr sz="1200" b="1" spc="-2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Руководитель</a:t>
                      </a:r>
                      <a:r>
                        <a:rPr sz="12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ППЭ</a:t>
                      </a:r>
                      <a:r>
                        <a:rPr sz="1200" b="1" spc="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сделала 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замечание</a:t>
                      </a:r>
                      <a:r>
                        <a:rPr sz="1200" b="1" spc="-3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недопустимости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нарушения</a:t>
                      </a:r>
                      <a:r>
                        <a:rPr sz="1200" b="1" spc="-6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инструкции 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организатора.</a:t>
                      </a:r>
                      <a:r>
                        <a:rPr sz="1200" b="1" spc="-45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</a:t>
                      </a: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роведен</a:t>
                      </a:r>
                      <a:r>
                        <a:rPr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инструктаж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.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191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01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lang="ru-RU" sz="1200" b="1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камера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marL="0" marR="408305" indent="-1148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ткрыта</a:t>
                      </a:r>
                      <a:r>
                        <a:rPr sz="1200" spc="-5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форточка</a:t>
                      </a:r>
                      <a:endParaRPr lang="ru-RU" sz="1200" spc="-2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0" marR="408305" indent="-1148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тсутствует</a:t>
                      </a:r>
                      <a:r>
                        <a:rPr sz="1200" spc="-45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обзор 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аудитории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ru-RU" sz="1200" spc="-1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spc="-1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о</a:t>
                      </a:r>
                      <a:r>
                        <a:rPr sz="1200" spc="-10" dirty="0" err="1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тработано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Технический</a:t>
                      </a:r>
                      <a:r>
                        <a:rPr lang="ru-RU" sz="1200" spc="-2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специалист по видеонаблюдению (член ГЭК) проводит необходимые манипуляции с камерой, чтобы форточка не закрывала обзор</a:t>
                      </a:r>
                      <a:endParaRPr lang="ru-RU" sz="1200" spc="-20" dirty="0" smtClean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Пишем:</a:t>
                      </a:r>
                    </a:p>
                    <a:p>
                      <a:pPr marL="121285" marR="63182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Замечание отработано.  Обзор аудитории</a:t>
                      </a:r>
                      <a:r>
                        <a:rPr lang="ru-RU" sz="1200" b="1" spc="-2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осуществляется с камеры №___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2386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55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4246</TotalTime>
  <Words>707</Words>
  <Application>Microsoft Office PowerPoint</Application>
  <PresentationFormat>Экран (4:3)</PresentationFormat>
  <Paragraphs>183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АУДИТОРИЯ</vt:lpstr>
      <vt:lpstr>АУДИТОРИЯ</vt:lpstr>
      <vt:lpstr>АУДИТОРИЯ</vt:lpstr>
      <vt:lpstr>ПРОВЕРКА РАБОТОСПОСОБНОСТИ СРЕДСТВ ВИДЕОНАБЛЮДЕНИЯ</vt:lpstr>
      <vt:lpstr>ПРОВЕРКА ГОТОВНОСТИ ППЭ: СВОДНЫЕ ДАННЫЕ</vt:lpstr>
      <vt:lpstr>Видеонаблюдение в ППЭ: трансляция и видеозапись</vt:lpstr>
      <vt:lpstr>ВАЖНО!</vt:lpstr>
      <vt:lpstr>Слайд 11</vt:lpstr>
      <vt:lpstr>Организация работы  с нарушениями посредством портала smotriege.ru </vt:lpstr>
      <vt:lpstr>Схема работы с нарушениями</vt:lpstr>
      <vt:lpstr>Слайд 14</vt:lpstr>
      <vt:lpstr>Примерные комментарии:</vt:lpstr>
      <vt:lpstr>Примерные комментарии: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В. Козина</dc:creator>
  <cp:lastModifiedBy>User</cp:lastModifiedBy>
  <cp:revision>394</cp:revision>
  <dcterms:created xsi:type="dcterms:W3CDTF">2025-04-16T04:12:39Z</dcterms:created>
  <dcterms:modified xsi:type="dcterms:W3CDTF">2025-05-07T14:40:46Z</dcterms:modified>
</cp:coreProperties>
</file>