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5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alileeva%20T\Desktop\2026\&#1057;&#1090;&#1072;&#1090;&#1080;&#1089;&#1090;&#1080;&#1082;&#1072;%20&#1076;&#1083;&#1103;%20&#1088;&#1094;&#1086;&#108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alileeva%20T\Desktop\2026\&#1057;&#1090;&#1072;&#1090;&#1080;&#1089;&#1090;&#1080;&#1082;&#1072;%20&#1076;&#1083;&#1103;%20&#1088;&#1094;&#1086;&#108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alileeva%20T\Desktop\2026\&#1057;&#1090;&#1072;&#1090;&#1080;&#1089;&#1090;&#1080;&#1082;&#1072;%20&#1076;&#1083;&#1103;%20&#1088;&#1094;&#1086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alileeva%20T\Desktop\2026\&#1057;&#1090;&#1072;&#1090;&#1080;&#1089;&#1090;&#1080;&#1082;&#1072;%20&#1076;&#1083;&#1103;%20&#1088;&#1094;&#1086;&#10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alileeva%20T\Desktop\2026\&#1057;&#1090;&#1072;&#1090;&#1080;&#1089;&#1090;&#1080;&#1082;&#1072;%20&#1076;&#1083;&#1103;%20&#1088;&#1094;&#1086;&#1080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alileeva%20T\Desktop\2026\&#1057;&#1090;&#1072;&#1090;&#1080;&#1089;&#1090;&#1080;&#1082;&#1072;%20&#1076;&#1083;&#1103;%20&#1088;&#1094;&#1086;&#1080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 i="0" u="none" strike="noStrike" baseline="0" dirty="0">
                <a:effectLst/>
              </a:rPr>
              <a:t>Распределение отметок по итогам ВПР </a:t>
            </a:r>
            <a:br>
              <a:rPr lang="ru-RU" sz="2000" b="1" i="0" u="none" strike="noStrike" baseline="0" dirty="0">
                <a:effectLst/>
              </a:rPr>
            </a:br>
            <a:r>
              <a:rPr lang="ru-RU" sz="2000" dirty="0"/>
              <a:t>4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5206692913385826"/>
          <c:y val="0.17171296296296296"/>
          <c:w val="0.50332895888013995"/>
          <c:h val="0.6057250656167979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'Срез 1'!$B$2</c:f>
              <c:strCache>
                <c:ptCount val="1"/>
                <c:pt idx="0">
                  <c:v>Отметка "2"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1'!$A$3:$A$8</c:f>
              <c:strCache>
                <c:ptCount val="6"/>
                <c:pt idx="0">
                  <c:v>Английский язык (4053 участника)</c:v>
                </c:pt>
                <c:pt idx="1">
                  <c:v>Литературное чтение (4094 участника)</c:v>
                </c:pt>
                <c:pt idx="2">
                  <c:v>Математика (12718 участника)</c:v>
                </c:pt>
                <c:pt idx="3">
                  <c:v>Немецкий язык(39 участника)</c:v>
                </c:pt>
                <c:pt idx="4">
                  <c:v>Окружающий мир (4351 участника)</c:v>
                </c:pt>
                <c:pt idx="5">
                  <c:v>Русский язык (12686 участника)</c:v>
                </c:pt>
              </c:strCache>
            </c:strRef>
          </c:cat>
          <c:val>
            <c:numRef>
              <c:f>'Срез 1'!$B$3:$B$8</c:f>
              <c:numCache>
                <c:formatCode>0.00</c:formatCode>
                <c:ptCount val="6"/>
                <c:pt idx="0">
                  <c:v>7.8</c:v>
                </c:pt>
                <c:pt idx="1">
                  <c:v>4.01</c:v>
                </c:pt>
                <c:pt idx="2">
                  <c:v>3.3</c:v>
                </c:pt>
                <c:pt idx="3">
                  <c:v>10.26</c:v>
                </c:pt>
                <c:pt idx="4">
                  <c:v>0.67</c:v>
                </c:pt>
                <c:pt idx="5">
                  <c:v>9.17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24-474C-B55C-9EBD19EA4647}"/>
            </c:ext>
          </c:extLst>
        </c:ser>
        <c:ser>
          <c:idx val="1"/>
          <c:order val="1"/>
          <c:tx>
            <c:strRef>
              <c:f>'Срез 1'!$C$2</c:f>
              <c:strCache>
                <c:ptCount val="1"/>
                <c:pt idx="0">
                  <c:v>Отметка "3"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1'!$A$3:$A$8</c:f>
              <c:strCache>
                <c:ptCount val="6"/>
                <c:pt idx="0">
                  <c:v>Английский язык (4053 участника)</c:v>
                </c:pt>
                <c:pt idx="1">
                  <c:v>Литературное чтение (4094 участника)</c:v>
                </c:pt>
                <c:pt idx="2">
                  <c:v>Математика (12718 участника)</c:v>
                </c:pt>
                <c:pt idx="3">
                  <c:v>Немецкий язык(39 участника)</c:v>
                </c:pt>
                <c:pt idx="4">
                  <c:v>Окружающий мир (4351 участника)</c:v>
                </c:pt>
                <c:pt idx="5">
                  <c:v>Русский язык (12686 участника)</c:v>
                </c:pt>
              </c:strCache>
            </c:strRef>
          </c:cat>
          <c:val>
            <c:numRef>
              <c:f>'Срез 1'!$C$3:$C$8</c:f>
              <c:numCache>
                <c:formatCode>0.00</c:formatCode>
                <c:ptCount val="6"/>
                <c:pt idx="0">
                  <c:v>32.619999999999997</c:v>
                </c:pt>
                <c:pt idx="1">
                  <c:v>33.24</c:v>
                </c:pt>
                <c:pt idx="2">
                  <c:v>25.38</c:v>
                </c:pt>
                <c:pt idx="3">
                  <c:v>10.26</c:v>
                </c:pt>
                <c:pt idx="4">
                  <c:v>21.4</c:v>
                </c:pt>
                <c:pt idx="5">
                  <c:v>36.24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24-474C-B55C-9EBD19EA4647}"/>
            </c:ext>
          </c:extLst>
        </c:ser>
        <c:ser>
          <c:idx val="2"/>
          <c:order val="2"/>
          <c:tx>
            <c:strRef>
              <c:f>'Срез 1'!$D$2</c:f>
              <c:strCache>
                <c:ptCount val="1"/>
                <c:pt idx="0">
                  <c:v>Отметка "4"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1'!$A$3:$A$8</c:f>
              <c:strCache>
                <c:ptCount val="6"/>
                <c:pt idx="0">
                  <c:v>Английский язык (4053 участника)</c:v>
                </c:pt>
                <c:pt idx="1">
                  <c:v>Литературное чтение (4094 участника)</c:v>
                </c:pt>
                <c:pt idx="2">
                  <c:v>Математика (12718 участника)</c:v>
                </c:pt>
                <c:pt idx="3">
                  <c:v>Немецкий язык(39 участника)</c:v>
                </c:pt>
                <c:pt idx="4">
                  <c:v>Окружающий мир (4351 участника)</c:v>
                </c:pt>
                <c:pt idx="5">
                  <c:v>Русский язык (12686 участника)</c:v>
                </c:pt>
              </c:strCache>
            </c:strRef>
          </c:cat>
          <c:val>
            <c:numRef>
              <c:f>'Срез 1'!$D$3:$D$8</c:f>
              <c:numCache>
                <c:formatCode>0.00</c:formatCode>
                <c:ptCount val="6"/>
                <c:pt idx="0">
                  <c:v>47.47</c:v>
                </c:pt>
                <c:pt idx="1">
                  <c:v>46.31</c:v>
                </c:pt>
                <c:pt idx="2">
                  <c:v>47.77</c:v>
                </c:pt>
                <c:pt idx="3">
                  <c:v>48.72</c:v>
                </c:pt>
                <c:pt idx="4">
                  <c:v>55.73</c:v>
                </c:pt>
                <c:pt idx="5">
                  <c:v>39.9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24-474C-B55C-9EBD19EA4647}"/>
            </c:ext>
          </c:extLst>
        </c:ser>
        <c:ser>
          <c:idx val="3"/>
          <c:order val="3"/>
          <c:tx>
            <c:strRef>
              <c:f>'Срез 1'!$E$2</c:f>
              <c:strCache>
                <c:ptCount val="1"/>
                <c:pt idx="0">
                  <c:v>Отметка "5"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1'!$A$3:$A$8</c:f>
              <c:strCache>
                <c:ptCount val="6"/>
                <c:pt idx="0">
                  <c:v>Английский язык (4053 участника)</c:v>
                </c:pt>
                <c:pt idx="1">
                  <c:v>Литературное чтение (4094 участника)</c:v>
                </c:pt>
                <c:pt idx="2">
                  <c:v>Математика (12718 участника)</c:v>
                </c:pt>
                <c:pt idx="3">
                  <c:v>Немецкий язык(39 участника)</c:v>
                </c:pt>
                <c:pt idx="4">
                  <c:v>Окружающий мир (4351 участника)</c:v>
                </c:pt>
                <c:pt idx="5">
                  <c:v>Русский язык (12686 участника)</c:v>
                </c:pt>
              </c:strCache>
            </c:strRef>
          </c:cat>
          <c:val>
            <c:numRef>
              <c:f>'Срез 1'!$E$3:$E$8</c:f>
              <c:numCache>
                <c:formatCode>0.00</c:formatCode>
                <c:ptCount val="6"/>
                <c:pt idx="0">
                  <c:v>12.11</c:v>
                </c:pt>
                <c:pt idx="1">
                  <c:v>16.440000000000001</c:v>
                </c:pt>
                <c:pt idx="2">
                  <c:v>23.54</c:v>
                </c:pt>
                <c:pt idx="3">
                  <c:v>30.77</c:v>
                </c:pt>
                <c:pt idx="4">
                  <c:v>22.2</c:v>
                </c:pt>
                <c:pt idx="5">
                  <c:v>14.69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24-474C-B55C-9EBD19EA464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3134816"/>
        <c:axId val="243128992"/>
      </c:barChart>
      <c:catAx>
        <c:axId val="243134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3128992"/>
        <c:crosses val="autoZero"/>
        <c:auto val="1"/>
        <c:lblAlgn val="ctr"/>
        <c:lblOffset val="100"/>
        <c:noMultiLvlLbl val="0"/>
      </c:catAx>
      <c:valAx>
        <c:axId val="24312899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4313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 i="0" u="none" strike="noStrike" baseline="0" dirty="0">
                <a:effectLst/>
              </a:rPr>
              <a:t>Распределение отметок по итогам ВПР </a:t>
            </a:r>
            <a:br>
              <a:rPr lang="ru-RU" sz="2000" b="1" i="0" u="none" strike="noStrike" baseline="0" dirty="0">
                <a:effectLst/>
              </a:rPr>
            </a:br>
            <a:r>
              <a:rPr lang="ru-RU" sz="2000" dirty="0"/>
              <a:t>5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'Срез 1'!$B$11</c:f>
              <c:strCache>
                <c:ptCount val="1"/>
                <c:pt idx="0">
                  <c:v>Отметка "2"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1'!$A$12:$A$19</c:f>
              <c:strCache>
                <c:ptCount val="8"/>
                <c:pt idx="0">
                  <c:v>Русский язык (12477 участника)</c:v>
                </c:pt>
                <c:pt idx="1">
                  <c:v>Математика (12609 участника)</c:v>
                </c:pt>
                <c:pt idx="2">
                  <c:v>Литература (3905 участника)</c:v>
                </c:pt>
                <c:pt idx="3">
                  <c:v>Биология (6024 участника)</c:v>
                </c:pt>
                <c:pt idx="4">
                  <c:v>История (4423 участника)</c:v>
                </c:pt>
                <c:pt idx="5">
                  <c:v>География (6441 участника)</c:v>
                </c:pt>
                <c:pt idx="6">
                  <c:v>Английский язык (4010 участника)</c:v>
                </c:pt>
                <c:pt idx="7">
                  <c:v>Немецкий язык (26 участника)</c:v>
                </c:pt>
              </c:strCache>
            </c:strRef>
          </c:cat>
          <c:val>
            <c:numRef>
              <c:f>'Срез 1'!$B$12:$B$19</c:f>
              <c:numCache>
                <c:formatCode>General</c:formatCode>
                <c:ptCount val="8"/>
                <c:pt idx="0">
                  <c:v>17.420000000000002</c:v>
                </c:pt>
                <c:pt idx="1">
                  <c:v>12.31</c:v>
                </c:pt>
                <c:pt idx="2">
                  <c:v>15.39</c:v>
                </c:pt>
                <c:pt idx="3">
                  <c:v>4.8</c:v>
                </c:pt>
                <c:pt idx="4">
                  <c:v>7.5</c:v>
                </c:pt>
                <c:pt idx="5">
                  <c:v>5.43</c:v>
                </c:pt>
                <c:pt idx="6">
                  <c:v>15.71</c:v>
                </c:pt>
                <c:pt idx="7">
                  <c:v>23.08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AB-4CB5-B660-739821C84263}"/>
            </c:ext>
          </c:extLst>
        </c:ser>
        <c:ser>
          <c:idx val="1"/>
          <c:order val="1"/>
          <c:tx>
            <c:strRef>
              <c:f>'Срез 1'!$C$11</c:f>
              <c:strCache>
                <c:ptCount val="1"/>
                <c:pt idx="0">
                  <c:v>Отметка "3"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1'!$A$12:$A$19</c:f>
              <c:strCache>
                <c:ptCount val="8"/>
                <c:pt idx="0">
                  <c:v>Русский язык (12477 участника)</c:v>
                </c:pt>
                <c:pt idx="1">
                  <c:v>Математика (12609 участника)</c:v>
                </c:pt>
                <c:pt idx="2">
                  <c:v>Литература (3905 участника)</c:v>
                </c:pt>
                <c:pt idx="3">
                  <c:v>Биология (6024 участника)</c:v>
                </c:pt>
                <c:pt idx="4">
                  <c:v>История (4423 участника)</c:v>
                </c:pt>
                <c:pt idx="5">
                  <c:v>География (6441 участника)</c:v>
                </c:pt>
                <c:pt idx="6">
                  <c:v>Английский язык (4010 участника)</c:v>
                </c:pt>
                <c:pt idx="7">
                  <c:v>Немецкий язык (26 участника)</c:v>
                </c:pt>
              </c:strCache>
            </c:strRef>
          </c:cat>
          <c:val>
            <c:numRef>
              <c:f>'Срез 1'!$C$12:$C$19</c:f>
              <c:numCache>
                <c:formatCode>General</c:formatCode>
                <c:ptCount val="8"/>
                <c:pt idx="0">
                  <c:v>39.6</c:v>
                </c:pt>
                <c:pt idx="1">
                  <c:v>42.26</c:v>
                </c:pt>
                <c:pt idx="2">
                  <c:v>34.47</c:v>
                </c:pt>
                <c:pt idx="3">
                  <c:v>44.17</c:v>
                </c:pt>
                <c:pt idx="4">
                  <c:v>36.83</c:v>
                </c:pt>
                <c:pt idx="5">
                  <c:v>45.72</c:v>
                </c:pt>
                <c:pt idx="6">
                  <c:v>41.82</c:v>
                </c:pt>
                <c:pt idx="7">
                  <c:v>26.92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AB-4CB5-B660-739821C84263}"/>
            </c:ext>
          </c:extLst>
        </c:ser>
        <c:ser>
          <c:idx val="2"/>
          <c:order val="2"/>
          <c:tx>
            <c:strRef>
              <c:f>'Срез 1'!$D$11</c:f>
              <c:strCache>
                <c:ptCount val="1"/>
                <c:pt idx="0">
                  <c:v>Отметка "4"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1'!$A$12:$A$19</c:f>
              <c:strCache>
                <c:ptCount val="8"/>
                <c:pt idx="0">
                  <c:v>Русский язык (12477 участника)</c:v>
                </c:pt>
                <c:pt idx="1">
                  <c:v>Математика (12609 участника)</c:v>
                </c:pt>
                <c:pt idx="2">
                  <c:v>Литература (3905 участника)</c:v>
                </c:pt>
                <c:pt idx="3">
                  <c:v>Биология (6024 участника)</c:v>
                </c:pt>
                <c:pt idx="4">
                  <c:v>История (4423 участника)</c:v>
                </c:pt>
                <c:pt idx="5">
                  <c:v>География (6441 участника)</c:v>
                </c:pt>
                <c:pt idx="6">
                  <c:v>Английский язык (4010 участника)</c:v>
                </c:pt>
                <c:pt idx="7">
                  <c:v>Немецкий язык (26 участника)</c:v>
                </c:pt>
              </c:strCache>
            </c:strRef>
          </c:cat>
          <c:val>
            <c:numRef>
              <c:f>'Срез 1'!$D$12:$D$19</c:f>
              <c:numCache>
                <c:formatCode>General</c:formatCode>
                <c:ptCount val="8"/>
                <c:pt idx="0">
                  <c:v>28.81</c:v>
                </c:pt>
                <c:pt idx="1">
                  <c:v>33.299999999999997</c:v>
                </c:pt>
                <c:pt idx="2">
                  <c:v>31.11</c:v>
                </c:pt>
                <c:pt idx="3">
                  <c:v>43.97</c:v>
                </c:pt>
                <c:pt idx="4">
                  <c:v>39.840000000000003</c:v>
                </c:pt>
                <c:pt idx="5">
                  <c:v>42.9</c:v>
                </c:pt>
                <c:pt idx="6">
                  <c:v>35.04</c:v>
                </c:pt>
                <c:pt idx="7">
                  <c:v>42.31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AB-4CB5-B660-739821C84263}"/>
            </c:ext>
          </c:extLst>
        </c:ser>
        <c:ser>
          <c:idx val="3"/>
          <c:order val="3"/>
          <c:tx>
            <c:strRef>
              <c:f>'Срез 1'!$E$11</c:f>
              <c:strCache>
                <c:ptCount val="1"/>
                <c:pt idx="0">
                  <c:v>Отметка "5"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1'!$A$12:$A$19</c:f>
              <c:strCache>
                <c:ptCount val="8"/>
                <c:pt idx="0">
                  <c:v>Русский язык (12477 участника)</c:v>
                </c:pt>
                <c:pt idx="1">
                  <c:v>Математика (12609 участника)</c:v>
                </c:pt>
                <c:pt idx="2">
                  <c:v>Литература (3905 участника)</c:v>
                </c:pt>
                <c:pt idx="3">
                  <c:v>Биология (6024 участника)</c:v>
                </c:pt>
                <c:pt idx="4">
                  <c:v>История (4423 участника)</c:v>
                </c:pt>
                <c:pt idx="5">
                  <c:v>География (6441 участника)</c:v>
                </c:pt>
                <c:pt idx="6">
                  <c:v>Английский язык (4010 участника)</c:v>
                </c:pt>
                <c:pt idx="7">
                  <c:v>Немецкий язык (26 участника)</c:v>
                </c:pt>
              </c:strCache>
            </c:strRef>
          </c:cat>
          <c:val>
            <c:numRef>
              <c:f>'Срез 1'!$E$12:$E$19</c:f>
              <c:numCache>
                <c:formatCode>General</c:formatCode>
                <c:ptCount val="8"/>
                <c:pt idx="0">
                  <c:v>14.18</c:v>
                </c:pt>
                <c:pt idx="1">
                  <c:v>87.69</c:v>
                </c:pt>
                <c:pt idx="2">
                  <c:v>84.61</c:v>
                </c:pt>
                <c:pt idx="3">
                  <c:v>95.2</c:v>
                </c:pt>
                <c:pt idx="4">
                  <c:v>15.83</c:v>
                </c:pt>
                <c:pt idx="5">
                  <c:v>94.57</c:v>
                </c:pt>
                <c:pt idx="6">
                  <c:v>84.29</c:v>
                </c:pt>
                <c:pt idx="7">
                  <c:v>76.92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AB-4CB5-B660-739821C8426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8321040"/>
        <c:axId val="218321456"/>
      </c:barChart>
      <c:catAx>
        <c:axId val="2183210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8321456"/>
        <c:crosses val="autoZero"/>
        <c:auto val="1"/>
        <c:lblAlgn val="ctr"/>
        <c:lblOffset val="100"/>
        <c:noMultiLvlLbl val="0"/>
      </c:catAx>
      <c:valAx>
        <c:axId val="21832145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1832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 i="0" u="none" strike="noStrike" baseline="0" dirty="0">
                <a:effectLst/>
              </a:rPr>
              <a:t>Распределение отметок по итогам ВПР </a:t>
            </a:r>
            <a:br>
              <a:rPr lang="ru-RU" sz="2000" b="1" i="0" u="none" strike="noStrike" baseline="0" dirty="0">
                <a:effectLst/>
              </a:rPr>
            </a:br>
            <a:r>
              <a:rPr lang="ru-RU" sz="2000" dirty="0"/>
              <a:t>6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'Срез 1'!$B$22</c:f>
              <c:strCache>
                <c:ptCount val="1"/>
                <c:pt idx="0">
                  <c:v>Отметка "2"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1'!$A$23:$A$30</c:f>
              <c:strCache>
                <c:ptCount val="8"/>
                <c:pt idx="0">
                  <c:v>Русский язык (11956 участника)</c:v>
                </c:pt>
                <c:pt idx="1">
                  <c:v>Математика (11762 участника)</c:v>
                </c:pt>
                <c:pt idx="2">
                  <c:v>Литература (3897 участника)</c:v>
                </c:pt>
                <c:pt idx="3">
                  <c:v>Биология (5921 участника)</c:v>
                </c:pt>
                <c:pt idx="4">
                  <c:v>История (4025 участника)</c:v>
                </c:pt>
                <c:pt idx="5">
                  <c:v>География (5953 участника)</c:v>
                </c:pt>
                <c:pt idx="6">
                  <c:v>Английский язык (3781 участника)</c:v>
                </c:pt>
                <c:pt idx="7">
                  <c:v>Немецкий язык (27 участника)</c:v>
                </c:pt>
              </c:strCache>
            </c:strRef>
          </c:cat>
          <c:val>
            <c:numRef>
              <c:f>'Срез 1'!$B$23:$B$30</c:f>
              <c:numCache>
                <c:formatCode>0.00</c:formatCode>
                <c:ptCount val="8"/>
                <c:pt idx="0">
                  <c:v>13.54</c:v>
                </c:pt>
                <c:pt idx="1">
                  <c:v>13</c:v>
                </c:pt>
                <c:pt idx="2">
                  <c:v>14.96</c:v>
                </c:pt>
                <c:pt idx="3">
                  <c:v>5.42</c:v>
                </c:pt>
                <c:pt idx="4">
                  <c:v>7.5</c:v>
                </c:pt>
                <c:pt idx="5">
                  <c:v>4.45</c:v>
                </c:pt>
                <c:pt idx="6">
                  <c:v>13.91</c:v>
                </c:pt>
                <c:pt idx="7">
                  <c:v>33.33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F-41A3-A29E-C0237BCC0DBF}"/>
            </c:ext>
          </c:extLst>
        </c:ser>
        <c:ser>
          <c:idx val="1"/>
          <c:order val="1"/>
          <c:tx>
            <c:strRef>
              <c:f>'Срез 1'!$C$22</c:f>
              <c:strCache>
                <c:ptCount val="1"/>
                <c:pt idx="0">
                  <c:v>Отметка "3"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1'!$A$23:$A$30</c:f>
              <c:strCache>
                <c:ptCount val="8"/>
                <c:pt idx="0">
                  <c:v>Русский язык (11956 участника)</c:v>
                </c:pt>
                <c:pt idx="1">
                  <c:v>Математика (11762 участника)</c:v>
                </c:pt>
                <c:pt idx="2">
                  <c:v>Литература (3897 участника)</c:v>
                </c:pt>
                <c:pt idx="3">
                  <c:v>Биология (5921 участника)</c:v>
                </c:pt>
                <c:pt idx="4">
                  <c:v>История (4025 участника)</c:v>
                </c:pt>
                <c:pt idx="5">
                  <c:v>География (5953 участника)</c:v>
                </c:pt>
                <c:pt idx="6">
                  <c:v>Английский язык (3781 участника)</c:v>
                </c:pt>
                <c:pt idx="7">
                  <c:v>Немецкий язык (27 участника)</c:v>
                </c:pt>
              </c:strCache>
            </c:strRef>
          </c:cat>
          <c:val>
            <c:numRef>
              <c:f>'Срез 1'!$C$23:$C$30</c:f>
              <c:numCache>
                <c:formatCode>0.00</c:formatCode>
                <c:ptCount val="8"/>
                <c:pt idx="0">
                  <c:v>35.07</c:v>
                </c:pt>
                <c:pt idx="1">
                  <c:v>47.7</c:v>
                </c:pt>
                <c:pt idx="2">
                  <c:v>34.03</c:v>
                </c:pt>
                <c:pt idx="3">
                  <c:v>44.67</c:v>
                </c:pt>
                <c:pt idx="4">
                  <c:v>39.130000000000003</c:v>
                </c:pt>
                <c:pt idx="5">
                  <c:v>43.31</c:v>
                </c:pt>
                <c:pt idx="6">
                  <c:v>43.32</c:v>
                </c:pt>
                <c:pt idx="7">
                  <c:v>29.63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F-41A3-A29E-C0237BCC0DBF}"/>
            </c:ext>
          </c:extLst>
        </c:ser>
        <c:ser>
          <c:idx val="2"/>
          <c:order val="2"/>
          <c:tx>
            <c:strRef>
              <c:f>'Срез 1'!$D$22</c:f>
              <c:strCache>
                <c:ptCount val="1"/>
                <c:pt idx="0">
                  <c:v>Отметка "4"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1'!$A$23:$A$30</c:f>
              <c:strCache>
                <c:ptCount val="8"/>
                <c:pt idx="0">
                  <c:v>Русский язык (11956 участника)</c:v>
                </c:pt>
                <c:pt idx="1">
                  <c:v>Математика (11762 участника)</c:v>
                </c:pt>
                <c:pt idx="2">
                  <c:v>Литература (3897 участника)</c:v>
                </c:pt>
                <c:pt idx="3">
                  <c:v>Биология (5921 участника)</c:v>
                </c:pt>
                <c:pt idx="4">
                  <c:v>История (4025 участника)</c:v>
                </c:pt>
                <c:pt idx="5">
                  <c:v>География (5953 участника)</c:v>
                </c:pt>
                <c:pt idx="6">
                  <c:v>Английский язык (3781 участника)</c:v>
                </c:pt>
                <c:pt idx="7">
                  <c:v>Немецкий язык (27 участника)</c:v>
                </c:pt>
              </c:strCache>
            </c:strRef>
          </c:cat>
          <c:val>
            <c:numRef>
              <c:f>'Срез 1'!$D$23:$D$30</c:f>
              <c:numCache>
                <c:formatCode>0.00</c:formatCode>
                <c:ptCount val="8"/>
                <c:pt idx="0">
                  <c:v>32.81</c:v>
                </c:pt>
                <c:pt idx="1">
                  <c:v>31</c:v>
                </c:pt>
                <c:pt idx="2">
                  <c:v>32.409999999999997</c:v>
                </c:pt>
                <c:pt idx="3">
                  <c:v>43.1</c:v>
                </c:pt>
                <c:pt idx="4">
                  <c:v>41.89</c:v>
                </c:pt>
                <c:pt idx="5">
                  <c:v>45.56</c:v>
                </c:pt>
                <c:pt idx="6">
                  <c:v>34.33</c:v>
                </c:pt>
                <c:pt idx="7">
                  <c:v>33.33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F-41A3-A29E-C0237BCC0DBF}"/>
            </c:ext>
          </c:extLst>
        </c:ser>
        <c:ser>
          <c:idx val="3"/>
          <c:order val="3"/>
          <c:tx>
            <c:strRef>
              <c:f>'Срез 1'!$E$22</c:f>
              <c:strCache>
                <c:ptCount val="1"/>
                <c:pt idx="0">
                  <c:v>Отметка "5"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1'!$A$23:$A$30</c:f>
              <c:strCache>
                <c:ptCount val="8"/>
                <c:pt idx="0">
                  <c:v>Русский язык (11956 участника)</c:v>
                </c:pt>
                <c:pt idx="1">
                  <c:v>Математика (11762 участника)</c:v>
                </c:pt>
                <c:pt idx="2">
                  <c:v>Литература (3897 участника)</c:v>
                </c:pt>
                <c:pt idx="3">
                  <c:v>Биология (5921 участника)</c:v>
                </c:pt>
                <c:pt idx="4">
                  <c:v>История (4025 участника)</c:v>
                </c:pt>
                <c:pt idx="5">
                  <c:v>География (5953 участника)</c:v>
                </c:pt>
                <c:pt idx="6">
                  <c:v>Английский язык (3781 участника)</c:v>
                </c:pt>
                <c:pt idx="7">
                  <c:v>Немецкий язык (27 участника)</c:v>
                </c:pt>
              </c:strCache>
            </c:strRef>
          </c:cat>
          <c:val>
            <c:numRef>
              <c:f>'Срез 1'!$E$23:$E$30</c:f>
              <c:numCache>
                <c:formatCode>0.00</c:formatCode>
                <c:ptCount val="8"/>
                <c:pt idx="0">
                  <c:v>18.579999999999998</c:v>
                </c:pt>
                <c:pt idx="1">
                  <c:v>8.3000000000000007</c:v>
                </c:pt>
                <c:pt idx="2">
                  <c:v>18.600000000000001</c:v>
                </c:pt>
                <c:pt idx="3">
                  <c:v>6.81</c:v>
                </c:pt>
                <c:pt idx="4">
                  <c:v>6.69</c:v>
                </c:pt>
                <c:pt idx="5">
                  <c:v>6.69</c:v>
                </c:pt>
                <c:pt idx="6">
                  <c:v>86.09</c:v>
                </c:pt>
                <c:pt idx="7">
                  <c:v>66.67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8F-41A3-A29E-C0237BCC0DB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74036944"/>
        <c:axId val="274037776"/>
      </c:barChart>
      <c:catAx>
        <c:axId val="2740369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74037776"/>
        <c:crosses val="autoZero"/>
        <c:auto val="1"/>
        <c:lblAlgn val="ctr"/>
        <c:lblOffset val="100"/>
        <c:noMultiLvlLbl val="0"/>
      </c:catAx>
      <c:valAx>
        <c:axId val="27403777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7403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800" b="1" i="0" u="none" strike="noStrike" baseline="0" dirty="0">
                <a:effectLst/>
              </a:rPr>
              <a:t>Распределение отметок по итогам ВПР </a:t>
            </a:r>
            <a:br>
              <a:rPr lang="ru-RU" sz="1800" b="1" i="0" u="none" strike="noStrike" baseline="0" dirty="0">
                <a:effectLst/>
              </a:rPr>
            </a:br>
            <a:r>
              <a:rPr lang="ru-RU" sz="1800" dirty="0"/>
              <a:t>7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'Срез 1'!$B$37</c:f>
              <c:strCache>
                <c:ptCount val="1"/>
                <c:pt idx="0">
                  <c:v>Отметка "2"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1'!$A$38:$A$48</c:f>
              <c:strCache>
                <c:ptCount val="11"/>
                <c:pt idx="0">
                  <c:v>Русский язык (4361 участника)</c:v>
                </c:pt>
                <c:pt idx="1">
                  <c:v>Английский язык  (1025 участника)</c:v>
                </c:pt>
                <c:pt idx="2">
                  <c:v>Биология (1050 участника)</c:v>
                </c:pt>
                <c:pt idx="3">
                  <c:v>География (1124 участника)</c:v>
                </c:pt>
                <c:pt idx="4">
                  <c:v>Информатика</c:v>
                </c:pt>
                <c:pt idx="5">
                  <c:v>История (1029 участника)</c:v>
                </c:pt>
                <c:pt idx="6">
                  <c:v>Литература</c:v>
                </c:pt>
                <c:pt idx="7">
                  <c:v>Математика (4316 участника)</c:v>
                </c:pt>
                <c:pt idx="8">
                  <c:v>Математика (углубленная) (12 учащихся)</c:v>
                </c:pt>
                <c:pt idx="9">
                  <c:v>Немецкий язык (12 учащихся)</c:v>
                </c:pt>
                <c:pt idx="10">
                  <c:v>Физика</c:v>
                </c:pt>
              </c:strCache>
            </c:strRef>
          </c:cat>
          <c:val>
            <c:numRef>
              <c:f>'Срез 1'!$B$38:$B$48</c:f>
              <c:numCache>
                <c:formatCode>General</c:formatCode>
                <c:ptCount val="11"/>
                <c:pt idx="0">
                  <c:v>15.87</c:v>
                </c:pt>
                <c:pt idx="1">
                  <c:v>15.22</c:v>
                </c:pt>
                <c:pt idx="2">
                  <c:v>4.53</c:v>
                </c:pt>
                <c:pt idx="3">
                  <c:v>5.29</c:v>
                </c:pt>
                <c:pt idx="4">
                  <c:v>6.35</c:v>
                </c:pt>
                <c:pt idx="5">
                  <c:v>5.68</c:v>
                </c:pt>
                <c:pt idx="6">
                  <c:v>13.63</c:v>
                </c:pt>
                <c:pt idx="7">
                  <c:v>11.21</c:v>
                </c:pt>
                <c:pt idx="8">
                  <c:v>12.5</c:v>
                </c:pt>
                <c:pt idx="9">
                  <c:v>33.33</c:v>
                </c:pt>
                <c:pt idx="10">
                  <c:v>7.15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5C-46D5-83AC-9211DACD1150}"/>
            </c:ext>
          </c:extLst>
        </c:ser>
        <c:ser>
          <c:idx val="1"/>
          <c:order val="1"/>
          <c:tx>
            <c:strRef>
              <c:f>'Срез 1'!$C$37</c:f>
              <c:strCache>
                <c:ptCount val="1"/>
                <c:pt idx="0">
                  <c:v>Отметка "3"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1'!$A$38:$A$48</c:f>
              <c:strCache>
                <c:ptCount val="11"/>
                <c:pt idx="0">
                  <c:v>Русский язык (4361 участника)</c:v>
                </c:pt>
                <c:pt idx="1">
                  <c:v>Английский язык  (1025 участника)</c:v>
                </c:pt>
                <c:pt idx="2">
                  <c:v>Биология (1050 участника)</c:v>
                </c:pt>
                <c:pt idx="3">
                  <c:v>География (1124 участника)</c:v>
                </c:pt>
                <c:pt idx="4">
                  <c:v>Информатика</c:v>
                </c:pt>
                <c:pt idx="5">
                  <c:v>История (1029 участника)</c:v>
                </c:pt>
                <c:pt idx="6">
                  <c:v>Литература</c:v>
                </c:pt>
                <c:pt idx="7">
                  <c:v>Математика (4316 участника)</c:v>
                </c:pt>
                <c:pt idx="8">
                  <c:v>Математика (углубленная) (12 учащихся)</c:v>
                </c:pt>
                <c:pt idx="9">
                  <c:v>Немецкий язык (12 учащихся)</c:v>
                </c:pt>
                <c:pt idx="10">
                  <c:v>Физика</c:v>
                </c:pt>
              </c:strCache>
            </c:strRef>
          </c:cat>
          <c:val>
            <c:numRef>
              <c:f>'Срез 1'!$C$38:$C$48</c:f>
              <c:numCache>
                <c:formatCode>General</c:formatCode>
                <c:ptCount val="11"/>
                <c:pt idx="0">
                  <c:v>39.47</c:v>
                </c:pt>
                <c:pt idx="1">
                  <c:v>41.17</c:v>
                </c:pt>
                <c:pt idx="2">
                  <c:v>37.4</c:v>
                </c:pt>
                <c:pt idx="3">
                  <c:v>50.18</c:v>
                </c:pt>
                <c:pt idx="4">
                  <c:v>40.92</c:v>
                </c:pt>
                <c:pt idx="5">
                  <c:v>39.299999999999997</c:v>
                </c:pt>
                <c:pt idx="6">
                  <c:v>36.11</c:v>
                </c:pt>
                <c:pt idx="7">
                  <c:v>51.32</c:v>
                </c:pt>
                <c:pt idx="8">
                  <c:v>33.33</c:v>
                </c:pt>
                <c:pt idx="9">
                  <c:v>25</c:v>
                </c:pt>
                <c:pt idx="10">
                  <c:v>55.8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5C-46D5-83AC-9211DACD1150}"/>
            </c:ext>
          </c:extLst>
        </c:ser>
        <c:ser>
          <c:idx val="2"/>
          <c:order val="2"/>
          <c:tx>
            <c:strRef>
              <c:f>'Срез 1'!$D$37</c:f>
              <c:strCache>
                <c:ptCount val="1"/>
                <c:pt idx="0">
                  <c:v>Отметка "4"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1'!$A$38:$A$48</c:f>
              <c:strCache>
                <c:ptCount val="11"/>
                <c:pt idx="0">
                  <c:v>Русский язык (4361 участника)</c:v>
                </c:pt>
                <c:pt idx="1">
                  <c:v>Английский язык  (1025 участника)</c:v>
                </c:pt>
                <c:pt idx="2">
                  <c:v>Биология (1050 участника)</c:v>
                </c:pt>
                <c:pt idx="3">
                  <c:v>География (1124 участника)</c:v>
                </c:pt>
                <c:pt idx="4">
                  <c:v>Информатика</c:v>
                </c:pt>
                <c:pt idx="5">
                  <c:v>История (1029 участника)</c:v>
                </c:pt>
                <c:pt idx="6">
                  <c:v>Литература</c:v>
                </c:pt>
                <c:pt idx="7">
                  <c:v>Математика (4316 участника)</c:v>
                </c:pt>
                <c:pt idx="8">
                  <c:v>Математика (углубленная) (12 учащихся)</c:v>
                </c:pt>
                <c:pt idx="9">
                  <c:v>Немецкий язык (12 учащихся)</c:v>
                </c:pt>
                <c:pt idx="10">
                  <c:v>Физика</c:v>
                </c:pt>
              </c:strCache>
            </c:strRef>
          </c:cat>
          <c:val>
            <c:numRef>
              <c:f>'Срез 1'!$D$38:$D$48</c:f>
              <c:numCache>
                <c:formatCode>General</c:formatCode>
                <c:ptCount val="11"/>
                <c:pt idx="0">
                  <c:v>30.67</c:v>
                </c:pt>
                <c:pt idx="1">
                  <c:v>34.659999999999997</c:v>
                </c:pt>
                <c:pt idx="2">
                  <c:v>41.8</c:v>
                </c:pt>
                <c:pt idx="3">
                  <c:v>39.14</c:v>
                </c:pt>
                <c:pt idx="4">
                  <c:v>45.02</c:v>
                </c:pt>
                <c:pt idx="5">
                  <c:v>41</c:v>
                </c:pt>
                <c:pt idx="6">
                  <c:v>31.44</c:v>
                </c:pt>
                <c:pt idx="7">
                  <c:v>31.2</c:v>
                </c:pt>
                <c:pt idx="8">
                  <c:v>50</c:v>
                </c:pt>
                <c:pt idx="9">
                  <c:v>25</c:v>
                </c:pt>
                <c:pt idx="10">
                  <c:v>32.24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5C-46D5-83AC-9211DACD1150}"/>
            </c:ext>
          </c:extLst>
        </c:ser>
        <c:ser>
          <c:idx val="3"/>
          <c:order val="3"/>
          <c:tx>
            <c:strRef>
              <c:f>'Срез 1'!$E$37</c:f>
              <c:strCache>
                <c:ptCount val="1"/>
                <c:pt idx="0">
                  <c:v>Отметка "5"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1'!$A$38:$A$48</c:f>
              <c:strCache>
                <c:ptCount val="11"/>
                <c:pt idx="0">
                  <c:v>Русский язык (4361 участника)</c:v>
                </c:pt>
                <c:pt idx="1">
                  <c:v>Английский язык  (1025 участника)</c:v>
                </c:pt>
                <c:pt idx="2">
                  <c:v>Биология (1050 участника)</c:v>
                </c:pt>
                <c:pt idx="3">
                  <c:v>География (1124 участника)</c:v>
                </c:pt>
                <c:pt idx="4">
                  <c:v>Информатика</c:v>
                </c:pt>
                <c:pt idx="5">
                  <c:v>История (1029 участника)</c:v>
                </c:pt>
                <c:pt idx="6">
                  <c:v>Литература</c:v>
                </c:pt>
                <c:pt idx="7">
                  <c:v>Математика (4316 участника)</c:v>
                </c:pt>
                <c:pt idx="8">
                  <c:v>Математика (углубленная) (12 учащихся)</c:v>
                </c:pt>
                <c:pt idx="9">
                  <c:v>Немецкий язык (12 учащихся)</c:v>
                </c:pt>
                <c:pt idx="10">
                  <c:v>Физика</c:v>
                </c:pt>
              </c:strCache>
            </c:strRef>
          </c:cat>
          <c:val>
            <c:numRef>
              <c:f>'Срез 1'!$E$38:$E$48</c:f>
              <c:numCache>
                <c:formatCode>General</c:formatCode>
                <c:ptCount val="11"/>
                <c:pt idx="0">
                  <c:v>13.99</c:v>
                </c:pt>
                <c:pt idx="1">
                  <c:v>8.94</c:v>
                </c:pt>
                <c:pt idx="2">
                  <c:v>16.3</c:v>
                </c:pt>
                <c:pt idx="3">
                  <c:v>5.39</c:v>
                </c:pt>
                <c:pt idx="4">
                  <c:v>7.71</c:v>
                </c:pt>
                <c:pt idx="5">
                  <c:v>14.5</c:v>
                </c:pt>
                <c:pt idx="6">
                  <c:v>18.82</c:v>
                </c:pt>
                <c:pt idx="7">
                  <c:v>6.26</c:v>
                </c:pt>
                <c:pt idx="8">
                  <c:v>4.17</c:v>
                </c:pt>
                <c:pt idx="9">
                  <c:v>16.670000000000002</c:v>
                </c:pt>
                <c:pt idx="10">
                  <c:v>4.8099999999999996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5C-46D5-83AC-9211DACD115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3131072"/>
        <c:axId val="243121504"/>
      </c:barChart>
      <c:catAx>
        <c:axId val="2431310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3121504"/>
        <c:crosses val="autoZero"/>
        <c:auto val="1"/>
        <c:lblAlgn val="ctr"/>
        <c:lblOffset val="100"/>
        <c:noMultiLvlLbl val="0"/>
      </c:catAx>
      <c:valAx>
        <c:axId val="24312150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313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b="1" i="0" u="none" strike="noStrike" baseline="0" dirty="0">
                <a:effectLst/>
              </a:rPr>
              <a:t>Распределение отметок по итогам ВПР </a:t>
            </a:r>
            <a:br>
              <a:rPr lang="ru-RU" sz="2000" b="1" i="0" u="none" strike="noStrike" baseline="0" dirty="0">
                <a:effectLst/>
              </a:rPr>
            </a:br>
            <a:r>
              <a:rPr lang="ru-RU" sz="2000" dirty="0"/>
              <a:t>8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'Срез 1'!$B$75</c:f>
              <c:strCache>
                <c:ptCount val="1"/>
                <c:pt idx="0">
                  <c:v>Отметка "2"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1'!$A$76:$A$88</c:f>
              <c:strCache>
                <c:ptCount val="13"/>
                <c:pt idx="0">
                  <c:v>Русский язык (10970 учащихся)</c:v>
                </c:pt>
                <c:pt idx="1">
                  <c:v>Математика (углубленная) (10894 учащихся)</c:v>
                </c:pt>
                <c:pt idx="2">
                  <c:v>Математика (углубленная) (84 учащихся)</c:v>
                </c:pt>
                <c:pt idx="3">
                  <c:v>История (2729 учащихся)</c:v>
                </c:pt>
                <c:pt idx="4">
                  <c:v>Биология (2345 учащихся)</c:v>
                </c:pt>
                <c:pt idx="5">
                  <c:v>География (2056 учащихся)</c:v>
                </c:pt>
                <c:pt idx="6">
                  <c:v>Обществознание (2603 учащихся)</c:v>
                </c:pt>
                <c:pt idx="7">
                  <c:v>Физика (1984 учащихся)</c:v>
                </c:pt>
                <c:pt idx="8">
                  <c:v>Химия (2323 учащихся)</c:v>
                </c:pt>
                <c:pt idx="9">
                  <c:v>Информатика (2301 учащихся)</c:v>
                </c:pt>
                <c:pt idx="10">
                  <c:v>Литература (2771 учащихся)</c:v>
                </c:pt>
                <c:pt idx="11">
                  <c:v>Английский язык (203 учащихся)</c:v>
                </c:pt>
                <c:pt idx="12">
                  <c:v>Немецкий язык (18 учащихся) </c:v>
                </c:pt>
              </c:strCache>
            </c:strRef>
          </c:cat>
          <c:val>
            <c:numRef>
              <c:f>'Срез 1'!$B$76:$B$88</c:f>
              <c:numCache>
                <c:formatCode>General</c:formatCode>
                <c:ptCount val="13"/>
                <c:pt idx="0">
                  <c:v>19.260000000000002</c:v>
                </c:pt>
                <c:pt idx="1">
                  <c:v>9.24</c:v>
                </c:pt>
                <c:pt idx="2">
                  <c:v>7.14</c:v>
                </c:pt>
                <c:pt idx="3">
                  <c:v>4.21</c:v>
                </c:pt>
                <c:pt idx="4">
                  <c:v>3.33</c:v>
                </c:pt>
                <c:pt idx="5">
                  <c:v>4.5199999999999996</c:v>
                </c:pt>
                <c:pt idx="6">
                  <c:v>15.6</c:v>
                </c:pt>
                <c:pt idx="7">
                  <c:v>6.45</c:v>
                </c:pt>
                <c:pt idx="8">
                  <c:v>7.15</c:v>
                </c:pt>
                <c:pt idx="9">
                  <c:v>5.65</c:v>
                </c:pt>
                <c:pt idx="10">
                  <c:v>13.1</c:v>
                </c:pt>
                <c:pt idx="11">
                  <c:v>15.04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58-425C-A225-907223895D80}"/>
            </c:ext>
          </c:extLst>
        </c:ser>
        <c:ser>
          <c:idx val="1"/>
          <c:order val="1"/>
          <c:tx>
            <c:strRef>
              <c:f>'Срез 1'!$C$75</c:f>
              <c:strCache>
                <c:ptCount val="1"/>
                <c:pt idx="0">
                  <c:v>Отметка "3"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1'!$A$76:$A$88</c:f>
              <c:strCache>
                <c:ptCount val="13"/>
                <c:pt idx="0">
                  <c:v>Русский язык (10970 учащихся)</c:v>
                </c:pt>
                <c:pt idx="1">
                  <c:v>Математика (углубленная) (10894 учащихся)</c:v>
                </c:pt>
                <c:pt idx="2">
                  <c:v>Математика (углубленная) (84 учащихся)</c:v>
                </c:pt>
                <c:pt idx="3">
                  <c:v>История (2729 учащихся)</c:v>
                </c:pt>
                <c:pt idx="4">
                  <c:v>Биология (2345 учащихся)</c:v>
                </c:pt>
                <c:pt idx="5">
                  <c:v>География (2056 учащихся)</c:v>
                </c:pt>
                <c:pt idx="6">
                  <c:v>Обществознание (2603 учащихся)</c:v>
                </c:pt>
                <c:pt idx="7">
                  <c:v>Физика (1984 учащихся)</c:v>
                </c:pt>
                <c:pt idx="8">
                  <c:v>Химия (2323 учащихся)</c:v>
                </c:pt>
                <c:pt idx="9">
                  <c:v>Информатика (2301 учащихся)</c:v>
                </c:pt>
                <c:pt idx="10">
                  <c:v>Литература (2771 учащихся)</c:v>
                </c:pt>
                <c:pt idx="11">
                  <c:v>Английский язык (203 учащихся)</c:v>
                </c:pt>
                <c:pt idx="12">
                  <c:v>Немецкий язык (18 учащихся) </c:v>
                </c:pt>
              </c:strCache>
            </c:strRef>
          </c:cat>
          <c:val>
            <c:numRef>
              <c:f>'Срез 1'!$C$76:$C$88</c:f>
              <c:numCache>
                <c:formatCode>General</c:formatCode>
                <c:ptCount val="13"/>
                <c:pt idx="0">
                  <c:v>40.130000000000003</c:v>
                </c:pt>
                <c:pt idx="1">
                  <c:v>50.69</c:v>
                </c:pt>
                <c:pt idx="2">
                  <c:v>41.67</c:v>
                </c:pt>
                <c:pt idx="3">
                  <c:v>37.96</c:v>
                </c:pt>
                <c:pt idx="4">
                  <c:v>34.840000000000003</c:v>
                </c:pt>
                <c:pt idx="5">
                  <c:v>38.47</c:v>
                </c:pt>
                <c:pt idx="6">
                  <c:v>45.72</c:v>
                </c:pt>
                <c:pt idx="7">
                  <c:v>52.07</c:v>
                </c:pt>
                <c:pt idx="8">
                  <c:v>37.54</c:v>
                </c:pt>
                <c:pt idx="9">
                  <c:v>45.59</c:v>
                </c:pt>
                <c:pt idx="10">
                  <c:v>38.47</c:v>
                </c:pt>
                <c:pt idx="11">
                  <c:v>41.63</c:v>
                </c:pt>
                <c:pt idx="12">
                  <c:v>22.22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58-425C-A225-907223895D80}"/>
            </c:ext>
          </c:extLst>
        </c:ser>
        <c:ser>
          <c:idx val="2"/>
          <c:order val="2"/>
          <c:tx>
            <c:strRef>
              <c:f>'Срез 1'!$D$75</c:f>
              <c:strCache>
                <c:ptCount val="1"/>
                <c:pt idx="0">
                  <c:v>Отметка "4"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1'!$A$76:$A$88</c:f>
              <c:strCache>
                <c:ptCount val="13"/>
                <c:pt idx="0">
                  <c:v>Русский язык (10970 учащихся)</c:v>
                </c:pt>
                <c:pt idx="1">
                  <c:v>Математика (углубленная) (10894 учащихся)</c:v>
                </c:pt>
                <c:pt idx="2">
                  <c:v>Математика (углубленная) (84 учащихся)</c:v>
                </c:pt>
                <c:pt idx="3">
                  <c:v>История (2729 учащихся)</c:v>
                </c:pt>
                <c:pt idx="4">
                  <c:v>Биология (2345 учащихся)</c:v>
                </c:pt>
                <c:pt idx="5">
                  <c:v>География (2056 учащихся)</c:v>
                </c:pt>
                <c:pt idx="6">
                  <c:v>Обществознание (2603 учащихся)</c:v>
                </c:pt>
                <c:pt idx="7">
                  <c:v>Физика (1984 учащихся)</c:v>
                </c:pt>
                <c:pt idx="8">
                  <c:v>Химия (2323 учащихся)</c:v>
                </c:pt>
                <c:pt idx="9">
                  <c:v>Информатика (2301 учащихся)</c:v>
                </c:pt>
                <c:pt idx="10">
                  <c:v>Литература (2771 учащихся)</c:v>
                </c:pt>
                <c:pt idx="11">
                  <c:v>Английский язык (203 учащихся)</c:v>
                </c:pt>
                <c:pt idx="12">
                  <c:v>Немецкий язык (18 учащихся) </c:v>
                </c:pt>
              </c:strCache>
            </c:strRef>
          </c:cat>
          <c:val>
            <c:numRef>
              <c:f>'Срез 1'!$D$76:$D$88</c:f>
              <c:numCache>
                <c:formatCode>General</c:formatCode>
                <c:ptCount val="13"/>
                <c:pt idx="0">
                  <c:v>28.85</c:v>
                </c:pt>
                <c:pt idx="1">
                  <c:v>34.03</c:v>
                </c:pt>
                <c:pt idx="2">
                  <c:v>44.05</c:v>
                </c:pt>
                <c:pt idx="3">
                  <c:v>45.4</c:v>
                </c:pt>
                <c:pt idx="4">
                  <c:v>46.82</c:v>
                </c:pt>
                <c:pt idx="5">
                  <c:v>52.14</c:v>
                </c:pt>
                <c:pt idx="6">
                  <c:v>31.43</c:v>
                </c:pt>
                <c:pt idx="7">
                  <c:v>35.53</c:v>
                </c:pt>
                <c:pt idx="8">
                  <c:v>36.590000000000003</c:v>
                </c:pt>
                <c:pt idx="9">
                  <c:v>40.85</c:v>
                </c:pt>
                <c:pt idx="10">
                  <c:v>29.56</c:v>
                </c:pt>
                <c:pt idx="11">
                  <c:v>34.24</c:v>
                </c:pt>
                <c:pt idx="12">
                  <c:v>38.89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58-425C-A225-907223895D80}"/>
            </c:ext>
          </c:extLst>
        </c:ser>
        <c:ser>
          <c:idx val="3"/>
          <c:order val="3"/>
          <c:tx>
            <c:strRef>
              <c:f>'Срез 1'!$E$75</c:f>
              <c:strCache>
                <c:ptCount val="1"/>
                <c:pt idx="0">
                  <c:v>Отметка "5"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1'!$A$76:$A$88</c:f>
              <c:strCache>
                <c:ptCount val="13"/>
                <c:pt idx="0">
                  <c:v>Русский язык (10970 учащихся)</c:v>
                </c:pt>
                <c:pt idx="1">
                  <c:v>Математика (углубленная) (10894 учащихся)</c:v>
                </c:pt>
                <c:pt idx="2">
                  <c:v>Математика (углубленная) (84 учащихся)</c:v>
                </c:pt>
                <c:pt idx="3">
                  <c:v>История (2729 учащихся)</c:v>
                </c:pt>
                <c:pt idx="4">
                  <c:v>Биология (2345 учащихся)</c:v>
                </c:pt>
                <c:pt idx="5">
                  <c:v>География (2056 учащихся)</c:v>
                </c:pt>
                <c:pt idx="6">
                  <c:v>Обществознание (2603 учащихся)</c:v>
                </c:pt>
                <c:pt idx="7">
                  <c:v>Физика (1984 учащихся)</c:v>
                </c:pt>
                <c:pt idx="8">
                  <c:v>Химия (2323 учащихся)</c:v>
                </c:pt>
                <c:pt idx="9">
                  <c:v>Информатика (2301 учащихся)</c:v>
                </c:pt>
                <c:pt idx="10">
                  <c:v>Литература (2771 учащихся)</c:v>
                </c:pt>
                <c:pt idx="11">
                  <c:v>Английский язык (203 учащихся)</c:v>
                </c:pt>
                <c:pt idx="12">
                  <c:v>Немецкий язык (18 учащихся) </c:v>
                </c:pt>
              </c:strCache>
            </c:strRef>
          </c:cat>
          <c:val>
            <c:numRef>
              <c:f>'Срез 1'!$E$76:$E$88</c:f>
              <c:numCache>
                <c:formatCode>General</c:formatCode>
                <c:ptCount val="13"/>
                <c:pt idx="0">
                  <c:v>11.76</c:v>
                </c:pt>
                <c:pt idx="1">
                  <c:v>6.04</c:v>
                </c:pt>
                <c:pt idx="2">
                  <c:v>7.14</c:v>
                </c:pt>
                <c:pt idx="3">
                  <c:v>12.42</c:v>
                </c:pt>
                <c:pt idx="4">
                  <c:v>15.01</c:v>
                </c:pt>
                <c:pt idx="5">
                  <c:v>4.8600000000000003</c:v>
                </c:pt>
                <c:pt idx="6">
                  <c:v>7.26</c:v>
                </c:pt>
                <c:pt idx="7">
                  <c:v>5.95</c:v>
                </c:pt>
                <c:pt idx="8">
                  <c:v>18.73</c:v>
                </c:pt>
                <c:pt idx="9">
                  <c:v>7.91</c:v>
                </c:pt>
                <c:pt idx="10">
                  <c:v>18.87</c:v>
                </c:pt>
                <c:pt idx="11">
                  <c:v>9.09</c:v>
                </c:pt>
                <c:pt idx="12">
                  <c:v>38.89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58-425C-A225-907223895D80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3099456"/>
        <c:axId val="243084896"/>
      </c:barChart>
      <c:catAx>
        <c:axId val="2430994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3084896"/>
        <c:crosses val="autoZero"/>
        <c:auto val="1"/>
        <c:lblAlgn val="ctr"/>
        <c:lblOffset val="100"/>
        <c:noMultiLvlLbl val="0"/>
      </c:catAx>
      <c:valAx>
        <c:axId val="24308489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4309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Распределение отметок по итогам ВПР </a:t>
            </a:r>
            <a:br>
              <a:rPr lang="ru-RU"/>
            </a:br>
            <a:r>
              <a:rPr lang="ru-RU"/>
              <a:t>10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'Срез 1'!$B$91</c:f>
              <c:strCache>
                <c:ptCount val="1"/>
                <c:pt idx="0">
                  <c:v>Отметка "2"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1'!$A$92:$A$101</c:f>
              <c:strCache>
                <c:ptCount val="10"/>
                <c:pt idx="0">
                  <c:v>Русский язык (4361 учащихся)</c:v>
                </c:pt>
                <c:pt idx="1">
                  <c:v>Математика (4316 учащихся)</c:v>
                </c:pt>
                <c:pt idx="2">
                  <c:v>История (1029 учащихся)</c:v>
                </c:pt>
                <c:pt idx="3">
                  <c:v>География (1124 учащихся)</c:v>
                </c:pt>
                <c:pt idx="4">
                  <c:v>Обществознание (1150 учащихся)</c:v>
                </c:pt>
                <c:pt idx="5">
                  <c:v>Физика (1023 учащихся)</c:v>
                </c:pt>
                <c:pt idx="6">
                  <c:v>Химия (1033 учащихся)</c:v>
                </c:pt>
                <c:pt idx="7">
                  <c:v>Английский язык (1025 учащихся)</c:v>
                </c:pt>
                <c:pt idx="8">
                  <c:v>Биология (1050 учащихся)</c:v>
                </c:pt>
                <c:pt idx="9">
                  <c:v>Литература (1067 учащихся)</c:v>
                </c:pt>
              </c:strCache>
            </c:strRef>
          </c:cat>
          <c:val>
            <c:numRef>
              <c:f>'Срез 1'!$B$92:$B$101</c:f>
              <c:numCache>
                <c:formatCode>General</c:formatCode>
                <c:ptCount val="10"/>
                <c:pt idx="0">
                  <c:v>11.19</c:v>
                </c:pt>
                <c:pt idx="1">
                  <c:v>5.72</c:v>
                </c:pt>
                <c:pt idx="2">
                  <c:v>2.4300000000000002</c:v>
                </c:pt>
                <c:pt idx="3">
                  <c:v>1.96</c:v>
                </c:pt>
                <c:pt idx="4">
                  <c:v>11.13</c:v>
                </c:pt>
                <c:pt idx="5">
                  <c:v>4.01</c:v>
                </c:pt>
                <c:pt idx="6">
                  <c:v>3.58</c:v>
                </c:pt>
                <c:pt idx="7">
                  <c:v>2.63</c:v>
                </c:pt>
                <c:pt idx="8">
                  <c:v>2.38</c:v>
                </c:pt>
                <c:pt idx="9">
                  <c:v>14.34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5E-4E09-AA3C-8DF230AE590B}"/>
            </c:ext>
          </c:extLst>
        </c:ser>
        <c:ser>
          <c:idx val="1"/>
          <c:order val="1"/>
          <c:tx>
            <c:strRef>
              <c:f>'Срез 1'!$C$91</c:f>
              <c:strCache>
                <c:ptCount val="1"/>
                <c:pt idx="0">
                  <c:v>Отметка "3"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1'!$A$92:$A$101</c:f>
              <c:strCache>
                <c:ptCount val="10"/>
                <c:pt idx="0">
                  <c:v>Русский язык (4361 учащихся)</c:v>
                </c:pt>
                <c:pt idx="1">
                  <c:v>Математика (4316 учащихся)</c:v>
                </c:pt>
                <c:pt idx="2">
                  <c:v>История (1029 учащихся)</c:v>
                </c:pt>
                <c:pt idx="3">
                  <c:v>География (1124 учащихся)</c:v>
                </c:pt>
                <c:pt idx="4">
                  <c:v>Обществознание (1150 учащихся)</c:v>
                </c:pt>
                <c:pt idx="5">
                  <c:v>Физика (1023 учащихся)</c:v>
                </c:pt>
                <c:pt idx="6">
                  <c:v>Химия (1033 учащихся)</c:v>
                </c:pt>
                <c:pt idx="7">
                  <c:v>Английский язык (1025 учащихся)</c:v>
                </c:pt>
                <c:pt idx="8">
                  <c:v>Биология (1050 учащихся)</c:v>
                </c:pt>
                <c:pt idx="9">
                  <c:v>Литература (1067 учащихся)</c:v>
                </c:pt>
              </c:strCache>
            </c:strRef>
          </c:cat>
          <c:val>
            <c:numRef>
              <c:f>'Срез 1'!$C$92:$C$101</c:f>
              <c:numCache>
                <c:formatCode>General</c:formatCode>
                <c:ptCount val="10"/>
                <c:pt idx="0">
                  <c:v>32.29</c:v>
                </c:pt>
                <c:pt idx="1">
                  <c:v>52.29</c:v>
                </c:pt>
                <c:pt idx="2">
                  <c:v>20.309999999999999</c:v>
                </c:pt>
                <c:pt idx="3">
                  <c:v>27.4</c:v>
                </c:pt>
                <c:pt idx="4">
                  <c:v>33.74</c:v>
                </c:pt>
                <c:pt idx="5">
                  <c:v>39.590000000000003</c:v>
                </c:pt>
                <c:pt idx="6">
                  <c:v>33.4</c:v>
                </c:pt>
                <c:pt idx="7">
                  <c:v>26.83</c:v>
                </c:pt>
                <c:pt idx="8">
                  <c:v>28.19</c:v>
                </c:pt>
                <c:pt idx="9">
                  <c:v>30.46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5E-4E09-AA3C-8DF230AE590B}"/>
            </c:ext>
          </c:extLst>
        </c:ser>
        <c:ser>
          <c:idx val="2"/>
          <c:order val="2"/>
          <c:tx>
            <c:strRef>
              <c:f>'Срез 1'!$D$91</c:f>
              <c:strCache>
                <c:ptCount val="1"/>
                <c:pt idx="0">
                  <c:v>Отметка "4"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1'!$A$92:$A$101</c:f>
              <c:strCache>
                <c:ptCount val="10"/>
                <c:pt idx="0">
                  <c:v>Русский язык (4361 учащихся)</c:v>
                </c:pt>
                <c:pt idx="1">
                  <c:v>Математика (4316 учащихся)</c:v>
                </c:pt>
                <c:pt idx="2">
                  <c:v>История (1029 учащихся)</c:v>
                </c:pt>
                <c:pt idx="3">
                  <c:v>География (1124 учащихся)</c:v>
                </c:pt>
                <c:pt idx="4">
                  <c:v>Обществознание (1150 учащихся)</c:v>
                </c:pt>
                <c:pt idx="5">
                  <c:v>Физика (1023 учащихся)</c:v>
                </c:pt>
                <c:pt idx="6">
                  <c:v>Химия (1033 учащихся)</c:v>
                </c:pt>
                <c:pt idx="7">
                  <c:v>Английский язык (1025 учащихся)</c:v>
                </c:pt>
                <c:pt idx="8">
                  <c:v>Биология (1050 учащихся)</c:v>
                </c:pt>
                <c:pt idx="9">
                  <c:v>Литература (1067 учащихся)</c:v>
                </c:pt>
              </c:strCache>
            </c:strRef>
          </c:cat>
          <c:val>
            <c:numRef>
              <c:f>'Срез 1'!$D$92:$D$101</c:f>
              <c:numCache>
                <c:formatCode>General</c:formatCode>
                <c:ptCount val="10"/>
                <c:pt idx="0">
                  <c:v>42.74</c:v>
                </c:pt>
                <c:pt idx="1">
                  <c:v>38.04</c:v>
                </c:pt>
                <c:pt idx="2">
                  <c:v>45.97</c:v>
                </c:pt>
                <c:pt idx="3">
                  <c:v>54.09</c:v>
                </c:pt>
                <c:pt idx="4">
                  <c:v>44.52</c:v>
                </c:pt>
                <c:pt idx="5">
                  <c:v>41.94</c:v>
                </c:pt>
                <c:pt idx="6">
                  <c:v>46.76</c:v>
                </c:pt>
                <c:pt idx="7">
                  <c:v>54.63</c:v>
                </c:pt>
                <c:pt idx="8">
                  <c:v>45.52</c:v>
                </c:pt>
                <c:pt idx="9">
                  <c:v>32.33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5E-4E09-AA3C-8DF230AE590B}"/>
            </c:ext>
          </c:extLst>
        </c:ser>
        <c:ser>
          <c:idx val="3"/>
          <c:order val="3"/>
          <c:tx>
            <c:strRef>
              <c:f>'Срез 1'!$E$91</c:f>
              <c:strCache>
                <c:ptCount val="1"/>
                <c:pt idx="0">
                  <c:v>Отметка "5"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'Срез 1'!$A$92:$A$101</c:f>
              <c:strCache>
                <c:ptCount val="10"/>
                <c:pt idx="0">
                  <c:v>Русский язык (4361 учащихся)</c:v>
                </c:pt>
                <c:pt idx="1">
                  <c:v>Математика (4316 учащихся)</c:v>
                </c:pt>
                <c:pt idx="2">
                  <c:v>История (1029 учащихся)</c:v>
                </c:pt>
                <c:pt idx="3">
                  <c:v>География (1124 учащихся)</c:v>
                </c:pt>
                <c:pt idx="4">
                  <c:v>Обществознание (1150 учащихся)</c:v>
                </c:pt>
                <c:pt idx="5">
                  <c:v>Физика (1023 учащихся)</c:v>
                </c:pt>
                <c:pt idx="6">
                  <c:v>Химия (1033 учащихся)</c:v>
                </c:pt>
                <c:pt idx="7">
                  <c:v>Английский язык (1025 учащихся)</c:v>
                </c:pt>
                <c:pt idx="8">
                  <c:v>Биология (1050 учащихся)</c:v>
                </c:pt>
                <c:pt idx="9">
                  <c:v>Литература (1067 учащихся)</c:v>
                </c:pt>
              </c:strCache>
            </c:strRef>
          </c:cat>
          <c:val>
            <c:numRef>
              <c:f>'Срез 1'!$E$92:$E$101</c:f>
              <c:numCache>
                <c:formatCode>General</c:formatCode>
                <c:ptCount val="10"/>
                <c:pt idx="0">
                  <c:v>13.78</c:v>
                </c:pt>
                <c:pt idx="1">
                  <c:v>3.94</c:v>
                </c:pt>
                <c:pt idx="2">
                  <c:v>31.29</c:v>
                </c:pt>
                <c:pt idx="3">
                  <c:v>16.55</c:v>
                </c:pt>
                <c:pt idx="4">
                  <c:v>10.61</c:v>
                </c:pt>
                <c:pt idx="5">
                  <c:v>14.47</c:v>
                </c:pt>
                <c:pt idx="6">
                  <c:v>16.260000000000002</c:v>
                </c:pt>
                <c:pt idx="7">
                  <c:v>15.9</c:v>
                </c:pt>
                <c:pt idx="8">
                  <c:v>23.9</c:v>
                </c:pt>
                <c:pt idx="9">
                  <c:v>22.87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5E-4E09-AA3C-8DF230AE590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9045824"/>
        <c:axId val="159023360"/>
      </c:barChart>
      <c:catAx>
        <c:axId val="1590458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023360"/>
        <c:crosses val="autoZero"/>
        <c:auto val="1"/>
        <c:lblAlgn val="ctr"/>
        <c:lblOffset val="100"/>
        <c:noMultiLvlLbl val="0"/>
      </c:catAx>
      <c:valAx>
        <c:axId val="15902336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90458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6C4B3-A12B-435E-A994-168F2743F85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7DF3E-91E9-42C3-B79A-E9F70AC5D4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27DF3E-91E9-42C3-B79A-E9F70AC5D466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gechita.ru/data/files/7e5849c4cc1d760bbec971c113645693.pdf" TargetMode="External"/><Relationship Id="rId2" Type="http://schemas.openxmlformats.org/officeDocument/2006/relationships/hyperlink" Target="https://fioco.ru/normativ_doc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hyperlink" Target="https://fioco.ru/obraztsi_i_opisaniya_vpr" TargetMode="External"/><Relationship Id="rId4" Type="http://schemas.openxmlformats.org/officeDocument/2006/relationships/hyperlink" Target="https://fioco.ru/Media/Default/Documents/&#1042;&#1055;&#1056;_2026/&#1055;&#1083;&#1072;&#1085;_&#1075;&#1088;&#1072;&#1092;&#1080;&#1082;_&#1087;&#1088;&#1086;&#1074;&#1077;&#1076;&#1077;&#1085;&#1080;&#1103;_&#1042;&#1055;&#1056;_2026_&#1080;&#1090;&#1086;&#1075;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hyperlink" Target="https://fioco.ru/Media/Default/Documents/&#1042;&#1055;&#1056;_2026/&#1056;&#1077;&#1082;&#1086;&#1084;&#1077;&#1085;&#1076;&#1072;&#1094;&#1080;&#1080;_&#1076;&#1083;&#1103;_&#1054;&#1054;.pdf" TargetMode="External"/><Relationship Id="rId7" Type="http://schemas.openxmlformats.org/officeDocument/2006/relationships/hyperlink" Target="https://fioco.ru/kpk" TargetMode="External"/><Relationship Id="rId2" Type="http://schemas.openxmlformats.org/officeDocument/2006/relationships/hyperlink" Target="https://fioco.ru/Media/Default/Documents/%D0%92%D0%9F%D0%A0_2026/%D0%A0%D0%B5%D0%BA%D0%BE%D0%BC%D0%B5%D0%BD%D0%B4%D0%B0%D1%86%D0%B8%D0%B8_%D0%B4%D0%BB%D1%8F_%D0%9E%D0%9E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oco.ru/expert_of_ed_pub" TargetMode="External"/><Relationship Id="rId5" Type="http://schemas.openxmlformats.org/officeDocument/2006/relationships/hyperlink" Target="https://fioco.ru/Media/Default/Documents/&#1042;&#1055;&#1056;_2026/&#1056;&#1077;&#1082;&#1086;&#1084;&#1077;&#1085;&#1076;&#1072;&#1094;&#1080;&#1080;_&#1076;&#1083;&#1103;_&#1089;&#1091;&#1073;&#1098;&#1077;&#1082;&#1090;&#1072;.pdf" TargetMode="External"/><Relationship Id="rId4" Type="http://schemas.openxmlformats.org/officeDocument/2006/relationships/hyperlink" Target="https://fioco.ru/Media/Default/Documents/%D0%92%D0%9F%D0%A0_2026/%D0%A0%D0%B5%D0%BA%D0%BE%D0%BC%D0%B5%D0%BD%D0%B4%D0%B0%D1%86%D0%B8%D0%B8_%D0%B4%D0%BB%D1%8F_%D1%81%D1%83%D0%B1%D1%8A%D0%B5%D0%BA%D1%82%D0%B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48000">
              <a:schemeClr val="bg2">
                <a:tint val="80000"/>
                <a:satMod val="400000"/>
                <a:alpha val="42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8062664" cy="324036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r>
              <a:rPr lang="ru-RU" sz="4030" b="1" i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br>
              <a:rPr lang="ru-RU" sz="4030" b="1" i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30" b="1" i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Всероссийских проверочных работ в Забайкальском крае</a:t>
            </a:r>
            <a:br>
              <a:rPr lang="ru-RU" sz="4030" b="1" i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30" b="1" i="1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2026 году</a:t>
            </a:r>
          </a:p>
        </p:txBody>
      </p:sp>
      <p:pic>
        <p:nvPicPr>
          <p:cNvPr id="6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237312"/>
            <a:ext cx="1314547" cy="52581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sz="1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Всероссийские проверочные работы образовательных организациях проводились в целях осуществления мониторинга уровня и качества подготовки обучающихся в соответствии федеральными государственными образовательными стандартами и федеральными основными общеобразовательными программами.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72500" lnSpcReduction="20000"/>
          </a:bodyPr>
          <a:lstStyle/>
          <a:p>
            <a:pPr algn="ctr">
              <a:buNone/>
            </a:pPr>
            <a:endParaRPr lang="ru-RU" sz="1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Нормативные документы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*Приказ Федеральной службы по надзору в сфере образования и науки от 07.05.2025 г. № 991 «Об утверждении состава участников, сроков и продолжительности проведения ВПР, также перечня учебных предметов, по которым проводятся ВПР в ОО, осуществляющих образовательную деятельность по образовательным программам НОО, ООО и СОО, в 2025 – 2026 учебном году»</a:t>
            </a:r>
            <a:r>
              <a:rPr 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</a:t>
            </a:r>
            <a:endParaRPr lang="ru-RU" sz="1700" b="1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700" b="1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*Письмо Рособрнадзора от 26.06.2025 г. № 02 – 166 «О направлении методических документов, рекомендуемых при подготовке 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проведению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2025– 2026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мероприятий по оценке качества образования» </a:t>
            </a:r>
            <a:r>
              <a:rPr 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  <a:hlinkClick r:id="rId2"/>
              </a:rPr>
              <a:t>https://fioco.ru/normativ_docs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; </a:t>
            </a:r>
            <a:endParaRPr lang="ru-RU" sz="17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7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*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Приказ Министерства образования Забайкальского края 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 19.02.2026 года № 91 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ru-RU" sz="1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 проведении </a:t>
            </a:r>
            <a:r>
              <a:rPr lang="ru-RU" sz="1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мониторинга качества подготовки обучающихся общеобразовательных организаций в форме в</a:t>
            </a:r>
            <a:r>
              <a:rPr lang="ru-RU" sz="1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сероссийских проверочных работ в Забайкальском крае в 2025/2026 году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 </a:t>
            </a:r>
            <a:r>
              <a:rPr 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  <a:hlinkClick r:id="rId3"/>
              </a:rPr>
              <a:t>https://egechita.ru/data/files/7e5849c4cc1d760bbec971c113645693.pdf</a:t>
            </a:r>
            <a:r>
              <a:rPr lang="ru-RU" sz="17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endParaRPr lang="en-US" sz="1700" b="1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7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17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</a:t>
            </a:r>
            <a:r>
              <a:rPr lang="ru-RU" sz="17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План-график проведения всероссийских проверочных работ в 2025/2026 учебном году</a:t>
            </a:r>
            <a:endParaRPr lang="ru-RU" sz="1700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https://fioco.ru/Media/Default/Documents/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ВПР_2026/План_график_проведения_ВПР_2026_итог.</a:t>
            </a:r>
            <a:r>
              <a:rPr 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pdf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7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7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 </a:t>
            </a:r>
            <a:r>
              <a:rPr lang="ru-RU" sz="17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Образцы и описания проверочных работ для проведения ВПР</a:t>
            </a:r>
            <a:r>
              <a:rPr lang="en-US" sz="17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17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2026 году</a:t>
            </a:r>
            <a:r>
              <a:rPr lang="en-US" sz="170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</a:p>
          <a:p>
            <a:pPr marL="0" indent="0" algn="just">
              <a:buNone/>
            </a:pPr>
            <a:r>
              <a:rPr lang="en-US" sz="17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  <a:hlinkClick r:id="rId5"/>
              </a:rPr>
              <a:t>https://fioco.ru/obraztsi_i_opisaniya_vpr</a:t>
            </a:r>
            <a:r>
              <a:rPr lang="ru-RU" sz="17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</a:p>
        </p:txBody>
      </p:sp>
      <p:pic>
        <p:nvPicPr>
          <p:cNvPr id="2050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6088385"/>
            <a:ext cx="1623035" cy="649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802BE96-7EEE-4AFD-A16B-25A8D7F2D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20796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2026 году Забайкальском крае принимали участия 12718 учащихся</a:t>
            </a:r>
          </a:p>
          <a:p>
            <a:pPr marL="0" indent="0" algn="ctr">
              <a:buNone/>
            </a:pPr>
            <a:r>
              <a:rPr lang="ru-RU" sz="3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490 образовательных организаций</a:t>
            </a:r>
          </a:p>
          <a:p>
            <a:pPr marL="0" indent="0" algn="ctr">
              <a:buNone/>
            </a:pP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9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Формат</a:t>
            </a:r>
            <a:r>
              <a:rPr lang="en-US" sz="29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9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Бумажный носитель + компьютер (для 5–8 классов по истории, биологии, географии, обществознанию)</a:t>
            </a:r>
          </a:p>
          <a:p>
            <a:pPr marL="0" indent="0" algn="ctr">
              <a:buNone/>
            </a:pPr>
            <a:endParaRPr lang="ru-RU" sz="29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(обязательные)</a:t>
            </a:r>
            <a:r>
              <a:rPr lang="en-US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 и математика.</a:t>
            </a:r>
            <a:br>
              <a:rPr lang="ru-RU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9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 (по случайному выбору от федеральных организаторов)</a:t>
            </a:r>
            <a:r>
              <a:rPr lang="en-US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9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Литература, история, обществознание, биология, география, физика, химия, информатика, английский язык, немецкий язык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****</a:t>
            </a:r>
          </a:p>
          <a:p>
            <a:r>
              <a:rPr lang="ru-RU" sz="2800" b="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 исключили из ВПР для 6-х и 7-х классов. Это связано с изменениями федеральной образовательной программы</a:t>
            </a:r>
            <a:r>
              <a:rPr lang="en-US" sz="2800" b="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10-х классах добавили биологию в перечень возможных предметов для проведения ВПР</a:t>
            </a:r>
            <a:r>
              <a:rPr lang="en-US" sz="2800" b="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b="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28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Вернули иностранный язык в перечень ВПР, но без устной части (говорения)</a:t>
            </a:r>
            <a:r>
              <a:rPr lang="en-US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800" b="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800" b="0" i="1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2" descr="C:\Users\falileeva.KCOKO\Desktop\Logotip_VPR.jpg">
            <a:extLst>
              <a:ext uri="{FF2B5EF4-FFF2-40B4-BE49-F238E27FC236}">
                <a16:creationId xmlns:a16="http://schemas.microsoft.com/office/drawing/2014/main" id="{F678F9DF-783E-456B-80BB-AB8B02402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5877272"/>
            <a:ext cx="1623035" cy="649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39829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7312"/>
            <a:ext cx="1224136" cy="489654"/>
          </a:xfrm>
          <a:prstGeom prst="rect">
            <a:avLst/>
          </a:prstGeom>
          <a:noFill/>
        </p:spPr>
      </p:pic>
      <p:graphicFrame>
        <p:nvGraphicFramePr>
          <p:cNvPr id="7" name="Объект 9">
            <a:extLst>
              <a:ext uri="{FF2B5EF4-FFF2-40B4-BE49-F238E27FC236}">
                <a16:creationId xmlns:a16="http://schemas.microsoft.com/office/drawing/2014/main" id="{22397D9B-B2A7-4EBE-AAAE-C5129D8C6A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136421"/>
              </p:ext>
            </p:extLst>
          </p:nvPr>
        </p:nvGraphicFramePr>
        <p:xfrm>
          <a:off x="-540568" y="0"/>
          <a:ext cx="9865096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65304"/>
            <a:ext cx="1440160" cy="576064"/>
          </a:xfrm>
          <a:prstGeom prst="rect">
            <a:avLst/>
          </a:prstGeom>
          <a:noFill/>
        </p:spPr>
      </p:pic>
      <p:graphicFrame>
        <p:nvGraphicFramePr>
          <p:cNvPr id="9" name="Объект 3">
            <a:extLst>
              <a:ext uri="{FF2B5EF4-FFF2-40B4-BE49-F238E27FC236}">
                <a16:creationId xmlns:a16="http://schemas.microsoft.com/office/drawing/2014/main" id="{2DBDA204-6D7A-4287-BAFB-888F910A8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013252"/>
              </p:ext>
            </p:extLst>
          </p:nvPr>
        </p:nvGraphicFramePr>
        <p:xfrm>
          <a:off x="0" y="1"/>
          <a:ext cx="91440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falileeva.KCOKO\Desktop\Logotip_VP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37312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7" name="Объект 3">
            <a:extLst>
              <a:ext uri="{FF2B5EF4-FFF2-40B4-BE49-F238E27FC236}">
                <a16:creationId xmlns:a16="http://schemas.microsoft.com/office/drawing/2014/main" id="{5B364971-048F-4E41-806E-FD3E625687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6413362"/>
              </p:ext>
            </p:extLst>
          </p:nvPr>
        </p:nvGraphicFramePr>
        <p:xfrm>
          <a:off x="107504" y="116632"/>
          <a:ext cx="9145016" cy="6009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9EDE6BC1-5735-4AFC-A4BE-B2529261C0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151799"/>
              </p:ext>
            </p:extLst>
          </p:nvPr>
        </p:nvGraphicFramePr>
        <p:xfrm>
          <a:off x="0" y="1"/>
          <a:ext cx="10404648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96B243AF-C11D-4823-8431-DC32CC671A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72673"/>
              </p:ext>
            </p:extLst>
          </p:nvPr>
        </p:nvGraphicFramePr>
        <p:xfrm>
          <a:off x="0" y="115888"/>
          <a:ext cx="9036496" cy="62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B3D29B9B-B263-4E79-881E-2F16F3402D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485816"/>
              </p:ext>
            </p:extLst>
          </p:nvPr>
        </p:nvGraphicFramePr>
        <p:xfrm>
          <a:off x="0" y="166688"/>
          <a:ext cx="10260632" cy="6157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70391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для образовательных организаций доступны </a:t>
            </a:r>
            <a:r>
              <a:rPr lang="ru-RU" sz="16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 «Аналитика» </a:t>
            </a:r>
            <a:r>
              <a:rPr lang="ru-RU" sz="16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информационной системы «Федеральная информационная система оценки качества образования» </a:t>
            </a:r>
            <a:r>
              <a:rPr lang="ru-RU" sz="16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(_ГИС ФИС ОКО)</a:t>
            </a:r>
            <a:br>
              <a:rPr lang="ru-RU" sz="16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материалы для ВПР</a:t>
            </a:r>
            <a:r>
              <a:rPr lang="en-US" sz="16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1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 </a:t>
            </a:r>
            <a:r>
              <a:rPr lang="ru-RU" sz="1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Рекомендации по проведению анализа результатов всероссийских проверочных работ в общеобразовательных организациях</a:t>
            </a:r>
            <a:r>
              <a:rPr lang="ru-RU" sz="1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https://fioco.ru/Media/Default/Documents/</a:t>
            </a:r>
            <a:r>
              <a:rPr lang="ru-RU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ВПР_2026/</a:t>
            </a:r>
            <a:r>
              <a:rPr lang="ru-RU" sz="16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Рекомендации_для_ОО</a:t>
            </a:r>
            <a:r>
              <a:rPr lang="ru-RU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r>
              <a:rPr lang="ru-RU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1600" b="0" i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sz="1600" b="0" i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sz="1600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 Рекомендации по проведению анализа результатов всероссийских проверочных работ на муниципальном и региональном уровнях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https://fioco.ru/Media/Default/Documents/</a:t>
            </a:r>
            <a:r>
              <a:rPr lang="ru-RU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ВПР_2026/</a:t>
            </a:r>
            <a:r>
              <a:rPr lang="ru-RU" sz="16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Рекомендации_для_субъекта</a:t>
            </a:r>
            <a:r>
              <a:rPr lang="ru-RU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600" b="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600" b="0" i="0" u="sng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6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учебных изданий и ЭОР по тематике ВПР, прошедших экспертизу ФИОКО</a:t>
            </a:r>
            <a:r>
              <a:rPr lang="ru-RU" sz="1600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https://fioco.ru/expert_of_ed_pub</a:t>
            </a:r>
            <a:endParaRPr lang="en-US" sz="1600" i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en-US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60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6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повышения квалификации с применением дистанционных технологий для школ </a:t>
            </a:r>
            <a:r>
              <a:rPr lang="en-US" sz="16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https://fioco.ru/kpk</a:t>
            </a:r>
            <a:r>
              <a:rPr lang="ru-RU" sz="160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1600" b="1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sz="1600" i="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1600" b="1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16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falileeva.KCOKO\Desktop\Logotip_VP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6165304"/>
            <a:ext cx="1314547" cy="5258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</TotalTime>
  <Words>580</Words>
  <Application>Microsoft Office PowerPoint</Application>
  <PresentationFormat>Экран (4:3)</PresentationFormat>
  <Paragraphs>57</Paragraphs>
  <Slides>10</Slides>
  <Notes>1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Результаты  Всероссийских проверочных работ в Забайкальском крае  в 2026 году</vt:lpstr>
      <vt:lpstr>Всероссийские проверочные работы образовательных организациях проводились в целях осуществления мониторинга уровня и качества подготовки обучающихся в соответствии федеральными государственными образовательными стандартами и федеральными основными общеобразовательными программами.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С. Фалилеева</dc:creator>
  <cp:lastModifiedBy>Falileeva T</cp:lastModifiedBy>
  <cp:revision>69</cp:revision>
  <dcterms:created xsi:type="dcterms:W3CDTF">2025-06-19T00:52:00Z</dcterms:created>
  <dcterms:modified xsi:type="dcterms:W3CDTF">2026-07-21T01:36:49Z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0F05C1CF56494F179AC11C19ACD4BC6D_12</vt:lpwstr>
  </property>
  <property fmtid="{D5CDD505-2E9C-101B-9397-08002B2CF9AE}" pid="3" name="KSOProductBuildVer">
    <vt:lpwstr>1049-12.1.0.27458</vt:lpwstr>
  </property>
</Properties>
</file>