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charts/style1.xml" ContentType="application/vnd.ms-office.chartstyle+xml"/>
  <Override PartName="/ppt/charts/style2.xml" ContentType="application/vnd.ms-office.chartstyl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charts/colors2.xml" ContentType="application/vnd.ms-office.chartcolorstyl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charts/colors1.xml" ContentType="application/vnd.ms-office.chartcolorstyle+xml"/>
  <Override PartName="/ppt/slideLayouts/slideLayout10.xml" ContentType="application/vnd.openxmlformats-officedocument.presentationml.slideLayout+xml"/>
  <Override PartName="/ppt/charts/chart6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92" r:id="rId1"/>
  </p:sldMasterIdLst>
  <p:notesMasterIdLst>
    <p:notesMasterId r:id="rId11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5" r:id="rId9"/>
    <p:sldId id="263" r:id="rId1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6" d="100"/>
          <a:sy n="106" d="100"/>
        </p:scale>
        <p:origin x="-1680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\\192.168.0.49\share\&#1054;&#1040;&#1080;&#1052;&#1050;&#1054;\&#1042;&#1055;&#1056;\&#1042;&#1055;&#1056;%202025\&#1054;&#1090;&#1095;&#1105;&#1090;&#1099;%20&#1089;%20&#1088;&#1072;&#1079;&#1076;&#1077;&#1083;&#1072;%20&#1040;&#1085;&#1072;&#1083;&#1080;&#1090;&#1080;&#1082;&#1072;\&#1043;&#1088;&#1072;&#1092;&#1080;&#1082;&#1080;,%20&#1090;&#1072;&#1073;&#1083;&#1080;&#1094;&#1099;%202022,2023,2025.xlsx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\\192.168.0.49\share\&#1054;&#1040;&#1080;&#1052;&#1050;&#1054;\&#1042;&#1055;&#1056;\&#1042;&#1055;&#1056;%202025\&#1054;&#1090;&#1095;&#1105;&#1090;&#1099;%20&#1089;%20&#1088;&#1072;&#1079;&#1076;&#1077;&#1083;&#1072;%20&#1040;&#1085;&#1072;&#1083;&#1080;&#1090;&#1080;&#1082;&#1072;\&#1043;&#1088;&#1072;&#1092;&#1080;&#1082;&#1080;,%20&#1090;&#1072;&#1073;&#1083;&#1080;&#1094;&#1099;%202022,2023,2025.xlsx" TargetMode="Externa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file:///\\192.168.0.49\share\&#1054;&#1040;&#1080;&#1052;&#1050;&#1054;\&#1042;&#1055;&#1056;\&#1042;&#1055;&#1056;%202025\&#1054;&#1090;&#1095;&#1105;&#1090;&#1099;%20&#1089;%20&#1088;&#1072;&#1079;&#1076;&#1077;&#1083;&#1072;%20&#1040;&#1085;&#1072;&#1083;&#1080;&#1090;&#1080;&#1082;&#1072;\&#1043;&#1088;&#1072;&#1092;&#1080;&#1082;&#1080;,%20&#1090;&#1072;&#1073;&#1083;&#1080;&#1094;&#1099;%202022,2023,2025.xlsx" TargetMode="External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oleObject" Target="file:///\\192.168.0.49\share\&#1054;&#1040;&#1080;&#1052;&#1050;&#1054;\&#1042;&#1055;&#1056;\&#1042;&#1055;&#1056;%202025\&#1054;&#1090;&#1095;&#1105;&#1090;&#1099;%20&#1089;%20&#1088;&#1072;&#1079;&#1076;&#1077;&#1083;&#1072;%20&#1040;&#1085;&#1072;&#1083;&#1080;&#1090;&#1080;&#1082;&#1072;\&#1043;&#1088;&#1072;&#1092;&#1080;&#1082;&#1080;,%20&#1090;&#1072;&#1073;&#1083;&#1080;&#1094;&#1099;%202022,2023,2025.xlsx" TargetMode="External"/></Relationships>
</file>

<file path=ppt/charts/_rels/chart5.xml.rels><?xml version="1.0" encoding="UTF-8" standalone="yes"?>
<Relationships xmlns="http://schemas.openxmlformats.org/package/2006/relationships"><Relationship Id="rId3" Type="http://schemas.microsoft.com/office/2011/relationships/chartStyle" Target="style1.xml"/><Relationship Id="rId2" Type="http://schemas.microsoft.com/office/2011/relationships/chartColorStyle" Target="colors1.xml"/><Relationship Id="rId1" Type="http://schemas.openxmlformats.org/officeDocument/2006/relationships/oleObject" Target="file:///\\Share\share\&#1054;&#1040;&#1080;&#1052;&#1050;&#1054;\&#1042;&#1055;&#1056;\&#1042;&#1055;&#1056;%202025\&#1054;&#1090;&#1095;&#1105;&#1090;&#1099;%20&#1089;%20&#1088;&#1072;&#1079;&#1076;&#1077;&#1083;&#1072;%20&#1040;&#1085;&#1072;&#1083;&#1080;&#1090;&#1080;&#1082;&#1072;\&#1054;&#1094;&#1077;&#1085;&#1082;&#1080;%20&#1087;&#1086;%20&#1087;&#1088;&#1077;&#1076;&#1084;&#1077;&#1090;&#1072;&#1084;.xlsx" TargetMode="External"/></Relationships>
</file>

<file path=ppt/charts/_rels/chart6.xml.rels><?xml version="1.0" encoding="UTF-8" standalone="yes"?>
<Relationships xmlns="http://schemas.openxmlformats.org/package/2006/relationships"><Relationship Id="rId3" Type="http://schemas.microsoft.com/office/2011/relationships/chartStyle" Target="style2.xml"/><Relationship Id="rId2" Type="http://schemas.microsoft.com/office/2011/relationships/chartColorStyle" Target="colors2.xml"/><Relationship Id="rId1" Type="http://schemas.openxmlformats.org/officeDocument/2006/relationships/oleObject" Target="file:///\\Share\share\&#1054;&#1040;&#1080;&#1052;&#1050;&#1054;\&#1042;&#1055;&#1056;\&#1042;&#1055;&#1056;%202025\&#1054;&#1090;&#1095;&#1105;&#1090;&#1099;%20&#1089;%20&#1088;&#1072;&#1079;&#1076;&#1077;&#1083;&#1072;%20&#1040;&#1085;&#1072;&#1083;&#1080;&#1090;&#1080;&#1082;&#1072;\&#1054;&#1094;&#1077;&#1085;&#1082;&#1080;%20&#1087;&#1086;%20&#1087;&#1088;&#1077;&#1076;&#1084;&#1077;&#1090;&#1072;&#1084;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autoTitleDeleted val="1"/>
    <c:plotArea>
      <c:layout/>
      <c:barChart>
        <c:barDir val="bar"/>
        <c:grouping val="percentStacked"/>
        <c:ser>
          <c:idx val="0"/>
          <c:order val="0"/>
          <c:tx>
            <c:strRef>
              <c:f>'для презентации для ГУ КЦОКО'!$C$2</c:f>
              <c:strCache>
                <c:ptCount val="1"/>
                <c:pt idx="0">
                  <c:v>Отметка 2</c:v>
                </c:pt>
              </c:strCache>
            </c:strRef>
          </c:tx>
          <c:dLbls>
            <c:dLbl>
              <c:idx val="2"/>
              <c:layout>
                <c:manualLayout>
                  <c:x val="-3.0864197530864213E-3"/>
                  <c:y val="-2.6866128600484335E-2"/>
                </c:manualLayout>
              </c:layout>
              <c:showVal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9EAC-44CD-9150-F9BAA3145DB6}"/>
                </c:ext>
              </c:extLst>
            </c:dLbl>
            <c:spPr>
              <a:noFill/>
              <a:ln>
                <a:noFill/>
              </a:ln>
              <a:effectLst/>
            </c:spPr>
            <c:showVal val="1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'для презентации для ГУ КЦОКО'!$B$3:$B$7</c:f>
              <c:strCache>
                <c:ptCount val="5"/>
                <c:pt idx="0">
                  <c:v>Английский язык (2162 учащихся)</c:v>
                </c:pt>
                <c:pt idx="1">
                  <c:v>Литературное чтение (1744 учащихся)</c:v>
                </c:pt>
                <c:pt idx="2">
                  <c:v>Окружающий мир (9168 учащихся)</c:v>
                </c:pt>
                <c:pt idx="3">
                  <c:v>Математика (13387 учащихся)</c:v>
                </c:pt>
                <c:pt idx="4">
                  <c:v>Русский язык (13275 учащихся)</c:v>
                </c:pt>
              </c:strCache>
            </c:strRef>
          </c:cat>
          <c:val>
            <c:numRef>
              <c:f>'для презентации для ГУ КЦОКО'!$C$3:$C$7</c:f>
              <c:numCache>
                <c:formatCode>General</c:formatCode>
                <c:ptCount val="5"/>
                <c:pt idx="0">
                  <c:v>6.94</c:v>
                </c:pt>
                <c:pt idx="1">
                  <c:v>3.56</c:v>
                </c:pt>
                <c:pt idx="2">
                  <c:v>0.83000000000000018</c:v>
                </c:pt>
                <c:pt idx="3">
                  <c:v>3.24</c:v>
                </c:pt>
                <c:pt idx="4">
                  <c:v>17.739999999999991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07A4-47DA-AC08-952CE345AA58}"/>
            </c:ext>
          </c:extLst>
        </c:ser>
        <c:ser>
          <c:idx val="1"/>
          <c:order val="1"/>
          <c:tx>
            <c:strRef>
              <c:f>'для презентации для ГУ КЦОКО'!$D$2</c:f>
              <c:strCache>
                <c:ptCount val="1"/>
                <c:pt idx="0">
                  <c:v>Отметка 3</c:v>
                </c:pt>
              </c:strCache>
            </c:strRef>
          </c:tx>
          <c:dLbls>
            <c:spPr>
              <a:noFill/>
              <a:ln>
                <a:noFill/>
              </a:ln>
              <a:effectLst/>
            </c:spPr>
            <c:showVal val="1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'для презентации для ГУ КЦОКО'!$B$3:$B$7</c:f>
              <c:strCache>
                <c:ptCount val="5"/>
                <c:pt idx="0">
                  <c:v>Английский язык (2162 учащихся)</c:v>
                </c:pt>
                <c:pt idx="1">
                  <c:v>Литературное чтение (1744 учащихся)</c:v>
                </c:pt>
                <c:pt idx="2">
                  <c:v>Окружающий мир (9168 учащихся)</c:v>
                </c:pt>
                <c:pt idx="3">
                  <c:v>Математика (13387 учащихся)</c:v>
                </c:pt>
                <c:pt idx="4">
                  <c:v>Русский язык (13275 учащихся)</c:v>
                </c:pt>
              </c:strCache>
            </c:strRef>
          </c:cat>
          <c:val>
            <c:numRef>
              <c:f>'для презентации для ГУ КЦОКО'!$D$3:$D$7</c:f>
              <c:numCache>
                <c:formatCode>General</c:formatCode>
                <c:ptCount val="5"/>
                <c:pt idx="0">
                  <c:v>31.41</c:v>
                </c:pt>
                <c:pt idx="1">
                  <c:v>32.97</c:v>
                </c:pt>
                <c:pt idx="2">
                  <c:v>21.07</c:v>
                </c:pt>
                <c:pt idx="3">
                  <c:v>24.95</c:v>
                </c:pt>
                <c:pt idx="4">
                  <c:v>38.67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07A4-47DA-AC08-952CE345AA58}"/>
            </c:ext>
          </c:extLst>
        </c:ser>
        <c:ser>
          <c:idx val="2"/>
          <c:order val="2"/>
          <c:tx>
            <c:strRef>
              <c:f>'для презентации для ГУ КЦОКО'!$E$2</c:f>
              <c:strCache>
                <c:ptCount val="1"/>
                <c:pt idx="0">
                  <c:v>Отметка 4</c:v>
                </c:pt>
              </c:strCache>
            </c:strRef>
          </c:tx>
          <c:dLbls>
            <c:spPr>
              <a:noFill/>
              <a:ln>
                <a:noFill/>
              </a:ln>
              <a:effectLst/>
            </c:spPr>
            <c:showVal val="1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'для презентации для ГУ КЦОКО'!$B$3:$B$7</c:f>
              <c:strCache>
                <c:ptCount val="5"/>
                <c:pt idx="0">
                  <c:v>Английский язык (2162 учащихся)</c:v>
                </c:pt>
                <c:pt idx="1">
                  <c:v>Литературное чтение (1744 учащихся)</c:v>
                </c:pt>
                <c:pt idx="2">
                  <c:v>Окружающий мир (9168 учащихся)</c:v>
                </c:pt>
                <c:pt idx="3">
                  <c:v>Математика (13387 учащихся)</c:v>
                </c:pt>
                <c:pt idx="4">
                  <c:v>Русский язык (13275 учащихся)</c:v>
                </c:pt>
              </c:strCache>
            </c:strRef>
          </c:cat>
          <c:val>
            <c:numRef>
              <c:f>'для презентации для ГУ КЦОКО'!$E$3:$E$7</c:f>
              <c:numCache>
                <c:formatCode>General</c:formatCode>
                <c:ptCount val="5"/>
                <c:pt idx="0">
                  <c:v>46.95</c:v>
                </c:pt>
                <c:pt idx="1">
                  <c:v>46.9</c:v>
                </c:pt>
                <c:pt idx="2">
                  <c:v>57.56</c:v>
                </c:pt>
                <c:pt idx="3">
                  <c:v>48.56</c:v>
                </c:pt>
                <c:pt idx="4">
                  <c:v>29.19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07A4-47DA-AC08-952CE345AA58}"/>
            </c:ext>
          </c:extLst>
        </c:ser>
        <c:ser>
          <c:idx val="3"/>
          <c:order val="3"/>
          <c:tx>
            <c:strRef>
              <c:f>'для презентации для ГУ КЦОКО'!$F$2</c:f>
              <c:strCache>
                <c:ptCount val="1"/>
                <c:pt idx="0">
                  <c:v>Отметка 5</c:v>
                </c:pt>
              </c:strCache>
            </c:strRef>
          </c:tx>
          <c:dLbls>
            <c:spPr>
              <a:noFill/>
              <a:ln>
                <a:noFill/>
              </a:ln>
              <a:effectLst/>
            </c:spPr>
            <c:showVal val="1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'для презентации для ГУ КЦОКО'!$B$3:$B$7</c:f>
              <c:strCache>
                <c:ptCount val="5"/>
                <c:pt idx="0">
                  <c:v>Английский язык (2162 учащихся)</c:v>
                </c:pt>
                <c:pt idx="1">
                  <c:v>Литературное чтение (1744 учащихся)</c:v>
                </c:pt>
                <c:pt idx="2">
                  <c:v>Окружающий мир (9168 учащихся)</c:v>
                </c:pt>
                <c:pt idx="3">
                  <c:v>Математика (13387 учащихся)</c:v>
                </c:pt>
                <c:pt idx="4">
                  <c:v>Русский язык (13275 учащихся)</c:v>
                </c:pt>
              </c:strCache>
            </c:strRef>
          </c:cat>
          <c:val>
            <c:numRef>
              <c:f>'для презентации для ГУ КЦОКО'!$F$3:$F$7</c:f>
              <c:numCache>
                <c:formatCode>General</c:formatCode>
                <c:ptCount val="5"/>
                <c:pt idx="0">
                  <c:v>14.71</c:v>
                </c:pt>
                <c:pt idx="1">
                  <c:v>16.57</c:v>
                </c:pt>
                <c:pt idx="2">
                  <c:v>20.54</c:v>
                </c:pt>
                <c:pt idx="3">
                  <c:v>23.25</c:v>
                </c:pt>
                <c:pt idx="4">
                  <c:v>14.4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3-07A4-47DA-AC08-952CE345AA58}"/>
            </c:ext>
          </c:extLst>
        </c:ser>
        <c:dLbls>
          <c:showVal val="1"/>
        </c:dLbls>
        <c:gapWidth val="95"/>
        <c:overlap val="100"/>
        <c:axId val="131013632"/>
        <c:axId val="131035904"/>
      </c:barChart>
      <c:catAx>
        <c:axId val="131013632"/>
        <c:scaling>
          <c:orientation val="minMax"/>
        </c:scaling>
        <c:axPos val="l"/>
        <c:numFmt formatCode="General" sourceLinked="0"/>
        <c:majorTickMark val="none"/>
        <c:tickLblPos val="nextTo"/>
        <c:crossAx val="131035904"/>
        <c:crosses val="autoZero"/>
        <c:auto val="1"/>
        <c:lblAlgn val="ctr"/>
        <c:lblOffset val="100"/>
      </c:catAx>
      <c:valAx>
        <c:axId val="131035904"/>
        <c:scaling>
          <c:orientation val="minMax"/>
        </c:scaling>
        <c:delete val="1"/>
        <c:axPos val="b"/>
        <c:numFmt formatCode="0%" sourceLinked="1"/>
        <c:majorTickMark val="none"/>
        <c:tickLblPos val="none"/>
        <c:crossAx val="131013632"/>
        <c:crosses val="autoZero"/>
        <c:crossBetween val="between"/>
      </c:valAx>
    </c:plotArea>
    <c:legend>
      <c:legendPos val="t"/>
      <c:layout/>
    </c:legend>
    <c:plotVisOnly val="1"/>
    <c:dispBlanksAs val="gap"/>
  </c:chart>
  <c:txPr>
    <a:bodyPr/>
    <a:lstStyle/>
    <a:p>
      <a:pPr>
        <a:defRPr sz="1400" b="1">
          <a:latin typeface="Times New Roman" pitchFamily="18" charset="0"/>
          <a:cs typeface="Times New Roman" pitchFamily="18" charset="0"/>
        </a:defRPr>
      </a:pPr>
      <a:endParaRPr lang="ru-RU"/>
    </a:p>
  </c:txPr>
  <c:externalData r:id="rId1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autoTitleDeleted val="1"/>
    <c:view3D>
      <c:rAngAx val="1"/>
    </c:view3D>
    <c:plotArea>
      <c:layout/>
      <c:bar3DChart>
        <c:barDir val="bar"/>
        <c:grouping val="percentStacked"/>
        <c:ser>
          <c:idx val="0"/>
          <c:order val="0"/>
          <c:tx>
            <c:strRef>
              <c:f>'для презентации для ГУ КЦОКО'!$C$19</c:f>
              <c:strCache>
                <c:ptCount val="1"/>
                <c:pt idx="0">
                  <c:v>Отметка 2</c:v>
                </c:pt>
              </c:strCache>
            </c:strRef>
          </c:tx>
          <c:dLbls>
            <c:spPr>
              <a:noFill/>
              <a:ln>
                <a:noFill/>
              </a:ln>
              <a:effectLst/>
            </c:spPr>
            <c:showVal val="1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'для презентации для ГУ КЦОКО'!$B$20:$B$26</c:f>
              <c:strCache>
                <c:ptCount val="7"/>
                <c:pt idx="0">
                  <c:v>Английский язык (1954 учащихся)</c:v>
                </c:pt>
                <c:pt idx="1">
                  <c:v>Биология (9373 учащихся)</c:v>
                </c:pt>
                <c:pt idx="2">
                  <c:v>География (2709 учащихся)</c:v>
                </c:pt>
                <c:pt idx="3">
                  <c:v>История (8559 учащихся)</c:v>
                </c:pt>
                <c:pt idx="4">
                  <c:v>Литература (1574 учащихся)</c:v>
                </c:pt>
                <c:pt idx="5">
                  <c:v>Математика (12384 учащихся)</c:v>
                </c:pt>
                <c:pt idx="6">
                  <c:v>Русский язык 12238 учащихся)</c:v>
                </c:pt>
              </c:strCache>
            </c:strRef>
          </c:cat>
          <c:val>
            <c:numRef>
              <c:f>'для презентации для ГУ КЦОКО'!$C$20:$C$26</c:f>
              <c:numCache>
                <c:formatCode>General</c:formatCode>
                <c:ptCount val="7"/>
                <c:pt idx="0">
                  <c:v>17.86</c:v>
                </c:pt>
                <c:pt idx="1">
                  <c:v>5.04</c:v>
                </c:pt>
                <c:pt idx="2">
                  <c:v>8.75</c:v>
                </c:pt>
                <c:pt idx="3">
                  <c:v>7.51</c:v>
                </c:pt>
                <c:pt idx="4">
                  <c:v>14.93</c:v>
                </c:pt>
                <c:pt idx="5">
                  <c:v>13.12</c:v>
                </c:pt>
                <c:pt idx="6">
                  <c:v>18.110000000000007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4344-46EA-B311-C0BF9D23586B}"/>
            </c:ext>
          </c:extLst>
        </c:ser>
        <c:ser>
          <c:idx val="1"/>
          <c:order val="1"/>
          <c:tx>
            <c:strRef>
              <c:f>'для презентации для ГУ КЦОКО'!$D$19</c:f>
              <c:strCache>
                <c:ptCount val="1"/>
                <c:pt idx="0">
                  <c:v>Отметка 3</c:v>
                </c:pt>
              </c:strCache>
            </c:strRef>
          </c:tx>
          <c:dLbls>
            <c:spPr>
              <a:noFill/>
              <a:ln>
                <a:noFill/>
              </a:ln>
              <a:effectLst/>
            </c:spPr>
            <c:showVal val="1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'для презентации для ГУ КЦОКО'!$B$20:$B$26</c:f>
              <c:strCache>
                <c:ptCount val="7"/>
                <c:pt idx="0">
                  <c:v>Английский язык (1954 учащихся)</c:v>
                </c:pt>
                <c:pt idx="1">
                  <c:v>Биология (9373 учащихся)</c:v>
                </c:pt>
                <c:pt idx="2">
                  <c:v>География (2709 учащихся)</c:v>
                </c:pt>
                <c:pt idx="3">
                  <c:v>История (8559 учащихся)</c:v>
                </c:pt>
                <c:pt idx="4">
                  <c:v>Литература (1574 учащихся)</c:v>
                </c:pt>
                <c:pt idx="5">
                  <c:v>Математика (12384 учащихся)</c:v>
                </c:pt>
                <c:pt idx="6">
                  <c:v>Русский язык 12238 учащихся)</c:v>
                </c:pt>
              </c:strCache>
            </c:strRef>
          </c:cat>
          <c:val>
            <c:numRef>
              <c:f>'для презентации для ГУ КЦОКО'!$D$20:$D$26</c:f>
              <c:numCache>
                <c:formatCode>General</c:formatCode>
                <c:ptCount val="7"/>
                <c:pt idx="0">
                  <c:v>42.58</c:v>
                </c:pt>
                <c:pt idx="1">
                  <c:v>45.160000000000011</c:v>
                </c:pt>
                <c:pt idx="2">
                  <c:v>48.98</c:v>
                </c:pt>
                <c:pt idx="3">
                  <c:v>38.190000000000012</c:v>
                </c:pt>
                <c:pt idx="4">
                  <c:v>37.1</c:v>
                </c:pt>
                <c:pt idx="5">
                  <c:v>44.11</c:v>
                </c:pt>
                <c:pt idx="6">
                  <c:v>39.730000000000011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4344-46EA-B311-C0BF9D23586B}"/>
            </c:ext>
          </c:extLst>
        </c:ser>
        <c:ser>
          <c:idx val="2"/>
          <c:order val="2"/>
          <c:tx>
            <c:strRef>
              <c:f>'для презентации для ГУ КЦОКО'!$E$19</c:f>
              <c:strCache>
                <c:ptCount val="1"/>
                <c:pt idx="0">
                  <c:v>Отметка 4</c:v>
                </c:pt>
              </c:strCache>
            </c:strRef>
          </c:tx>
          <c:dLbls>
            <c:spPr>
              <a:noFill/>
              <a:ln>
                <a:noFill/>
              </a:ln>
              <a:effectLst/>
            </c:spPr>
            <c:showVal val="1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'для презентации для ГУ КЦОКО'!$B$20:$B$26</c:f>
              <c:strCache>
                <c:ptCount val="7"/>
                <c:pt idx="0">
                  <c:v>Английский язык (1954 учащихся)</c:v>
                </c:pt>
                <c:pt idx="1">
                  <c:v>Биология (9373 учащихся)</c:v>
                </c:pt>
                <c:pt idx="2">
                  <c:v>География (2709 учащихся)</c:v>
                </c:pt>
                <c:pt idx="3">
                  <c:v>История (8559 учащихся)</c:v>
                </c:pt>
                <c:pt idx="4">
                  <c:v>Литература (1574 учащихся)</c:v>
                </c:pt>
                <c:pt idx="5">
                  <c:v>Математика (12384 учащихся)</c:v>
                </c:pt>
                <c:pt idx="6">
                  <c:v>Русский язык 12238 учащихся)</c:v>
                </c:pt>
              </c:strCache>
            </c:strRef>
          </c:cat>
          <c:val>
            <c:numRef>
              <c:f>'для презентации для ГУ КЦОКО'!$E$20:$E$26</c:f>
              <c:numCache>
                <c:formatCode>General</c:formatCode>
                <c:ptCount val="7"/>
                <c:pt idx="0">
                  <c:v>33.67</c:v>
                </c:pt>
                <c:pt idx="1">
                  <c:v>42.56</c:v>
                </c:pt>
                <c:pt idx="2">
                  <c:v>37.800000000000004</c:v>
                </c:pt>
                <c:pt idx="3">
                  <c:v>39.53</c:v>
                </c:pt>
                <c:pt idx="4">
                  <c:v>31.130000000000006</c:v>
                </c:pt>
                <c:pt idx="5">
                  <c:v>32.590000000000003</c:v>
                </c:pt>
                <c:pt idx="6">
                  <c:v>28.72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4344-46EA-B311-C0BF9D23586B}"/>
            </c:ext>
          </c:extLst>
        </c:ser>
        <c:ser>
          <c:idx val="3"/>
          <c:order val="3"/>
          <c:tx>
            <c:strRef>
              <c:f>'для презентации для ГУ КЦОКО'!$F$19</c:f>
              <c:strCache>
                <c:ptCount val="1"/>
                <c:pt idx="0">
                  <c:v>Отметка 5</c:v>
                </c:pt>
              </c:strCache>
            </c:strRef>
          </c:tx>
          <c:dLbls>
            <c:spPr>
              <a:noFill/>
              <a:ln>
                <a:noFill/>
              </a:ln>
              <a:effectLst/>
            </c:spPr>
            <c:showVal val="1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'для презентации для ГУ КЦОКО'!$B$20:$B$26</c:f>
              <c:strCache>
                <c:ptCount val="7"/>
                <c:pt idx="0">
                  <c:v>Английский язык (1954 учащихся)</c:v>
                </c:pt>
                <c:pt idx="1">
                  <c:v>Биология (9373 учащихся)</c:v>
                </c:pt>
                <c:pt idx="2">
                  <c:v>География (2709 учащихся)</c:v>
                </c:pt>
                <c:pt idx="3">
                  <c:v>История (8559 учащихся)</c:v>
                </c:pt>
                <c:pt idx="4">
                  <c:v>Литература (1574 учащихся)</c:v>
                </c:pt>
                <c:pt idx="5">
                  <c:v>Математика (12384 учащихся)</c:v>
                </c:pt>
                <c:pt idx="6">
                  <c:v>Русский язык 12238 учащихся)</c:v>
                </c:pt>
              </c:strCache>
            </c:strRef>
          </c:cat>
          <c:val>
            <c:numRef>
              <c:f>'для презентации для ГУ КЦОКО'!$F$20:$F$26</c:f>
              <c:numCache>
                <c:formatCode>General</c:formatCode>
                <c:ptCount val="7"/>
                <c:pt idx="0">
                  <c:v>5.89</c:v>
                </c:pt>
                <c:pt idx="1">
                  <c:v>7.23</c:v>
                </c:pt>
                <c:pt idx="2">
                  <c:v>4.4700000000000015</c:v>
                </c:pt>
                <c:pt idx="3">
                  <c:v>14.77</c:v>
                </c:pt>
                <c:pt idx="4">
                  <c:v>16.84</c:v>
                </c:pt>
                <c:pt idx="5">
                  <c:v>10.18</c:v>
                </c:pt>
                <c:pt idx="6">
                  <c:v>13.44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3-4344-46EA-B311-C0BF9D23586B}"/>
            </c:ext>
          </c:extLst>
        </c:ser>
        <c:dLbls>
          <c:showVal val="1"/>
        </c:dLbls>
        <c:gapWidth val="95"/>
        <c:gapDepth val="95"/>
        <c:shape val="box"/>
        <c:axId val="131742336"/>
        <c:axId val="131752320"/>
        <c:axId val="0"/>
      </c:bar3DChart>
      <c:catAx>
        <c:axId val="131742336"/>
        <c:scaling>
          <c:orientation val="minMax"/>
        </c:scaling>
        <c:axPos val="l"/>
        <c:numFmt formatCode="General" sourceLinked="0"/>
        <c:majorTickMark val="none"/>
        <c:tickLblPos val="nextTo"/>
        <c:crossAx val="131752320"/>
        <c:crosses val="autoZero"/>
        <c:auto val="1"/>
        <c:lblAlgn val="ctr"/>
        <c:lblOffset val="100"/>
      </c:catAx>
      <c:valAx>
        <c:axId val="131752320"/>
        <c:scaling>
          <c:orientation val="minMax"/>
        </c:scaling>
        <c:delete val="1"/>
        <c:axPos val="b"/>
        <c:numFmt formatCode="0%" sourceLinked="1"/>
        <c:tickLblPos val="none"/>
        <c:crossAx val="131742336"/>
        <c:crosses val="autoZero"/>
        <c:crossBetween val="between"/>
      </c:valAx>
    </c:plotArea>
    <c:legend>
      <c:legendPos val="t"/>
      <c:layout/>
    </c:legend>
    <c:plotVisOnly val="1"/>
    <c:dispBlanksAs val="gap"/>
  </c:chart>
  <c:txPr>
    <a:bodyPr/>
    <a:lstStyle/>
    <a:p>
      <a:pPr>
        <a:defRPr sz="1400" b="1">
          <a:latin typeface="Times New Roman" pitchFamily="18" charset="0"/>
          <a:cs typeface="Times New Roman" pitchFamily="18" charset="0"/>
        </a:defRPr>
      </a:pPr>
      <a:endParaRPr lang="ru-RU"/>
    </a:p>
  </c:txPr>
  <c:externalData r:id="rId1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autoTitleDeleted val="1"/>
    <c:view3D>
      <c:rAngAx val="1"/>
    </c:view3D>
    <c:plotArea>
      <c:layout/>
      <c:bar3DChart>
        <c:barDir val="bar"/>
        <c:grouping val="percentStacked"/>
        <c:ser>
          <c:idx val="0"/>
          <c:order val="0"/>
          <c:tx>
            <c:strRef>
              <c:f>'для презентации для ГУ КЦОКО'!$C$30</c:f>
              <c:strCache>
                <c:ptCount val="1"/>
                <c:pt idx="0">
                  <c:v>Отметка 2</c:v>
                </c:pt>
              </c:strCache>
            </c:strRef>
          </c:tx>
          <c:dLbls>
            <c:spPr>
              <a:noFill/>
              <a:ln>
                <a:noFill/>
              </a:ln>
              <a:effectLst/>
            </c:spPr>
            <c:showVal val="1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'для презентации для ГУ КЦОКО'!$B$31:$B$38</c:f>
              <c:strCache>
                <c:ptCount val="8"/>
                <c:pt idx="0">
                  <c:v>Английский язык (1986 учащихся)</c:v>
                </c:pt>
                <c:pt idx="1">
                  <c:v>Биология (6195 учащихся)</c:v>
                </c:pt>
                <c:pt idx="2">
                  <c:v>География (5912 учащихся)</c:v>
                </c:pt>
                <c:pt idx="3">
                  <c:v>История (4318 учащихся)</c:v>
                </c:pt>
                <c:pt idx="4">
                  <c:v>Литература (1563 учащихся)</c:v>
                </c:pt>
                <c:pt idx="5">
                  <c:v>Обществознание (4352 учащихся)</c:v>
                </c:pt>
                <c:pt idx="6">
                  <c:v>Математика (12383 учащихся)</c:v>
                </c:pt>
                <c:pt idx="7">
                  <c:v>Русский язык (12303 учащихся)</c:v>
                </c:pt>
              </c:strCache>
            </c:strRef>
          </c:cat>
          <c:val>
            <c:numRef>
              <c:f>'для презентации для ГУ КЦОКО'!$C$31:$C$38</c:f>
              <c:numCache>
                <c:formatCode>General</c:formatCode>
                <c:ptCount val="8"/>
                <c:pt idx="0">
                  <c:v>19.82</c:v>
                </c:pt>
                <c:pt idx="1">
                  <c:v>6.83</c:v>
                </c:pt>
                <c:pt idx="2">
                  <c:v>5.73</c:v>
                </c:pt>
                <c:pt idx="3">
                  <c:v>7.9700000000000015</c:v>
                </c:pt>
                <c:pt idx="4">
                  <c:v>13.76</c:v>
                </c:pt>
                <c:pt idx="5">
                  <c:v>13.9</c:v>
                </c:pt>
                <c:pt idx="6">
                  <c:v>13.11</c:v>
                </c:pt>
                <c:pt idx="7">
                  <c:v>15.1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E4D7-47AD-BE4F-600E15A76969}"/>
            </c:ext>
          </c:extLst>
        </c:ser>
        <c:ser>
          <c:idx val="1"/>
          <c:order val="1"/>
          <c:tx>
            <c:strRef>
              <c:f>'для презентации для ГУ КЦОКО'!$D$30</c:f>
              <c:strCache>
                <c:ptCount val="1"/>
                <c:pt idx="0">
                  <c:v>Отметка 3</c:v>
                </c:pt>
              </c:strCache>
            </c:strRef>
          </c:tx>
          <c:dLbls>
            <c:spPr>
              <a:noFill/>
              <a:ln>
                <a:noFill/>
              </a:ln>
              <a:effectLst/>
            </c:spPr>
            <c:showVal val="1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'для презентации для ГУ КЦОКО'!$B$31:$B$38</c:f>
              <c:strCache>
                <c:ptCount val="8"/>
                <c:pt idx="0">
                  <c:v>Английский язык (1986 учащихся)</c:v>
                </c:pt>
                <c:pt idx="1">
                  <c:v>Биология (6195 учащихся)</c:v>
                </c:pt>
                <c:pt idx="2">
                  <c:v>География (5912 учащихся)</c:v>
                </c:pt>
                <c:pt idx="3">
                  <c:v>История (4318 учащихся)</c:v>
                </c:pt>
                <c:pt idx="4">
                  <c:v>Литература (1563 учащихся)</c:v>
                </c:pt>
                <c:pt idx="5">
                  <c:v>Обществознание (4352 учащихся)</c:v>
                </c:pt>
                <c:pt idx="6">
                  <c:v>Математика (12383 учащихся)</c:v>
                </c:pt>
                <c:pt idx="7">
                  <c:v>Русский язык (12303 учащихся)</c:v>
                </c:pt>
              </c:strCache>
            </c:strRef>
          </c:cat>
          <c:val>
            <c:numRef>
              <c:f>'для презентации для ГУ КЦОКО'!$D$31:$D$38</c:f>
              <c:numCache>
                <c:formatCode>General</c:formatCode>
                <c:ptCount val="8"/>
                <c:pt idx="0">
                  <c:v>43.38</c:v>
                </c:pt>
                <c:pt idx="1">
                  <c:v>48.32</c:v>
                </c:pt>
                <c:pt idx="2">
                  <c:v>48.31</c:v>
                </c:pt>
                <c:pt idx="3">
                  <c:v>40.46</c:v>
                </c:pt>
                <c:pt idx="4">
                  <c:v>30.58</c:v>
                </c:pt>
                <c:pt idx="5">
                  <c:v>44.83</c:v>
                </c:pt>
                <c:pt idx="6">
                  <c:v>51.260000000000012</c:v>
                </c:pt>
                <c:pt idx="7">
                  <c:v>37.43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E4D7-47AD-BE4F-600E15A76969}"/>
            </c:ext>
          </c:extLst>
        </c:ser>
        <c:ser>
          <c:idx val="2"/>
          <c:order val="2"/>
          <c:tx>
            <c:strRef>
              <c:f>'для презентации для ГУ КЦОКО'!$E$30</c:f>
              <c:strCache>
                <c:ptCount val="1"/>
                <c:pt idx="0">
                  <c:v>Отметка 4</c:v>
                </c:pt>
              </c:strCache>
            </c:strRef>
          </c:tx>
          <c:dLbls>
            <c:spPr>
              <a:noFill/>
              <a:ln>
                <a:noFill/>
              </a:ln>
              <a:effectLst/>
            </c:spPr>
            <c:showVal val="1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'для презентации для ГУ КЦОКО'!$B$31:$B$38</c:f>
              <c:strCache>
                <c:ptCount val="8"/>
                <c:pt idx="0">
                  <c:v>Английский язык (1986 учащихся)</c:v>
                </c:pt>
                <c:pt idx="1">
                  <c:v>Биология (6195 учащихся)</c:v>
                </c:pt>
                <c:pt idx="2">
                  <c:v>География (5912 учащихся)</c:v>
                </c:pt>
                <c:pt idx="3">
                  <c:v>История (4318 учащихся)</c:v>
                </c:pt>
                <c:pt idx="4">
                  <c:v>Литература (1563 учащихся)</c:v>
                </c:pt>
                <c:pt idx="5">
                  <c:v>Обществознание (4352 учащихся)</c:v>
                </c:pt>
                <c:pt idx="6">
                  <c:v>Математика (12383 учащихся)</c:v>
                </c:pt>
                <c:pt idx="7">
                  <c:v>Русский язык (12303 учащихся)</c:v>
                </c:pt>
              </c:strCache>
            </c:strRef>
          </c:cat>
          <c:val>
            <c:numRef>
              <c:f>'для презентации для ГУ КЦОКО'!$E$31:$E$38</c:f>
              <c:numCache>
                <c:formatCode>General</c:formatCode>
                <c:ptCount val="8"/>
                <c:pt idx="0">
                  <c:v>31.2</c:v>
                </c:pt>
                <c:pt idx="1">
                  <c:v>39.220000000000013</c:v>
                </c:pt>
                <c:pt idx="2">
                  <c:v>40.61</c:v>
                </c:pt>
                <c:pt idx="3">
                  <c:v>41.96</c:v>
                </c:pt>
                <c:pt idx="4">
                  <c:v>32.31</c:v>
                </c:pt>
                <c:pt idx="5">
                  <c:v>32.730000000000011</c:v>
                </c:pt>
                <c:pt idx="6">
                  <c:v>29.95</c:v>
                </c:pt>
                <c:pt idx="7">
                  <c:v>31.310000000000006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E4D7-47AD-BE4F-600E15A76969}"/>
            </c:ext>
          </c:extLst>
        </c:ser>
        <c:ser>
          <c:idx val="3"/>
          <c:order val="3"/>
          <c:tx>
            <c:strRef>
              <c:f>'для презентации для ГУ КЦОКО'!$F$30</c:f>
              <c:strCache>
                <c:ptCount val="1"/>
                <c:pt idx="0">
                  <c:v>Отметка 5</c:v>
                </c:pt>
              </c:strCache>
            </c:strRef>
          </c:tx>
          <c:dLbls>
            <c:spPr>
              <a:noFill/>
              <a:ln>
                <a:noFill/>
              </a:ln>
              <a:effectLst/>
            </c:spPr>
            <c:showVal val="1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'для презентации для ГУ КЦОКО'!$B$31:$B$38</c:f>
              <c:strCache>
                <c:ptCount val="8"/>
                <c:pt idx="0">
                  <c:v>Английский язык (1986 учащихся)</c:v>
                </c:pt>
                <c:pt idx="1">
                  <c:v>Биология (6195 учащихся)</c:v>
                </c:pt>
                <c:pt idx="2">
                  <c:v>География (5912 учащихся)</c:v>
                </c:pt>
                <c:pt idx="3">
                  <c:v>История (4318 учащихся)</c:v>
                </c:pt>
                <c:pt idx="4">
                  <c:v>Литература (1563 учащихся)</c:v>
                </c:pt>
                <c:pt idx="5">
                  <c:v>Обществознание (4352 учащихся)</c:v>
                </c:pt>
                <c:pt idx="6">
                  <c:v>Математика (12383 учащихся)</c:v>
                </c:pt>
                <c:pt idx="7">
                  <c:v>Русский язык (12303 учащихся)</c:v>
                </c:pt>
              </c:strCache>
            </c:strRef>
          </c:cat>
          <c:val>
            <c:numRef>
              <c:f>'для презентации для ГУ КЦОКО'!$F$31:$F$38</c:f>
              <c:numCache>
                <c:formatCode>General</c:formatCode>
                <c:ptCount val="8"/>
                <c:pt idx="0">
                  <c:v>5.6099999999999985</c:v>
                </c:pt>
                <c:pt idx="1">
                  <c:v>5.63</c:v>
                </c:pt>
                <c:pt idx="2">
                  <c:v>5.35</c:v>
                </c:pt>
                <c:pt idx="3">
                  <c:v>9.61</c:v>
                </c:pt>
                <c:pt idx="4">
                  <c:v>23.35</c:v>
                </c:pt>
                <c:pt idx="5">
                  <c:v>8.5400000000000009</c:v>
                </c:pt>
                <c:pt idx="6">
                  <c:v>5.68</c:v>
                </c:pt>
                <c:pt idx="7">
                  <c:v>16.16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3-E4D7-47AD-BE4F-600E15A76969}"/>
            </c:ext>
          </c:extLst>
        </c:ser>
        <c:dLbls>
          <c:showVal val="1"/>
        </c:dLbls>
        <c:gapWidth val="75"/>
        <c:shape val="box"/>
        <c:axId val="132978944"/>
        <c:axId val="132997120"/>
        <c:axId val="0"/>
      </c:bar3DChart>
      <c:catAx>
        <c:axId val="132978944"/>
        <c:scaling>
          <c:orientation val="minMax"/>
        </c:scaling>
        <c:axPos val="l"/>
        <c:numFmt formatCode="General" sourceLinked="0"/>
        <c:majorTickMark val="none"/>
        <c:tickLblPos val="nextTo"/>
        <c:crossAx val="132997120"/>
        <c:crosses val="autoZero"/>
        <c:auto val="1"/>
        <c:lblAlgn val="ctr"/>
        <c:lblOffset val="100"/>
      </c:catAx>
      <c:valAx>
        <c:axId val="132997120"/>
        <c:scaling>
          <c:orientation val="minMax"/>
        </c:scaling>
        <c:delete val="1"/>
        <c:axPos val="b"/>
        <c:numFmt formatCode="0%" sourceLinked="1"/>
        <c:majorTickMark val="none"/>
        <c:tickLblPos val="none"/>
        <c:crossAx val="132978944"/>
        <c:crosses val="autoZero"/>
        <c:crossBetween val="between"/>
      </c:valAx>
    </c:plotArea>
    <c:legend>
      <c:legendPos val="b"/>
      <c:layout/>
    </c:legend>
    <c:plotVisOnly val="1"/>
    <c:dispBlanksAs val="gap"/>
  </c:chart>
  <c:txPr>
    <a:bodyPr/>
    <a:lstStyle/>
    <a:p>
      <a:pPr>
        <a:defRPr sz="1400" b="1">
          <a:latin typeface="Times New Roman" pitchFamily="18" charset="0"/>
          <a:cs typeface="Times New Roman" pitchFamily="18" charset="0"/>
        </a:defRPr>
      </a:pPr>
      <a:endParaRPr lang="ru-RU"/>
    </a:p>
  </c:txPr>
  <c:externalData r:id="rId1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view3D>
      <c:rAngAx val="1"/>
    </c:view3D>
    <c:plotArea>
      <c:layout/>
      <c:bar3DChart>
        <c:barDir val="bar"/>
        <c:grouping val="percentStacked"/>
        <c:ser>
          <c:idx val="0"/>
          <c:order val="0"/>
          <c:tx>
            <c:strRef>
              <c:f>'для презентации для ГУ КЦОКО'!$C$42</c:f>
              <c:strCache>
                <c:ptCount val="1"/>
                <c:pt idx="0">
                  <c:v>Отметка 2</c:v>
                </c:pt>
              </c:strCache>
            </c:strRef>
          </c:tx>
          <c:dLbls>
            <c:spPr>
              <a:noFill/>
              <a:ln>
                <a:noFill/>
              </a:ln>
              <a:effectLst/>
            </c:spPr>
            <c:showVal val="1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'для презентации для ГУ КЦОКО'!$B$43:$B$54</c:f>
              <c:strCache>
                <c:ptCount val="12"/>
                <c:pt idx="0">
                  <c:v>Английский язык (1685 учащихся)</c:v>
                </c:pt>
                <c:pt idx="1">
                  <c:v>Биология (2435 учащихся)</c:v>
                </c:pt>
                <c:pt idx="2">
                  <c:v>География (3602 учащихся)</c:v>
                </c:pt>
                <c:pt idx="3">
                  <c:v>Информатика (1603 учащихся)</c:v>
                </c:pt>
                <c:pt idx="4">
                  <c:v>История (4207 учащихся)</c:v>
                </c:pt>
                <c:pt idx="5">
                  <c:v>Литература (1455 учащихся)</c:v>
                </c:pt>
                <c:pt idx="6">
                  <c:v>Физика с углубленным изучением  (8 учащихся)</c:v>
                </c:pt>
                <c:pt idx="7">
                  <c:v>Физика  (3814 учащихся)</c:v>
                </c:pt>
                <c:pt idx="8">
                  <c:v>Обществознание (4079 учащихся)</c:v>
                </c:pt>
                <c:pt idx="9">
                  <c:v>Математика с углубленным изуч. (15 учащихся)</c:v>
                </c:pt>
                <c:pt idx="10">
                  <c:v>Математика (11603 учащихся)</c:v>
                </c:pt>
                <c:pt idx="11">
                  <c:v>Русский язык (11569 учащихся)</c:v>
                </c:pt>
              </c:strCache>
            </c:strRef>
          </c:cat>
          <c:val>
            <c:numRef>
              <c:f>'для презентации для ГУ КЦОКО'!$C$43:$C$54</c:f>
              <c:numCache>
                <c:formatCode>General</c:formatCode>
                <c:ptCount val="12"/>
                <c:pt idx="0">
                  <c:v>20.85</c:v>
                </c:pt>
                <c:pt idx="1">
                  <c:v>6</c:v>
                </c:pt>
                <c:pt idx="2">
                  <c:v>7</c:v>
                </c:pt>
                <c:pt idx="3">
                  <c:v>7.3</c:v>
                </c:pt>
                <c:pt idx="4">
                  <c:v>7.23</c:v>
                </c:pt>
                <c:pt idx="5">
                  <c:v>15.81</c:v>
                </c:pt>
                <c:pt idx="6">
                  <c:v>0</c:v>
                </c:pt>
                <c:pt idx="7">
                  <c:v>8.86</c:v>
                </c:pt>
                <c:pt idx="8">
                  <c:v>16.09</c:v>
                </c:pt>
                <c:pt idx="9">
                  <c:v>0</c:v>
                </c:pt>
                <c:pt idx="10">
                  <c:v>12.68</c:v>
                </c:pt>
                <c:pt idx="11">
                  <c:v>17.739999999999998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3BB1-4419-83CE-6FA7695855E9}"/>
            </c:ext>
          </c:extLst>
        </c:ser>
        <c:ser>
          <c:idx val="1"/>
          <c:order val="1"/>
          <c:tx>
            <c:strRef>
              <c:f>'для презентации для ГУ КЦОКО'!$D$42</c:f>
              <c:strCache>
                <c:ptCount val="1"/>
                <c:pt idx="0">
                  <c:v>Отметка 3</c:v>
                </c:pt>
              </c:strCache>
            </c:strRef>
          </c:tx>
          <c:dLbls>
            <c:spPr>
              <a:noFill/>
              <a:ln>
                <a:noFill/>
              </a:ln>
              <a:effectLst/>
            </c:spPr>
            <c:showVal val="1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'для презентации для ГУ КЦОКО'!$B$43:$B$54</c:f>
              <c:strCache>
                <c:ptCount val="12"/>
                <c:pt idx="0">
                  <c:v>Английский язык (1685 учащихся)</c:v>
                </c:pt>
                <c:pt idx="1">
                  <c:v>Биология (2435 учащихся)</c:v>
                </c:pt>
                <c:pt idx="2">
                  <c:v>География (3602 учащихся)</c:v>
                </c:pt>
                <c:pt idx="3">
                  <c:v>Информатика (1603 учащихся)</c:v>
                </c:pt>
                <c:pt idx="4">
                  <c:v>История (4207 учащихся)</c:v>
                </c:pt>
                <c:pt idx="5">
                  <c:v>Литература (1455 учащихся)</c:v>
                </c:pt>
                <c:pt idx="6">
                  <c:v>Физика с углубленным изучением  (8 учащихся)</c:v>
                </c:pt>
                <c:pt idx="7">
                  <c:v>Физика  (3814 учащихся)</c:v>
                </c:pt>
                <c:pt idx="8">
                  <c:v>Обществознание (4079 учащихся)</c:v>
                </c:pt>
                <c:pt idx="9">
                  <c:v>Математика с углубленным изуч. (15 учащихся)</c:v>
                </c:pt>
                <c:pt idx="10">
                  <c:v>Математика (11603 учащихся)</c:v>
                </c:pt>
                <c:pt idx="11">
                  <c:v>Русский язык (11569 учащихся)</c:v>
                </c:pt>
              </c:strCache>
            </c:strRef>
          </c:cat>
          <c:val>
            <c:numRef>
              <c:f>'для презентации для ГУ КЦОКО'!$D$43:$D$54</c:f>
              <c:numCache>
                <c:formatCode>General</c:formatCode>
                <c:ptCount val="12"/>
                <c:pt idx="0">
                  <c:v>41.29</c:v>
                </c:pt>
                <c:pt idx="1">
                  <c:v>40.29</c:v>
                </c:pt>
                <c:pt idx="2">
                  <c:v>50.89</c:v>
                </c:pt>
                <c:pt idx="3">
                  <c:v>36.369999999999997</c:v>
                </c:pt>
                <c:pt idx="4">
                  <c:v>43.52</c:v>
                </c:pt>
                <c:pt idx="5">
                  <c:v>34.71</c:v>
                </c:pt>
                <c:pt idx="6">
                  <c:v>37.5</c:v>
                </c:pt>
                <c:pt idx="7">
                  <c:v>55.19</c:v>
                </c:pt>
                <c:pt idx="8">
                  <c:v>46</c:v>
                </c:pt>
                <c:pt idx="9">
                  <c:v>46.67</c:v>
                </c:pt>
                <c:pt idx="10">
                  <c:v>52.18</c:v>
                </c:pt>
                <c:pt idx="11">
                  <c:v>38.67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3BB1-4419-83CE-6FA7695855E9}"/>
            </c:ext>
          </c:extLst>
        </c:ser>
        <c:ser>
          <c:idx val="2"/>
          <c:order val="2"/>
          <c:tx>
            <c:strRef>
              <c:f>'для презентации для ГУ КЦОКО'!$E$42</c:f>
              <c:strCache>
                <c:ptCount val="1"/>
                <c:pt idx="0">
                  <c:v>Отметка 4</c:v>
                </c:pt>
              </c:strCache>
            </c:strRef>
          </c:tx>
          <c:dLbls>
            <c:spPr>
              <a:noFill/>
              <a:ln>
                <a:noFill/>
              </a:ln>
              <a:effectLst/>
            </c:spPr>
            <c:showVal val="1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'для презентации для ГУ КЦОКО'!$B$43:$B$54</c:f>
              <c:strCache>
                <c:ptCount val="12"/>
                <c:pt idx="0">
                  <c:v>Английский язык (1685 учащихся)</c:v>
                </c:pt>
                <c:pt idx="1">
                  <c:v>Биология (2435 учащихся)</c:v>
                </c:pt>
                <c:pt idx="2">
                  <c:v>География (3602 учащихся)</c:v>
                </c:pt>
                <c:pt idx="3">
                  <c:v>Информатика (1603 учащихся)</c:v>
                </c:pt>
                <c:pt idx="4">
                  <c:v>История (4207 учащихся)</c:v>
                </c:pt>
                <c:pt idx="5">
                  <c:v>Литература (1455 учащихся)</c:v>
                </c:pt>
                <c:pt idx="6">
                  <c:v>Физика с углубленным изучением  (8 учащихся)</c:v>
                </c:pt>
                <c:pt idx="7">
                  <c:v>Физика  (3814 учащихся)</c:v>
                </c:pt>
                <c:pt idx="8">
                  <c:v>Обществознание (4079 учащихся)</c:v>
                </c:pt>
                <c:pt idx="9">
                  <c:v>Математика с углубленным изуч. (15 учащихся)</c:v>
                </c:pt>
                <c:pt idx="10">
                  <c:v>Математика (11603 учащихся)</c:v>
                </c:pt>
                <c:pt idx="11">
                  <c:v>Русский язык (11569 учащихся)</c:v>
                </c:pt>
              </c:strCache>
            </c:strRef>
          </c:cat>
          <c:val>
            <c:numRef>
              <c:f>'для презентации для ГУ КЦОКО'!$E$43:$E$54</c:f>
              <c:numCache>
                <c:formatCode>General</c:formatCode>
                <c:ptCount val="12"/>
                <c:pt idx="0">
                  <c:v>31.79</c:v>
                </c:pt>
                <c:pt idx="1">
                  <c:v>42.14</c:v>
                </c:pt>
                <c:pt idx="2">
                  <c:v>37.119999999999997</c:v>
                </c:pt>
                <c:pt idx="3">
                  <c:v>42.48</c:v>
                </c:pt>
                <c:pt idx="4">
                  <c:v>38.130000000000003</c:v>
                </c:pt>
                <c:pt idx="5">
                  <c:v>31.07</c:v>
                </c:pt>
                <c:pt idx="6">
                  <c:v>50</c:v>
                </c:pt>
                <c:pt idx="7">
                  <c:v>31.67</c:v>
                </c:pt>
                <c:pt idx="8">
                  <c:v>29.49</c:v>
                </c:pt>
                <c:pt idx="9">
                  <c:v>53.33</c:v>
                </c:pt>
                <c:pt idx="10">
                  <c:v>30.03</c:v>
                </c:pt>
                <c:pt idx="11">
                  <c:v>29.19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3BB1-4419-83CE-6FA7695855E9}"/>
            </c:ext>
          </c:extLst>
        </c:ser>
        <c:ser>
          <c:idx val="3"/>
          <c:order val="3"/>
          <c:tx>
            <c:strRef>
              <c:f>'для презентации для ГУ КЦОКО'!$F$42</c:f>
              <c:strCache>
                <c:ptCount val="1"/>
                <c:pt idx="0">
                  <c:v>Отметка 5</c:v>
                </c:pt>
              </c:strCache>
            </c:strRef>
          </c:tx>
          <c:dLbls>
            <c:spPr>
              <a:noFill/>
              <a:ln>
                <a:noFill/>
              </a:ln>
              <a:effectLst/>
            </c:spPr>
            <c:showVal val="1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'для презентации для ГУ КЦОКО'!$B$43:$B$54</c:f>
              <c:strCache>
                <c:ptCount val="12"/>
                <c:pt idx="0">
                  <c:v>Английский язык (1685 учащихся)</c:v>
                </c:pt>
                <c:pt idx="1">
                  <c:v>Биология (2435 учащихся)</c:v>
                </c:pt>
                <c:pt idx="2">
                  <c:v>География (3602 учащихся)</c:v>
                </c:pt>
                <c:pt idx="3">
                  <c:v>Информатика (1603 учащихся)</c:v>
                </c:pt>
                <c:pt idx="4">
                  <c:v>История (4207 учащихся)</c:v>
                </c:pt>
                <c:pt idx="5">
                  <c:v>Литература (1455 учащихся)</c:v>
                </c:pt>
                <c:pt idx="6">
                  <c:v>Физика с углубленным изучением  (8 учащихся)</c:v>
                </c:pt>
                <c:pt idx="7">
                  <c:v>Физика  (3814 учащихся)</c:v>
                </c:pt>
                <c:pt idx="8">
                  <c:v>Обществознание (4079 учащихся)</c:v>
                </c:pt>
                <c:pt idx="9">
                  <c:v>Математика с углубленным изуч. (15 учащихся)</c:v>
                </c:pt>
                <c:pt idx="10">
                  <c:v>Математика (11603 учащихся)</c:v>
                </c:pt>
                <c:pt idx="11">
                  <c:v>Русский язык (11569 учащихся)</c:v>
                </c:pt>
              </c:strCache>
            </c:strRef>
          </c:cat>
          <c:val>
            <c:numRef>
              <c:f>'для презентации для ГУ КЦОКО'!$F$43:$F$54</c:f>
              <c:numCache>
                <c:formatCode>General</c:formatCode>
                <c:ptCount val="12"/>
                <c:pt idx="0">
                  <c:v>6.07</c:v>
                </c:pt>
                <c:pt idx="1">
                  <c:v>11.58</c:v>
                </c:pt>
                <c:pt idx="2">
                  <c:v>5</c:v>
                </c:pt>
                <c:pt idx="3">
                  <c:v>13.85</c:v>
                </c:pt>
                <c:pt idx="4">
                  <c:v>11.12</c:v>
                </c:pt>
                <c:pt idx="5">
                  <c:v>18.420000000000002</c:v>
                </c:pt>
                <c:pt idx="6">
                  <c:v>12.5</c:v>
                </c:pt>
                <c:pt idx="7">
                  <c:v>4.2699999999999996</c:v>
                </c:pt>
                <c:pt idx="8">
                  <c:v>8.43</c:v>
                </c:pt>
                <c:pt idx="9">
                  <c:v>0</c:v>
                </c:pt>
                <c:pt idx="10">
                  <c:v>5.1100000000000003</c:v>
                </c:pt>
                <c:pt idx="11">
                  <c:v>14.4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3-3BB1-4419-83CE-6FA7695855E9}"/>
            </c:ext>
          </c:extLst>
        </c:ser>
        <c:dLbls>
          <c:showVal val="1"/>
        </c:dLbls>
        <c:gapWidth val="75"/>
        <c:shape val="box"/>
        <c:axId val="75871744"/>
        <c:axId val="75873280"/>
        <c:axId val="0"/>
      </c:bar3DChart>
      <c:catAx>
        <c:axId val="75871744"/>
        <c:scaling>
          <c:orientation val="minMax"/>
        </c:scaling>
        <c:axPos val="l"/>
        <c:numFmt formatCode="General" sourceLinked="0"/>
        <c:majorTickMark val="none"/>
        <c:tickLblPos val="nextTo"/>
        <c:crossAx val="75873280"/>
        <c:crosses val="autoZero"/>
        <c:auto val="1"/>
        <c:lblAlgn val="ctr"/>
        <c:lblOffset val="100"/>
      </c:catAx>
      <c:valAx>
        <c:axId val="75873280"/>
        <c:scaling>
          <c:orientation val="minMax"/>
        </c:scaling>
        <c:delete val="1"/>
        <c:axPos val="b"/>
        <c:numFmt formatCode="0%" sourceLinked="1"/>
        <c:majorTickMark val="none"/>
        <c:tickLblPos val="none"/>
        <c:crossAx val="75871744"/>
        <c:crosses val="autoZero"/>
        <c:crossBetween val="between"/>
      </c:valAx>
    </c:plotArea>
    <c:legend>
      <c:legendPos val="b"/>
      <c:layout/>
    </c:legend>
    <c:plotVisOnly val="1"/>
    <c:dispBlanksAs val="gap"/>
  </c:chart>
  <c:txPr>
    <a:bodyPr/>
    <a:lstStyle/>
    <a:p>
      <a:pPr>
        <a:defRPr sz="1400" b="1">
          <a:latin typeface="Times New Roman" pitchFamily="18" charset="0"/>
          <a:cs typeface="Times New Roman" pitchFamily="18" charset="0"/>
        </a:defRPr>
      </a:pPr>
      <a:endParaRPr lang="ru-RU"/>
    </a:p>
  </c:txPr>
  <c:externalData r:id="rId1"/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autoTitleDeleted val="1"/>
    <c:view3D>
      <c:depthPercent val="100"/>
      <c:rAngAx val="1"/>
    </c:view3D>
    <c:floor>
      <c:spPr>
        <a:noFill/>
        <a:ln>
          <a:noFill/>
        </a:ln>
        <a:effectLst/>
        <a:sp3d/>
      </c:spPr>
    </c:floor>
    <c:sideWall>
      <c:spPr>
        <a:noFill/>
        <a:ln>
          <a:noFill/>
        </a:ln>
        <a:effectLst/>
        <a:sp3d/>
      </c:spPr>
    </c:sideWall>
    <c:backWall>
      <c:spPr>
        <a:noFill/>
        <a:ln>
          <a:noFill/>
        </a:ln>
        <a:effectLst/>
        <a:sp3d/>
      </c:spPr>
    </c:backWall>
    <c:plotArea>
      <c:layout/>
      <c:bar3DChart>
        <c:barDir val="bar"/>
        <c:grouping val="percentStacked"/>
        <c:ser>
          <c:idx val="0"/>
          <c:order val="0"/>
          <c:tx>
            <c:strRef>
              <c:f>'8 класс'!$B$2</c:f>
              <c:strCache>
                <c:ptCount val="1"/>
                <c:pt idx="0">
                  <c:v>Отметка 2</c:v>
                </c:pt>
              </c:strCache>
            </c:strRef>
          </c:tx>
          <c:spPr>
            <a:gradFill rotWithShape="1">
              <a:gsLst>
                <a:gs pos="0">
                  <a:schemeClr val="accent1">
                    <a:satMod val="103000"/>
                    <a:lumMod val="102000"/>
                    <a:tint val="94000"/>
                  </a:schemeClr>
                </a:gs>
                <a:gs pos="50000">
                  <a:schemeClr val="accent1">
                    <a:satMod val="110000"/>
                    <a:lumMod val="100000"/>
                    <a:shade val="100000"/>
                  </a:schemeClr>
                </a:gs>
                <a:gs pos="100000">
                  <a:schemeClr val="accent1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/>
            <a:sp3d/>
          </c:spP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Val val="1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2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'8 класс'!$A$3:$A$13</c:f>
              <c:strCache>
                <c:ptCount val="11"/>
                <c:pt idx="0">
                  <c:v>Русский язык (11375 учащихся)</c:v>
                </c:pt>
                <c:pt idx="1">
                  <c:v>Математика (11672 учащихся)</c:v>
                </c:pt>
                <c:pt idx="2">
                  <c:v>Обществознание (4175 учащихся)</c:v>
                </c:pt>
                <c:pt idx="3">
                  <c:v>Физика (3105 учащихся)</c:v>
                </c:pt>
                <c:pt idx="4">
                  <c:v>Химия (2822 учащихся)</c:v>
                </c:pt>
                <c:pt idx="5">
                  <c:v>Биология (1276 учащихся)</c:v>
                </c:pt>
                <c:pt idx="6">
                  <c:v>География (3188 учащихся)</c:v>
                </c:pt>
                <c:pt idx="7">
                  <c:v>Информатика (1096 учащихся)</c:v>
                </c:pt>
                <c:pt idx="8">
                  <c:v>История (4158 учащихся)</c:v>
                </c:pt>
                <c:pt idx="9">
                  <c:v>Литература (1331 учащихся)</c:v>
                </c:pt>
                <c:pt idx="10">
                  <c:v> Английский язык (1711  учащихся)</c:v>
                </c:pt>
              </c:strCache>
            </c:strRef>
          </c:cat>
          <c:val>
            <c:numRef>
              <c:f>'8 класс'!$B$3:$B$13</c:f>
              <c:numCache>
                <c:formatCode>General</c:formatCode>
                <c:ptCount val="11"/>
                <c:pt idx="0">
                  <c:v>20.079999999999991</c:v>
                </c:pt>
                <c:pt idx="1">
                  <c:v>9.620000000000001</c:v>
                </c:pt>
                <c:pt idx="2">
                  <c:v>17.5</c:v>
                </c:pt>
                <c:pt idx="3">
                  <c:v>8.5300000000000011</c:v>
                </c:pt>
                <c:pt idx="4">
                  <c:v>8.4</c:v>
                </c:pt>
                <c:pt idx="5">
                  <c:v>3.53</c:v>
                </c:pt>
                <c:pt idx="6">
                  <c:v>5.8</c:v>
                </c:pt>
                <c:pt idx="7">
                  <c:v>6.57</c:v>
                </c:pt>
                <c:pt idx="8">
                  <c:v>4.0599999999999996</c:v>
                </c:pt>
                <c:pt idx="9">
                  <c:v>14.05</c:v>
                </c:pt>
                <c:pt idx="10">
                  <c:v>21.57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5A7A-44EB-8962-0C2D182702F3}"/>
            </c:ext>
          </c:extLst>
        </c:ser>
        <c:ser>
          <c:idx val="1"/>
          <c:order val="1"/>
          <c:tx>
            <c:strRef>
              <c:f>'8 класс'!$C$2</c:f>
              <c:strCache>
                <c:ptCount val="1"/>
                <c:pt idx="0">
                  <c:v>Отметка 3</c:v>
                </c:pt>
              </c:strCache>
            </c:strRef>
          </c:tx>
          <c:spPr>
            <a:gradFill rotWithShape="1">
              <a:gsLst>
                <a:gs pos="0">
                  <a:schemeClr val="accent2">
                    <a:satMod val="103000"/>
                    <a:lumMod val="102000"/>
                    <a:tint val="94000"/>
                  </a:schemeClr>
                </a:gs>
                <a:gs pos="50000">
                  <a:schemeClr val="accent2">
                    <a:satMod val="110000"/>
                    <a:lumMod val="100000"/>
                    <a:shade val="100000"/>
                  </a:schemeClr>
                </a:gs>
                <a:gs pos="100000">
                  <a:schemeClr val="accent2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/>
            <a:sp3d/>
          </c:spP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Val val="1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2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'8 класс'!$A$3:$A$13</c:f>
              <c:strCache>
                <c:ptCount val="11"/>
                <c:pt idx="0">
                  <c:v>Русский язык (11375 учащихся)</c:v>
                </c:pt>
                <c:pt idx="1">
                  <c:v>Математика (11672 учащихся)</c:v>
                </c:pt>
                <c:pt idx="2">
                  <c:v>Обществознание (4175 учащихся)</c:v>
                </c:pt>
                <c:pt idx="3">
                  <c:v>Физика (3105 учащихся)</c:v>
                </c:pt>
                <c:pt idx="4">
                  <c:v>Химия (2822 учащихся)</c:v>
                </c:pt>
                <c:pt idx="5">
                  <c:v>Биология (1276 учащихся)</c:v>
                </c:pt>
                <c:pt idx="6">
                  <c:v>География (3188 учащихся)</c:v>
                </c:pt>
                <c:pt idx="7">
                  <c:v>Информатика (1096 учащихся)</c:v>
                </c:pt>
                <c:pt idx="8">
                  <c:v>История (4158 учащихся)</c:v>
                </c:pt>
                <c:pt idx="9">
                  <c:v>Литература (1331 учащихся)</c:v>
                </c:pt>
                <c:pt idx="10">
                  <c:v> Английский язык (1711  учащихся)</c:v>
                </c:pt>
              </c:strCache>
            </c:strRef>
          </c:cat>
          <c:val>
            <c:numRef>
              <c:f>'8 класс'!$C$3:$C$13</c:f>
              <c:numCache>
                <c:formatCode>General</c:formatCode>
                <c:ptCount val="11"/>
                <c:pt idx="0">
                  <c:v>42.1</c:v>
                </c:pt>
                <c:pt idx="1">
                  <c:v>53.3</c:v>
                </c:pt>
                <c:pt idx="2">
                  <c:v>47.42</c:v>
                </c:pt>
                <c:pt idx="3">
                  <c:v>57.42</c:v>
                </c:pt>
                <c:pt idx="4">
                  <c:v>45.43</c:v>
                </c:pt>
                <c:pt idx="5">
                  <c:v>37.85</c:v>
                </c:pt>
                <c:pt idx="6">
                  <c:v>46.33</c:v>
                </c:pt>
                <c:pt idx="7">
                  <c:v>48.45</c:v>
                </c:pt>
                <c:pt idx="8">
                  <c:v>41.63</c:v>
                </c:pt>
                <c:pt idx="9">
                  <c:v>34.340000000000003</c:v>
                </c:pt>
                <c:pt idx="10">
                  <c:v>42.2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5A7A-44EB-8962-0C2D182702F3}"/>
            </c:ext>
          </c:extLst>
        </c:ser>
        <c:ser>
          <c:idx val="2"/>
          <c:order val="2"/>
          <c:tx>
            <c:strRef>
              <c:f>'8 класс'!$D$2</c:f>
              <c:strCache>
                <c:ptCount val="1"/>
                <c:pt idx="0">
                  <c:v>Отметка 4</c:v>
                </c:pt>
              </c:strCache>
            </c:strRef>
          </c:tx>
          <c:spPr>
            <a:gradFill rotWithShape="1">
              <a:gsLst>
                <a:gs pos="0">
                  <a:schemeClr val="accent3">
                    <a:satMod val="103000"/>
                    <a:lumMod val="102000"/>
                    <a:tint val="94000"/>
                  </a:schemeClr>
                </a:gs>
                <a:gs pos="50000">
                  <a:schemeClr val="accent3">
                    <a:satMod val="110000"/>
                    <a:lumMod val="100000"/>
                    <a:shade val="100000"/>
                  </a:schemeClr>
                </a:gs>
                <a:gs pos="100000">
                  <a:schemeClr val="accent3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/>
            <a:sp3d/>
          </c:spP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Val val="1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2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'8 класс'!$A$3:$A$13</c:f>
              <c:strCache>
                <c:ptCount val="11"/>
                <c:pt idx="0">
                  <c:v>Русский язык (11375 учащихся)</c:v>
                </c:pt>
                <c:pt idx="1">
                  <c:v>Математика (11672 учащихся)</c:v>
                </c:pt>
                <c:pt idx="2">
                  <c:v>Обществознание (4175 учащихся)</c:v>
                </c:pt>
                <c:pt idx="3">
                  <c:v>Физика (3105 учащихся)</c:v>
                </c:pt>
                <c:pt idx="4">
                  <c:v>Химия (2822 учащихся)</c:v>
                </c:pt>
                <c:pt idx="5">
                  <c:v>Биология (1276 учащихся)</c:v>
                </c:pt>
                <c:pt idx="6">
                  <c:v>География (3188 учащихся)</c:v>
                </c:pt>
                <c:pt idx="7">
                  <c:v>Информатика (1096 учащихся)</c:v>
                </c:pt>
                <c:pt idx="8">
                  <c:v>История (4158 учащихся)</c:v>
                </c:pt>
                <c:pt idx="9">
                  <c:v>Литература (1331 учащихся)</c:v>
                </c:pt>
                <c:pt idx="10">
                  <c:v> Английский язык (1711  учащихся)</c:v>
                </c:pt>
              </c:strCache>
            </c:strRef>
          </c:cat>
          <c:val>
            <c:numRef>
              <c:f>'8 класс'!$D$3:$D$13</c:f>
              <c:numCache>
                <c:formatCode>General</c:formatCode>
                <c:ptCount val="11"/>
                <c:pt idx="0">
                  <c:v>27.72</c:v>
                </c:pt>
                <c:pt idx="1">
                  <c:v>32.71</c:v>
                </c:pt>
                <c:pt idx="2">
                  <c:v>29.68</c:v>
                </c:pt>
                <c:pt idx="3">
                  <c:v>30.310000000000006</c:v>
                </c:pt>
                <c:pt idx="4">
                  <c:v>35.33</c:v>
                </c:pt>
                <c:pt idx="5">
                  <c:v>46.39</c:v>
                </c:pt>
                <c:pt idx="6">
                  <c:v>43.1</c:v>
                </c:pt>
                <c:pt idx="7">
                  <c:v>36.31</c:v>
                </c:pt>
                <c:pt idx="8">
                  <c:v>43.290000000000013</c:v>
                </c:pt>
                <c:pt idx="9">
                  <c:v>32.08</c:v>
                </c:pt>
                <c:pt idx="10">
                  <c:v>32.790000000000013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5A7A-44EB-8962-0C2D182702F3}"/>
            </c:ext>
          </c:extLst>
        </c:ser>
        <c:ser>
          <c:idx val="3"/>
          <c:order val="3"/>
          <c:tx>
            <c:strRef>
              <c:f>'8 класс'!$E$2</c:f>
              <c:strCache>
                <c:ptCount val="1"/>
                <c:pt idx="0">
                  <c:v>Отметка 5</c:v>
                </c:pt>
              </c:strCache>
            </c:strRef>
          </c:tx>
          <c:spPr>
            <a:gradFill rotWithShape="1">
              <a:gsLst>
                <a:gs pos="0">
                  <a:schemeClr val="accent4">
                    <a:satMod val="103000"/>
                    <a:lumMod val="102000"/>
                    <a:tint val="94000"/>
                  </a:schemeClr>
                </a:gs>
                <a:gs pos="50000">
                  <a:schemeClr val="accent4">
                    <a:satMod val="110000"/>
                    <a:lumMod val="100000"/>
                    <a:shade val="100000"/>
                  </a:schemeClr>
                </a:gs>
                <a:gs pos="100000">
                  <a:schemeClr val="accent4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/>
            <a:sp3d/>
          </c:spP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Val val="1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2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'8 класс'!$A$3:$A$13</c:f>
              <c:strCache>
                <c:ptCount val="11"/>
                <c:pt idx="0">
                  <c:v>Русский язык (11375 учащихся)</c:v>
                </c:pt>
                <c:pt idx="1">
                  <c:v>Математика (11672 учащихся)</c:v>
                </c:pt>
                <c:pt idx="2">
                  <c:v>Обществознание (4175 учащихся)</c:v>
                </c:pt>
                <c:pt idx="3">
                  <c:v>Физика (3105 учащихся)</c:v>
                </c:pt>
                <c:pt idx="4">
                  <c:v>Химия (2822 учащихся)</c:v>
                </c:pt>
                <c:pt idx="5">
                  <c:v>Биология (1276 учащихся)</c:v>
                </c:pt>
                <c:pt idx="6">
                  <c:v>География (3188 учащихся)</c:v>
                </c:pt>
                <c:pt idx="7">
                  <c:v>Информатика (1096 учащихся)</c:v>
                </c:pt>
                <c:pt idx="8">
                  <c:v>История (4158 учащихся)</c:v>
                </c:pt>
                <c:pt idx="9">
                  <c:v>Литература (1331 учащихся)</c:v>
                </c:pt>
                <c:pt idx="10">
                  <c:v> Английский язык (1711  учащихся)</c:v>
                </c:pt>
              </c:strCache>
            </c:strRef>
          </c:cat>
          <c:val>
            <c:numRef>
              <c:f>'8 класс'!$E$3:$E$13</c:f>
              <c:numCache>
                <c:formatCode>General</c:formatCode>
                <c:ptCount val="11"/>
                <c:pt idx="0">
                  <c:v>10.1</c:v>
                </c:pt>
                <c:pt idx="1">
                  <c:v>4.38</c:v>
                </c:pt>
                <c:pt idx="2">
                  <c:v>5.39</c:v>
                </c:pt>
                <c:pt idx="3">
                  <c:v>3.74</c:v>
                </c:pt>
                <c:pt idx="4">
                  <c:v>10.84</c:v>
                </c:pt>
                <c:pt idx="5">
                  <c:v>12.23</c:v>
                </c:pt>
                <c:pt idx="6">
                  <c:v>4.7699999999999996</c:v>
                </c:pt>
                <c:pt idx="7">
                  <c:v>8.67</c:v>
                </c:pt>
                <c:pt idx="8">
                  <c:v>11.01</c:v>
                </c:pt>
                <c:pt idx="9">
                  <c:v>19.53</c:v>
                </c:pt>
                <c:pt idx="10">
                  <c:v>3.4499999999999997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3-5A7A-44EB-8962-0C2D182702F3}"/>
            </c:ext>
          </c:extLst>
        </c:ser>
        <c:dLbls>
          <c:showVal val="1"/>
        </c:dLbls>
        <c:shape val="box"/>
        <c:axId val="133203840"/>
        <c:axId val="133205376"/>
        <c:axId val="0"/>
      </c:bar3DChart>
      <c:catAx>
        <c:axId val="133203840"/>
        <c:scaling>
          <c:orientation val="maxMin"/>
        </c:scaling>
        <c:axPos val="l"/>
        <c:numFmt formatCode="General" sourceLinked="1"/>
        <c:majorTickMark val="none"/>
        <c:tickLblPos val="nextTo"/>
        <c:spPr>
          <a:noFill/>
          <a:ln w="9525" cap="flat" cmpd="sng" algn="ctr">
            <a:solidFill>
              <a:schemeClr val="tx2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1" i="0" u="none" strike="noStrik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133205376"/>
        <c:crosses val="autoZero"/>
        <c:auto val="1"/>
        <c:lblAlgn val="ctr"/>
        <c:lblOffset val="100"/>
      </c:catAx>
      <c:valAx>
        <c:axId val="133205376"/>
        <c:scaling>
          <c:orientation val="minMax"/>
        </c:scaling>
        <c:delete val="1"/>
        <c:axPos val="t"/>
        <c:majorGridlines>
          <c:spPr>
            <a:ln w="9525" cap="flat" cmpd="sng" algn="ctr">
              <a:solidFill>
                <a:schemeClr val="tx2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tickLblPos val="none"/>
        <c:crossAx val="1332038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1" i="0" u="none" strike="noStrike" kern="1200" baseline="0">
              <a:solidFill>
                <a:schemeClr val="tx1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ru-RU"/>
        </a:p>
      </c:txPr>
    </c:legend>
    <c:plotVisOnly val="1"/>
    <c:dispBlanksAs val="gap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1"/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autoTitleDeleted val="1"/>
    <c:view3D>
      <c:depthPercent val="100"/>
      <c:rAngAx val="1"/>
    </c:view3D>
    <c:floor>
      <c:spPr>
        <a:noFill/>
        <a:ln>
          <a:noFill/>
        </a:ln>
        <a:effectLst/>
        <a:sp3d/>
      </c:spPr>
    </c:floor>
    <c:sideWall>
      <c:spPr>
        <a:noFill/>
        <a:ln>
          <a:noFill/>
        </a:ln>
        <a:effectLst/>
        <a:sp3d/>
      </c:spPr>
    </c:sideWall>
    <c:backWall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0.37274047341304573"/>
          <c:y val="2.1681131819574304E-2"/>
          <c:w val="0.61028421794497933"/>
          <c:h val="0.88111531687552702"/>
        </c:manualLayout>
      </c:layout>
      <c:bar3DChart>
        <c:barDir val="bar"/>
        <c:grouping val="percentStacked"/>
        <c:ser>
          <c:idx val="0"/>
          <c:order val="0"/>
          <c:tx>
            <c:strRef>
              <c:f>'10 класс'!$B$2</c:f>
              <c:strCache>
                <c:ptCount val="1"/>
                <c:pt idx="0">
                  <c:v>Отметка 2</c:v>
                </c:pt>
              </c:strCache>
            </c:strRef>
          </c:tx>
          <c:spPr>
            <a:gradFill rotWithShape="1">
              <a:gsLst>
                <a:gs pos="0">
                  <a:schemeClr val="accent1">
                    <a:satMod val="103000"/>
                    <a:lumMod val="102000"/>
                    <a:tint val="94000"/>
                  </a:schemeClr>
                </a:gs>
                <a:gs pos="50000">
                  <a:schemeClr val="accent1">
                    <a:satMod val="110000"/>
                    <a:lumMod val="100000"/>
                    <a:shade val="100000"/>
                  </a:schemeClr>
                </a:gs>
                <a:gs pos="100000">
                  <a:schemeClr val="accent1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/>
            <a:sp3d/>
          </c:spP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Val val="1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2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'10 класс'!$A$3:$A$10</c:f>
              <c:strCache>
                <c:ptCount val="8"/>
                <c:pt idx="0">
                  <c:v>Русский язык (4313 учащихся)</c:v>
                </c:pt>
                <c:pt idx="1">
                  <c:v>Математика (4239 учащихся)</c:v>
                </c:pt>
                <c:pt idx="2">
                  <c:v>Обществознание (988 учащихся)</c:v>
                </c:pt>
                <c:pt idx="3">
                  <c:v>Физика (1465 учащихся)</c:v>
                </c:pt>
                <c:pt idx="4">
                  <c:v>Химия (1385 учащихся)</c:v>
                </c:pt>
                <c:pt idx="5">
                  <c:v>География (1290 учащихся)</c:v>
                </c:pt>
                <c:pt idx="6">
                  <c:v>История (1219 учащихся)</c:v>
                </c:pt>
                <c:pt idx="7">
                  <c:v> Английский язык (1100 учащихся)</c:v>
                </c:pt>
              </c:strCache>
            </c:strRef>
          </c:cat>
          <c:val>
            <c:numRef>
              <c:f>'10 класс'!$B$3:$B$10</c:f>
              <c:numCache>
                <c:formatCode>General</c:formatCode>
                <c:ptCount val="8"/>
                <c:pt idx="0">
                  <c:v>11.69</c:v>
                </c:pt>
                <c:pt idx="1">
                  <c:v>8.9700000000000006</c:v>
                </c:pt>
                <c:pt idx="2">
                  <c:v>9.01</c:v>
                </c:pt>
                <c:pt idx="3">
                  <c:v>4.2300000000000004</c:v>
                </c:pt>
                <c:pt idx="4">
                  <c:v>4.84</c:v>
                </c:pt>
                <c:pt idx="5">
                  <c:v>1.71</c:v>
                </c:pt>
                <c:pt idx="6">
                  <c:v>3.86</c:v>
                </c:pt>
                <c:pt idx="7">
                  <c:v>4.09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ED50-4501-8D54-770EF1606249}"/>
            </c:ext>
          </c:extLst>
        </c:ser>
        <c:ser>
          <c:idx val="1"/>
          <c:order val="1"/>
          <c:tx>
            <c:strRef>
              <c:f>'10 класс'!$C$2</c:f>
              <c:strCache>
                <c:ptCount val="1"/>
                <c:pt idx="0">
                  <c:v>Отметка 3</c:v>
                </c:pt>
              </c:strCache>
            </c:strRef>
          </c:tx>
          <c:spPr>
            <a:gradFill rotWithShape="1">
              <a:gsLst>
                <a:gs pos="0">
                  <a:schemeClr val="accent2">
                    <a:satMod val="103000"/>
                    <a:lumMod val="102000"/>
                    <a:tint val="94000"/>
                  </a:schemeClr>
                </a:gs>
                <a:gs pos="50000">
                  <a:schemeClr val="accent2">
                    <a:satMod val="110000"/>
                    <a:lumMod val="100000"/>
                    <a:shade val="100000"/>
                  </a:schemeClr>
                </a:gs>
                <a:gs pos="100000">
                  <a:schemeClr val="accent2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/>
            <a:sp3d/>
          </c:spP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Val val="1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2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'10 класс'!$A$3:$A$10</c:f>
              <c:strCache>
                <c:ptCount val="8"/>
                <c:pt idx="0">
                  <c:v>Русский язык (4313 учащихся)</c:v>
                </c:pt>
                <c:pt idx="1">
                  <c:v>Математика (4239 учащихся)</c:v>
                </c:pt>
                <c:pt idx="2">
                  <c:v>Обществознание (988 учащихся)</c:v>
                </c:pt>
                <c:pt idx="3">
                  <c:v>Физика (1465 учащихся)</c:v>
                </c:pt>
                <c:pt idx="4">
                  <c:v>Химия (1385 учащихся)</c:v>
                </c:pt>
                <c:pt idx="5">
                  <c:v>География (1290 учащихся)</c:v>
                </c:pt>
                <c:pt idx="6">
                  <c:v>История (1219 учащихся)</c:v>
                </c:pt>
                <c:pt idx="7">
                  <c:v> Английский язык (1100 учащихся)</c:v>
                </c:pt>
              </c:strCache>
            </c:strRef>
          </c:cat>
          <c:val>
            <c:numRef>
              <c:f>'10 класс'!$C$3:$C$10</c:f>
              <c:numCache>
                <c:formatCode>General</c:formatCode>
                <c:ptCount val="8"/>
                <c:pt idx="0">
                  <c:v>32.51</c:v>
                </c:pt>
                <c:pt idx="1">
                  <c:v>53.6</c:v>
                </c:pt>
                <c:pt idx="2">
                  <c:v>34.720000000000013</c:v>
                </c:pt>
                <c:pt idx="3">
                  <c:v>27.779999999999994</c:v>
                </c:pt>
                <c:pt idx="4">
                  <c:v>29.82</c:v>
                </c:pt>
                <c:pt idx="5">
                  <c:v>33.410000000000004</c:v>
                </c:pt>
                <c:pt idx="6">
                  <c:v>31.75</c:v>
                </c:pt>
                <c:pt idx="7">
                  <c:v>26.36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ED50-4501-8D54-770EF1606249}"/>
            </c:ext>
          </c:extLst>
        </c:ser>
        <c:ser>
          <c:idx val="2"/>
          <c:order val="2"/>
          <c:tx>
            <c:strRef>
              <c:f>'10 класс'!$D$2</c:f>
              <c:strCache>
                <c:ptCount val="1"/>
                <c:pt idx="0">
                  <c:v>Отметка 4</c:v>
                </c:pt>
              </c:strCache>
            </c:strRef>
          </c:tx>
          <c:spPr>
            <a:gradFill rotWithShape="1">
              <a:gsLst>
                <a:gs pos="0">
                  <a:schemeClr val="accent3">
                    <a:satMod val="103000"/>
                    <a:lumMod val="102000"/>
                    <a:tint val="94000"/>
                  </a:schemeClr>
                </a:gs>
                <a:gs pos="50000">
                  <a:schemeClr val="accent3">
                    <a:satMod val="110000"/>
                    <a:lumMod val="100000"/>
                    <a:shade val="100000"/>
                  </a:schemeClr>
                </a:gs>
                <a:gs pos="100000">
                  <a:schemeClr val="accent3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/>
            <a:sp3d/>
          </c:spP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Val val="1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2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'10 класс'!$A$3:$A$10</c:f>
              <c:strCache>
                <c:ptCount val="8"/>
                <c:pt idx="0">
                  <c:v>Русский язык (4313 учащихся)</c:v>
                </c:pt>
                <c:pt idx="1">
                  <c:v>Математика (4239 учащихся)</c:v>
                </c:pt>
                <c:pt idx="2">
                  <c:v>Обществознание (988 учащихся)</c:v>
                </c:pt>
                <c:pt idx="3">
                  <c:v>Физика (1465 учащихся)</c:v>
                </c:pt>
                <c:pt idx="4">
                  <c:v>Химия (1385 учащихся)</c:v>
                </c:pt>
                <c:pt idx="5">
                  <c:v>География (1290 учащихся)</c:v>
                </c:pt>
                <c:pt idx="6">
                  <c:v>История (1219 учащихся)</c:v>
                </c:pt>
                <c:pt idx="7">
                  <c:v> Английский язык (1100 учащихся)</c:v>
                </c:pt>
              </c:strCache>
            </c:strRef>
          </c:cat>
          <c:val>
            <c:numRef>
              <c:f>'10 класс'!$D$3:$D$10</c:f>
              <c:numCache>
                <c:formatCode>General</c:formatCode>
                <c:ptCount val="8"/>
                <c:pt idx="0">
                  <c:v>37.42</c:v>
                </c:pt>
                <c:pt idx="1">
                  <c:v>33.31</c:v>
                </c:pt>
                <c:pt idx="2">
                  <c:v>44.230000000000011</c:v>
                </c:pt>
                <c:pt idx="3">
                  <c:v>45.94</c:v>
                </c:pt>
                <c:pt idx="4">
                  <c:v>41.95</c:v>
                </c:pt>
                <c:pt idx="5">
                  <c:v>49.15</c:v>
                </c:pt>
                <c:pt idx="6">
                  <c:v>49.790000000000013</c:v>
                </c:pt>
                <c:pt idx="7">
                  <c:v>55.730000000000011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ED50-4501-8D54-770EF1606249}"/>
            </c:ext>
          </c:extLst>
        </c:ser>
        <c:ser>
          <c:idx val="3"/>
          <c:order val="3"/>
          <c:tx>
            <c:strRef>
              <c:f>'10 класс'!$E$2</c:f>
              <c:strCache>
                <c:ptCount val="1"/>
                <c:pt idx="0">
                  <c:v>Отметка 5</c:v>
                </c:pt>
              </c:strCache>
            </c:strRef>
          </c:tx>
          <c:spPr>
            <a:gradFill rotWithShape="1">
              <a:gsLst>
                <a:gs pos="0">
                  <a:schemeClr val="accent4">
                    <a:satMod val="103000"/>
                    <a:lumMod val="102000"/>
                    <a:tint val="94000"/>
                  </a:schemeClr>
                </a:gs>
                <a:gs pos="50000">
                  <a:schemeClr val="accent4">
                    <a:satMod val="110000"/>
                    <a:lumMod val="100000"/>
                    <a:shade val="100000"/>
                  </a:schemeClr>
                </a:gs>
                <a:gs pos="100000">
                  <a:schemeClr val="accent4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/>
            <a:sp3d/>
          </c:spP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Val val="1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2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'10 класс'!$A$3:$A$10</c:f>
              <c:strCache>
                <c:ptCount val="8"/>
                <c:pt idx="0">
                  <c:v>Русский язык (4313 учащихся)</c:v>
                </c:pt>
                <c:pt idx="1">
                  <c:v>Математика (4239 учащихся)</c:v>
                </c:pt>
                <c:pt idx="2">
                  <c:v>Обществознание (988 учащихся)</c:v>
                </c:pt>
                <c:pt idx="3">
                  <c:v>Физика (1465 учащихся)</c:v>
                </c:pt>
                <c:pt idx="4">
                  <c:v>Химия (1385 учащихся)</c:v>
                </c:pt>
                <c:pt idx="5">
                  <c:v>География (1290 учащихся)</c:v>
                </c:pt>
                <c:pt idx="6">
                  <c:v>История (1219 учащихся)</c:v>
                </c:pt>
                <c:pt idx="7">
                  <c:v> Английский язык (1100 учащихся)</c:v>
                </c:pt>
              </c:strCache>
            </c:strRef>
          </c:cat>
          <c:val>
            <c:numRef>
              <c:f>'10 класс'!$E$3:$E$10</c:f>
              <c:numCache>
                <c:formatCode>General</c:formatCode>
                <c:ptCount val="8"/>
                <c:pt idx="0">
                  <c:v>18.39</c:v>
                </c:pt>
                <c:pt idx="1">
                  <c:v>4.13</c:v>
                </c:pt>
                <c:pt idx="2">
                  <c:v>12.04</c:v>
                </c:pt>
                <c:pt idx="3">
                  <c:v>22.05</c:v>
                </c:pt>
                <c:pt idx="4">
                  <c:v>23.39</c:v>
                </c:pt>
                <c:pt idx="5">
                  <c:v>15.74</c:v>
                </c:pt>
                <c:pt idx="6">
                  <c:v>14.6</c:v>
                </c:pt>
                <c:pt idx="7">
                  <c:v>13.82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3-ED50-4501-8D54-770EF1606249}"/>
            </c:ext>
          </c:extLst>
        </c:ser>
        <c:dLbls>
          <c:showVal val="1"/>
        </c:dLbls>
        <c:shape val="box"/>
        <c:axId val="133318528"/>
        <c:axId val="133320064"/>
        <c:axId val="0"/>
      </c:bar3DChart>
      <c:catAx>
        <c:axId val="133318528"/>
        <c:scaling>
          <c:orientation val="maxMin"/>
        </c:scaling>
        <c:axPos val="l"/>
        <c:numFmt formatCode="General" sourceLinked="1"/>
        <c:majorTickMark val="none"/>
        <c:tickLblPos val="nextTo"/>
        <c:spPr>
          <a:noFill/>
          <a:ln w="9525" cap="flat" cmpd="sng" algn="ctr">
            <a:solidFill>
              <a:schemeClr val="tx2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1" i="0" u="none" strike="noStrik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133320064"/>
        <c:crosses val="autoZero"/>
        <c:auto val="1"/>
        <c:lblAlgn val="ctr"/>
        <c:lblOffset val="100"/>
      </c:catAx>
      <c:valAx>
        <c:axId val="133320064"/>
        <c:scaling>
          <c:orientation val="minMax"/>
        </c:scaling>
        <c:delete val="1"/>
        <c:axPos val="t"/>
        <c:majorGridlines>
          <c:spPr>
            <a:ln w="9525" cap="flat" cmpd="sng" algn="ctr">
              <a:solidFill>
                <a:schemeClr val="tx2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tickLblPos val="none"/>
        <c:crossAx val="1333185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1" i="0" u="none" strike="noStrike" kern="1200" baseline="0">
              <a:solidFill>
                <a:schemeClr val="tx1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ru-RU"/>
        </a:p>
      </c:txPr>
    </c:legend>
    <c:plotVisOnly val="1"/>
    <c:dispBlanksAs val="gap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1"/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0">
  <cs:axisTitle>
    <cs:lnRef idx="0"/>
    <cs:fillRef idx="0"/>
    <cs:effectRef idx="0"/>
    <cs:fontRef idx="minor">
      <a:schemeClr val="tx2"/>
    </cs:fontRef>
    <cs:defRPr sz="900" b="1" kern="1200"/>
  </cs:axisTitle>
  <cs:category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2"/>
    </cs:fontRef>
    <cs:defRPr sz="900" kern="1200"/>
  </cs:dataLabel>
  <cs:dataLabelCallout>
    <cs:lnRef idx="0"/>
    <cs:fillRef idx="0"/>
    <cs:effectRef idx="0"/>
    <cs:fontRef idx="minor">
      <a:schemeClr val="dk2">
        <a:lumMod val="7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2"/>
    <cs:fontRef idx="minor">
      <a:schemeClr val="tx2"/>
    </cs:fontRef>
  </cs:dataPoint>
  <cs:dataPoint3D>
    <cs:lnRef idx="0"/>
    <cs:fillRef idx="3">
      <cs:styleClr val="auto"/>
    </cs:fillRef>
    <cs:effectRef idx="2"/>
    <cs:fontRef idx="minor">
      <a:schemeClr val="tx2"/>
    </cs:fontRef>
  </cs:dataPoint3D>
  <cs:dataPointLine>
    <cs:lnRef idx="0">
      <cs:styleClr val="auto"/>
    </cs:lnRef>
    <cs:fillRef idx="3"/>
    <cs:effectRef idx="2"/>
    <cs:fontRef idx="minor">
      <a:schemeClr val="tx2"/>
    </cs:fontRef>
    <cs:spPr>
      <a:ln w="31750" cap="rnd">
        <a:solidFill>
          <a:schemeClr val="phClr"/>
        </a:solidFill>
        <a:round/>
      </a:ln>
    </cs:spPr>
  </cs:dataPointLine>
  <cs:dataPointMarker>
    <cs:lnRef idx="0"/>
    <cs:fillRef idx="3">
      <cs:styleClr val="auto"/>
    </cs:fillRef>
    <cs:effectRef idx="2"/>
    <cs:fontRef idx="minor">
      <a:schemeClr val="tx2"/>
    </cs:fontRef>
    <cs:spPr>
      <a:ln w="12700">
        <a:solidFill>
          <a:schemeClr val="lt2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2"/>
    <cs:fontRef idx="minor">
      <a:schemeClr val="tx2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2"/>
    </cs:fontRef>
    <cs:spPr>
      <a:ln w="9525">
        <a:solidFill>
          <a:schemeClr val="tx2">
            <a:lumMod val="15000"/>
            <a:lumOff val="8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tx2"/>
    </cs:fontRef>
    <cs:spPr>
      <a:ln w="9525">
        <a:solidFill>
          <a:schemeClr val="tx2">
            <a:lumMod val="75000"/>
          </a:schemeClr>
        </a:solidFill>
        <a:round/>
      </a:ln>
    </cs:spPr>
  </cs:errorBar>
  <cs:floor>
    <cs:lnRef idx="0"/>
    <cs:fillRef idx="0"/>
    <cs:effectRef idx="0"/>
    <cs:fontRef idx="minor">
      <a:schemeClr val="tx2"/>
    </cs:fontRef>
  </cs:floor>
  <cs:gridlineMajor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2"/>
    </cs:fontRef>
    <cs:spPr>
      <a:ln>
        <a:solidFill>
          <a:schemeClr val="tx2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2"/>
    </cs:fontRef>
    <cs:defRPr sz="900" kern="1200"/>
  </cs:legend>
  <cs:plotArea>
    <cs:lnRef idx="0"/>
    <cs:fillRef idx="0"/>
    <cs:effectRef idx="0"/>
    <cs:fontRef idx="minor">
      <a:schemeClr val="tx2"/>
    </cs:fontRef>
  </cs:plotArea>
  <cs:plotArea3D>
    <cs:lnRef idx="0"/>
    <cs:fillRef idx="0"/>
    <cs:effectRef idx="0"/>
    <cs:fontRef idx="minor">
      <a:schemeClr val="tx2"/>
    </cs:fontRef>
  </cs:plotArea3D>
  <cs:series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tx2"/>
    </cs:fontRef>
    <cs:defRPr sz="1600" b="1" kern="1200"/>
  </cs:title>
  <cs:trendline>
    <cs:lnRef idx="0">
      <cs:styleClr val="auto"/>
    </cs:lnRef>
    <cs:fillRef idx="0"/>
    <cs:effectRef idx="0"/>
    <cs:fontRef idx="minor">
      <a:schemeClr val="tx2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2"/>
    </cs:fontRef>
    <cs:defRPr sz="900" kern="1200"/>
  </cs:trendlineLabel>
  <cs:upBar>
    <cs:lnRef idx="0"/>
    <cs:fillRef idx="0"/>
    <cs:effectRef idx="0"/>
    <cs:fontRef idx="minor">
      <a:schemeClr val="tx2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2"/>
    </cs:fontRef>
    <cs:defRPr sz="900" kern="1200"/>
  </cs:valueAxis>
  <cs:wall>
    <cs:lnRef idx="0"/>
    <cs:fillRef idx="0"/>
    <cs:effectRef idx="0"/>
    <cs:fontRef idx="minor">
      <a:schemeClr val="tx2"/>
    </cs:fontRef>
  </cs:wall>
</cs:chartStyle>
</file>

<file path=ppt/charts/style2.xml><?xml version="1.0" encoding="utf-8"?>
<cs:chartStyle xmlns:cs="http://schemas.microsoft.com/office/drawing/2012/chartStyle" xmlns:a="http://schemas.openxmlformats.org/drawingml/2006/main" id="290">
  <cs:axisTitle>
    <cs:lnRef idx="0"/>
    <cs:fillRef idx="0"/>
    <cs:effectRef idx="0"/>
    <cs:fontRef idx="minor">
      <a:schemeClr val="tx2"/>
    </cs:fontRef>
    <cs:defRPr sz="900" b="1" kern="1200"/>
  </cs:axisTitle>
  <cs:category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2"/>
    </cs:fontRef>
    <cs:defRPr sz="900" kern="1200"/>
  </cs:dataLabel>
  <cs:dataLabelCallout>
    <cs:lnRef idx="0"/>
    <cs:fillRef idx="0"/>
    <cs:effectRef idx="0"/>
    <cs:fontRef idx="minor">
      <a:schemeClr val="dk2">
        <a:lumMod val="7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2"/>
    <cs:fontRef idx="minor">
      <a:schemeClr val="tx2"/>
    </cs:fontRef>
  </cs:dataPoint>
  <cs:dataPoint3D>
    <cs:lnRef idx="0"/>
    <cs:fillRef idx="3">
      <cs:styleClr val="auto"/>
    </cs:fillRef>
    <cs:effectRef idx="2"/>
    <cs:fontRef idx="minor">
      <a:schemeClr val="tx2"/>
    </cs:fontRef>
  </cs:dataPoint3D>
  <cs:dataPointLine>
    <cs:lnRef idx="0">
      <cs:styleClr val="auto"/>
    </cs:lnRef>
    <cs:fillRef idx="3"/>
    <cs:effectRef idx="2"/>
    <cs:fontRef idx="minor">
      <a:schemeClr val="tx2"/>
    </cs:fontRef>
    <cs:spPr>
      <a:ln w="31750" cap="rnd">
        <a:solidFill>
          <a:schemeClr val="phClr"/>
        </a:solidFill>
        <a:round/>
      </a:ln>
    </cs:spPr>
  </cs:dataPointLine>
  <cs:dataPointMarker>
    <cs:lnRef idx="0"/>
    <cs:fillRef idx="3">
      <cs:styleClr val="auto"/>
    </cs:fillRef>
    <cs:effectRef idx="2"/>
    <cs:fontRef idx="minor">
      <a:schemeClr val="tx2"/>
    </cs:fontRef>
    <cs:spPr>
      <a:ln w="12700">
        <a:solidFill>
          <a:schemeClr val="lt2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2"/>
    <cs:fontRef idx="minor">
      <a:schemeClr val="tx2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2"/>
    </cs:fontRef>
    <cs:spPr>
      <a:ln w="9525">
        <a:solidFill>
          <a:schemeClr val="tx2">
            <a:lumMod val="15000"/>
            <a:lumOff val="8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tx2"/>
    </cs:fontRef>
    <cs:spPr>
      <a:ln w="9525">
        <a:solidFill>
          <a:schemeClr val="tx2">
            <a:lumMod val="75000"/>
          </a:schemeClr>
        </a:solidFill>
        <a:round/>
      </a:ln>
    </cs:spPr>
  </cs:errorBar>
  <cs:floor>
    <cs:lnRef idx="0"/>
    <cs:fillRef idx="0"/>
    <cs:effectRef idx="0"/>
    <cs:fontRef idx="minor">
      <a:schemeClr val="tx2"/>
    </cs:fontRef>
  </cs:floor>
  <cs:gridlineMajor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2"/>
    </cs:fontRef>
    <cs:spPr>
      <a:ln>
        <a:solidFill>
          <a:schemeClr val="tx2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2"/>
    </cs:fontRef>
    <cs:defRPr sz="900" kern="1200"/>
  </cs:legend>
  <cs:plotArea>
    <cs:lnRef idx="0"/>
    <cs:fillRef idx="0"/>
    <cs:effectRef idx="0"/>
    <cs:fontRef idx="minor">
      <a:schemeClr val="tx2"/>
    </cs:fontRef>
  </cs:plotArea>
  <cs:plotArea3D>
    <cs:lnRef idx="0"/>
    <cs:fillRef idx="0"/>
    <cs:effectRef idx="0"/>
    <cs:fontRef idx="minor">
      <a:schemeClr val="tx2"/>
    </cs:fontRef>
  </cs:plotArea3D>
  <cs:series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tx2"/>
    </cs:fontRef>
    <cs:defRPr sz="1600" b="1" kern="1200"/>
  </cs:title>
  <cs:trendline>
    <cs:lnRef idx="0">
      <cs:styleClr val="auto"/>
    </cs:lnRef>
    <cs:fillRef idx="0"/>
    <cs:effectRef idx="0"/>
    <cs:fontRef idx="minor">
      <a:schemeClr val="tx2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2"/>
    </cs:fontRef>
    <cs:defRPr sz="900" kern="1200"/>
  </cs:trendlineLabel>
  <cs:upBar>
    <cs:lnRef idx="0"/>
    <cs:fillRef idx="0"/>
    <cs:effectRef idx="0"/>
    <cs:fontRef idx="minor">
      <a:schemeClr val="tx2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2"/>
    </cs:fontRef>
    <cs:defRPr sz="900" kern="1200"/>
  </cs:valueAxis>
  <cs:wall>
    <cs:lnRef idx="0"/>
    <cs:fillRef idx="0"/>
    <cs:effectRef idx="0"/>
    <cs:fontRef idx="minor">
      <a:schemeClr val="tx2"/>
    </cs:fontRef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A06C4B3-A12B-435E-A994-168F2743F85F}" type="datetimeFigureOut">
              <a:rPr lang="ru-RU" smtClean="0"/>
              <a:pPr/>
              <a:t>23.06.2025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F27DF3E-91E9-42C3-B79A-E9F70AC5D46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56716637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F27DF3E-91E9-42C3-B79A-E9F70AC5D466}" type="slidenum">
              <a:rPr lang="ru-RU" smtClean="0"/>
              <a:pPr/>
              <a:t>7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51200204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/>
              <a:t>Образец подзаголовка</a:t>
            </a:r>
            <a:endParaRPr kumimoji="0" lang="en-US"/>
          </a:p>
        </p:txBody>
      </p: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23.06.2025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23.06.2025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23.06.2025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23.06.2025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23.06.2025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23.06.2025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23.06.2025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23.06.2025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с одним вырезанным скругленным углом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ый треугольник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23.06.2025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/>
              <a:t>Вставка рисунка</a:t>
            </a:r>
            <a:endParaRPr kumimoji="0" lang="en-US" dirty="0"/>
          </a:p>
        </p:txBody>
      </p:sp>
      <p:sp>
        <p:nvSpPr>
          <p:cNvPr id="10" name="Полилиния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Полилиния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23.06.2025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23.06.2025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/>
              <a:t>Образец текста</a:t>
            </a:r>
          </a:p>
          <a:p>
            <a:pPr lvl="1" eaLnBrk="1" latinLnBrk="0" hangingPunct="1"/>
            <a:r>
              <a:rPr kumimoji="0" lang="ru-RU"/>
              <a:t>Второй уровень</a:t>
            </a:r>
          </a:p>
          <a:p>
            <a:pPr lvl="2" eaLnBrk="1" latinLnBrk="0" hangingPunct="1"/>
            <a:r>
              <a:rPr kumimoji="0" lang="ru-RU"/>
              <a:t>Третий уровень</a:t>
            </a:r>
          </a:p>
          <a:p>
            <a:pPr lvl="3" eaLnBrk="1" latinLnBrk="0" hangingPunct="1"/>
            <a:r>
              <a:rPr kumimoji="0" lang="ru-RU"/>
              <a:t>Четвертый уровень</a:t>
            </a:r>
          </a:p>
          <a:p>
            <a:pPr lvl="4" eaLnBrk="1" latinLnBrk="0" hangingPunct="1"/>
            <a:r>
              <a:rPr kumimoji="0" lang="ru-RU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23.06.2025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grpSp>
        <p:nvGrpSpPr>
          <p:cNvPr id="2" name="Группа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Полилиния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Полилиния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93" r:id="rId1"/>
    <p:sldLayoutId id="2147483794" r:id="rId2"/>
    <p:sldLayoutId id="2147483795" r:id="rId3"/>
    <p:sldLayoutId id="2147483796" r:id="rId4"/>
    <p:sldLayoutId id="2147483797" r:id="rId5"/>
    <p:sldLayoutId id="2147483798" r:id="rId6"/>
    <p:sldLayoutId id="2147483799" r:id="rId7"/>
    <p:sldLayoutId id="2147483800" r:id="rId8"/>
    <p:sldLayoutId id="2147483801" r:id="rId9"/>
    <p:sldLayoutId id="2147483802" r:id="rId10"/>
    <p:sldLayoutId id="2147483803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6.xm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data-collection.fioco.ru/Surveying/Survey/SurveyForm/b61848bd-c2d0-44e2-84e6-4547626986c9" TargetMode="External"/><Relationship Id="rId2" Type="http://schemas.openxmlformats.org/officeDocument/2006/relationships/hyperlink" Target="https://data-collection.fioco.ru/Surveying/Survey/SurveyForm/5ff13d5f-2e58-4266-9d15-be567aa0eb7a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jpeg"/><Relationship Id="rId4" Type="http://schemas.openxmlformats.org/officeDocument/2006/relationships/hyperlink" Target="https://data-collection.fioco.ru/Surveying/Survey/SurveyForm/9229e13c-0e5c-4542-ab84-b979df3e33c4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gradFill rotWithShape="1">
          <a:gsLst>
            <a:gs pos="48000">
              <a:schemeClr val="bg2">
                <a:tint val="80000"/>
                <a:satMod val="400000"/>
                <a:alpha val="42000"/>
              </a:schemeClr>
            </a:gs>
            <a:gs pos="25000">
              <a:schemeClr val="bg2">
                <a:tint val="83000"/>
                <a:satMod val="320000"/>
              </a:schemeClr>
            </a:gs>
            <a:gs pos="100000">
              <a:schemeClr val="bg2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556793"/>
            <a:ext cx="8062664" cy="3240360"/>
          </a:xfrm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139700" h="139700" prst="divot"/>
          </a:sp3d>
        </p:spPr>
        <p:txBody>
          <a:bodyPr>
            <a:normAutofit/>
          </a:bodyPr>
          <a:lstStyle/>
          <a:p>
            <a:r>
              <a:rPr lang="ru-RU" sz="4030" b="1" i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Результаты </a:t>
            </a:r>
            <a:br>
              <a:rPr lang="ru-RU" sz="4030" b="1" i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4030" b="1" i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Всероссийских проверочных работ в Забайкальском крае</a:t>
            </a:r>
            <a:br>
              <a:rPr lang="ru-RU" sz="4030" b="1" i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4030" b="1" i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в 2025 году</a:t>
            </a:r>
          </a:p>
        </p:txBody>
      </p:sp>
      <p:pic>
        <p:nvPicPr>
          <p:cNvPr id="6" name="Picture 2" descr="C:\Users\falileeva.KCOKO\Desktop\Logotip_VPR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6237312"/>
            <a:ext cx="1314547" cy="525819"/>
          </a:xfrm>
          <a:prstGeom prst="rect">
            <a:avLst/>
          </a:prstGeom>
          <a:noFill/>
        </p:spPr>
      </p:pic>
    </p:spTree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effectLst>
            <a:innerShdw blurRad="63500" dist="50800" dir="5400000">
              <a:prstClr val="black">
                <a:alpha val="50000"/>
              </a:prstClr>
            </a:innerShdw>
          </a:effectLst>
        </p:spPr>
        <p:txBody>
          <a:bodyPr>
            <a:normAutofit/>
          </a:bodyPr>
          <a:lstStyle/>
          <a:p>
            <a:pPr algn="ctr"/>
            <a:r>
              <a:rPr lang="ru-RU" sz="1600" b="1" dirty="0">
                <a:latin typeface="Times New Roman" pitchFamily="18" charset="0"/>
                <a:cs typeface="Times New Roman" pitchFamily="18" charset="0"/>
              </a:rPr>
              <a:t>Цель ВПР</a:t>
            </a:r>
            <a:r>
              <a:rPr lang="en-US" sz="1600" b="1" dirty="0">
                <a:latin typeface="Times New Roman" pitchFamily="18" charset="0"/>
                <a:cs typeface="Times New Roman" pitchFamily="18" charset="0"/>
              </a:rPr>
              <a:t>:</a:t>
            </a:r>
            <a:br>
              <a:rPr lang="en-US" sz="1600" b="1" dirty="0">
                <a:latin typeface="Times New Roman" pitchFamily="18" charset="0"/>
                <a:cs typeface="Times New Roman" pitchFamily="18" charset="0"/>
              </a:rPr>
            </a:br>
            <a:r>
              <a:rPr lang="ru-RU" sz="16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осуществление мониторинга уровня и качества подготовки обучающихся в соответствии с федеральными государственными образовательными стандартами и федеральными основными общеобразовательными программами. 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idx="1"/>
          </p:nvPr>
        </p:nvSpPr>
        <p:spPr>
          <a:effectLst>
            <a:innerShdw blurRad="63500" dist="50800">
              <a:prstClr val="black">
                <a:alpha val="50000"/>
              </a:prstClr>
            </a:innerShdw>
          </a:effectLst>
          <a:scene3d>
            <a:camera prst="orthographicFront"/>
            <a:lightRig rig="threePt" dir="t"/>
          </a:scene3d>
          <a:sp3d>
            <a:bevelT prst="relaxedInset"/>
          </a:sp3d>
        </p:spPr>
        <p:txBody>
          <a:bodyPr>
            <a:normAutofit/>
          </a:bodyPr>
          <a:lstStyle/>
          <a:p>
            <a:pPr algn="ctr">
              <a:buNone/>
            </a:pPr>
            <a:endParaRPr lang="ru-RU" sz="1600" b="1" i="1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>
              <a:buNone/>
            </a:pPr>
            <a:r>
              <a:rPr lang="ru-RU" sz="1600" b="1" i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Основания для проведения ВПР в 2025 году</a:t>
            </a:r>
            <a:r>
              <a:rPr lang="en-US" sz="1600" b="1" i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:</a:t>
            </a:r>
            <a:endParaRPr lang="ru-RU" sz="1600" b="1" i="1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en-US" sz="1600" b="1" dirty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en-US" sz="1600" dirty="0">
                <a:latin typeface="Times New Roman" pitchFamily="18" charset="0"/>
                <a:cs typeface="Times New Roman" pitchFamily="18" charset="0"/>
              </a:rPr>
              <a:t>*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Постановление Правительства РФ от 30.04.2024 № 556 «Об утверждении перечня мероприятий по оценке качества образования и Правил проведения мероприятий по оценке качества образования»</a:t>
            </a:r>
            <a:r>
              <a:rPr lang="en-US" sz="1600" dirty="0"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>
              <a:buNone/>
            </a:pPr>
            <a:r>
              <a:rPr lang="en-US" sz="1600" dirty="0">
                <a:latin typeface="Times New Roman" pitchFamily="18" charset="0"/>
                <a:cs typeface="Times New Roman" pitchFamily="18" charset="0"/>
              </a:rPr>
              <a:t>*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Приказ Федеральной службы по надзору в сфере образования и науки (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Рособрнадзор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) от 13.05.2024 № 1008 (зарегистрирован Минюстом России от 29.05.2024 № 78327)</a:t>
            </a:r>
          </a:p>
          <a:p>
            <a:pPr>
              <a:buNone/>
            </a:pP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* Приказ Министерства образования и науки Забайкальского края от 24.02.2025 № 161.</a:t>
            </a:r>
          </a:p>
          <a:p>
            <a:endParaRPr lang="ru-RU" sz="1600" dirty="0">
              <a:latin typeface="Times New Roman" pitchFamily="18" charset="0"/>
              <a:cs typeface="Times New Roman" pitchFamily="18" charset="0"/>
            </a:endParaRPr>
          </a:p>
          <a:p>
            <a:pPr algn="ctr">
              <a:buNone/>
            </a:pPr>
            <a:r>
              <a:rPr lang="ru-RU" sz="18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                     ВПР 2025 году в 4, 5, 6,7, 8-х и 10-х классах проводились</a:t>
            </a:r>
          </a:p>
          <a:p>
            <a:pPr algn="ctr">
              <a:buNone/>
            </a:pPr>
            <a:r>
              <a:rPr lang="ru-RU" sz="18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с 11.04.2025 г. – 16.05.2025 г.</a:t>
            </a:r>
          </a:p>
        </p:txBody>
      </p:sp>
      <p:pic>
        <p:nvPicPr>
          <p:cNvPr id="2050" name="Picture 2" descr="C:\Users\falileeva.KCOKO\Desktop\Logotip_VPR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7504" y="6088385"/>
            <a:ext cx="1623035" cy="64921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2074"/>
          </a:xfrm>
        </p:spPr>
        <p:txBody>
          <a:bodyPr>
            <a:normAutofit fontScale="90000"/>
          </a:bodyPr>
          <a:lstStyle/>
          <a:p>
            <a:r>
              <a:rPr lang="ru-RU" i="1" dirty="0">
                <a:latin typeface="Times New Roman" pitchFamily="18" charset="0"/>
                <a:cs typeface="Times New Roman" pitchFamily="18" charset="0"/>
              </a:rPr>
              <a:t>4 класс</a:t>
            </a:r>
          </a:p>
        </p:txBody>
      </p:sp>
      <p:pic>
        <p:nvPicPr>
          <p:cNvPr id="12" name="Picture 2" descr="C:\Users\falileeva.KCOKO\Desktop\Logotip_VPR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6237312"/>
            <a:ext cx="1224136" cy="489654"/>
          </a:xfrm>
          <a:prstGeom prst="rect">
            <a:avLst/>
          </a:prstGeom>
          <a:noFill/>
        </p:spPr>
      </p:pic>
      <p:graphicFrame>
        <p:nvGraphicFramePr>
          <p:cNvPr id="6" name="Содержимое 5">
            <a:extLst>
              <a:ext uri="{FF2B5EF4-FFF2-40B4-BE49-F238E27FC236}">
                <a16:creationId xmlns="" xmlns:a16="http://schemas.microsoft.com/office/drawing/2014/main" id="{00000000-0008-0000-2A00-000004000000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457200" y="1124745"/>
          <a:ext cx="8229600" cy="519985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28" y="476672"/>
            <a:ext cx="8229600" cy="576064"/>
          </a:xfrm>
        </p:spPr>
        <p:txBody>
          <a:bodyPr>
            <a:normAutofit fontScale="90000"/>
          </a:bodyPr>
          <a:lstStyle/>
          <a:p>
            <a:r>
              <a:rPr lang="en-US" i="1" dirty="0"/>
              <a:t>5 </a:t>
            </a:r>
            <a:r>
              <a:rPr lang="ru-RU" i="1" dirty="0"/>
              <a:t>класс</a:t>
            </a:r>
          </a:p>
        </p:txBody>
      </p:sp>
      <p:pic>
        <p:nvPicPr>
          <p:cNvPr id="6" name="Picture 2" descr="C:\Users\falileeva.KCOKO\Desktop\Logotip_VPR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6165304"/>
            <a:ext cx="1440160" cy="576064"/>
          </a:xfrm>
          <a:prstGeom prst="rect">
            <a:avLst/>
          </a:prstGeom>
          <a:noFill/>
        </p:spPr>
      </p:pic>
      <p:graphicFrame>
        <p:nvGraphicFramePr>
          <p:cNvPr id="7" name="Содержимое 6">
            <a:extLst>
              <a:ext uri="{FF2B5EF4-FFF2-40B4-BE49-F238E27FC236}">
                <a16:creationId xmlns="" xmlns:a16="http://schemas.microsoft.com/office/drawing/2014/main" id="{00000000-0008-0000-2A00-000005000000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457200" y="1124745"/>
          <a:ext cx="8229600" cy="519985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332656"/>
            <a:ext cx="8229600" cy="780696"/>
          </a:xfrm>
        </p:spPr>
        <p:txBody>
          <a:bodyPr>
            <a:normAutofit fontScale="90000"/>
          </a:bodyPr>
          <a:lstStyle/>
          <a:p>
            <a:r>
              <a:rPr lang="ru-RU" i="1" dirty="0"/>
              <a:t>6 класс</a:t>
            </a:r>
          </a:p>
        </p:txBody>
      </p:sp>
      <p:pic>
        <p:nvPicPr>
          <p:cNvPr id="4" name="Picture 2" descr="C:\Users\falileeva.KCOKO\Desktop\Logotip_VPR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6237312"/>
            <a:ext cx="1314547" cy="525819"/>
          </a:xfrm>
          <a:prstGeom prst="rect">
            <a:avLst/>
          </a:prstGeom>
          <a:noFill/>
        </p:spPr>
      </p:pic>
      <p:graphicFrame>
        <p:nvGraphicFramePr>
          <p:cNvPr id="5" name="Диаграмма 4">
            <a:extLst>
              <a:ext uri="{FF2B5EF4-FFF2-40B4-BE49-F238E27FC236}">
                <a16:creationId xmlns="" xmlns:a16="http://schemas.microsoft.com/office/drawing/2014/main" id="{00000000-0008-0000-2A00-000006000000}"/>
              </a:ext>
            </a:extLst>
          </p:cNvPr>
          <p:cNvGraphicFramePr/>
          <p:nvPr/>
        </p:nvGraphicFramePr>
        <p:xfrm>
          <a:off x="595312" y="1052736"/>
          <a:ext cx="7953375" cy="518457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476672"/>
            <a:ext cx="8229600" cy="576064"/>
          </a:xfrm>
        </p:spPr>
        <p:txBody>
          <a:bodyPr>
            <a:normAutofit fontScale="90000"/>
          </a:bodyPr>
          <a:lstStyle/>
          <a:p>
            <a:r>
              <a:rPr lang="ru-RU" i="1" dirty="0"/>
              <a:t>7 класс</a:t>
            </a:r>
          </a:p>
        </p:txBody>
      </p:sp>
      <p:pic>
        <p:nvPicPr>
          <p:cNvPr id="5" name="Picture 2" descr="C:\Users\falileeva.KCOKO\Desktop\Logotip_VPR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7504" y="6165304"/>
            <a:ext cx="1314547" cy="525819"/>
          </a:xfrm>
          <a:prstGeom prst="rect">
            <a:avLst/>
          </a:prstGeom>
          <a:noFill/>
        </p:spPr>
      </p:pic>
      <p:graphicFrame>
        <p:nvGraphicFramePr>
          <p:cNvPr id="7" name="Содержимое 6">
            <a:extLst>
              <a:ext uri="{FF2B5EF4-FFF2-40B4-BE49-F238E27FC236}">
                <a16:creationId xmlns="" xmlns:xdr="http://schemas.openxmlformats.org/drawingml/2006/spreadsheetDrawing" xmlns:a16="http://schemas.microsoft.com/office/drawing/2014/main" xmlns:lc="http://schemas.openxmlformats.org/drawingml/2006/lockedCanvas" id="{00000000-0008-0000-2A00-000009000000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457200" y="980729"/>
          <a:ext cx="8363272" cy="534387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620688"/>
            <a:ext cx="8229600" cy="852704"/>
          </a:xfrm>
        </p:spPr>
        <p:txBody>
          <a:bodyPr/>
          <a:lstStyle/>
          <a:p>
            <a:r>
              <a:rPr lang="ru-RU" i="1" dirty="0"/>
              <a:t>8 класс</a:t>
            </a:r>
          </a:p>
        </p:txBody>
      </p:sp>
      <p:pic>
        <p:nvPicPr>
          <p:cNvPr id="4" name="Picture 2" descr="C:\Users\falileeva.KCOKO\Desktop\Logotip_VPR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7504" y="6165304"/>
            <a:ext cx="1314547" cy="525819"/>
          </a:xfrm>
          <a:prstGeom prst="rect">
            <a:avLst/>
          </a:prstGeom>
          <a:noFill/>
        </p:spPr>
      </p:pic>
      <p:graphicFrame>
        <p:nvGraphicFramePr>
          <p:cNvPr id="8" name="Объект 6">
            <a:extLst>
              <a:ext uri="{FF2B5EF4-FFF2-40B4-BE49-F238E27FC236}">
                <a16:creationId xmlns="" xmlns:a16="http://schemas.microsoft.com/office/drawing/2014/main" id="{5F365158-1C91-49CE-B8BA-C08668B6F643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="" xmlns:p14="http://schemas.microsoft.com/office/powerpoint/2010/main" val="1630917504"/>
              </p:ext>
            </p:extLst>
          </p:nvPr>
        </p:nvGraphicFramePr>
        <p:xfrm>
          <a:off x="457200" y="1196752"/>
          <a:ext cx="8229600" cy="512784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>
            <a:extLst>
              <a:ext uri="{FF2B5EF4-FFF2-40B4-BE49-F238E27FC236}">
                <a16:creationId xmlns="" xmlns:a16="http://schemas.microsoft.com/office/drawing/2014/main" id="{B85F183F-0FA8-4984-8EBA-3B70B289CF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704850"/>
            <a:ext cx="8229600" cy="779934"/>
          </a:xfrm>
        </p:spPr>
        <p:txBody>
          <a:bodyPr>
            <a:normAutofit fontScale="90000"/>
          </a:bodyPr>
          <a:lstStyle/>
          <a:p>
            <a:r>
              <a:rPr lang="ru-RU" i="1" dirty="0"/>
              <a:t>10 класс</a:t>
            </a:r>
          </a:p>
        </p:txBody>
      </p:sp>
      <p:pic>
        <p:nvPicPr>
          <p:cNvPr id="5" name="Picture 2" descr="C:\Users\falileeva.KCOKO\Desktop\Logotip_VPR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7504" y="6165304"/>
            <a:ext cx="1314547" cy="525819"/>
          </a:xfrm>
          <a:prstGeom prst="rect">
            <a:avLst/>
          </a:prstGeom>
          <a:noFill/>
        </p:spPr>
      </p:pic>
      <p:graphicFrame>
        <p:nvGraphicFramePr>
          <p:cNvPr id="7" name="Объект 9">
            <a:extLst>
              <a:ext uri="{FF2B5EF4-FFF2-40B4-BE49-F238E27FC236}">
                <a16:creationId xmlns="" xmlns:a16="http://schemas.microsoft.com/office/drawing/2014/main" id="{5E045E32-5446-41D4-B9CB-382182CEC944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="" xmlns:p14="http://schemas.microsoft.com/office/powerpoint/2010/main" val="3049483121"/>
              </p:ext>
            </p:extLst>
          </p:nvPr>
        </p:nvGraphicFramePr>
        <p:xfrm>
          <a:off x="457200" y="1052736"/>
          <a:ext cx="8229600" cy="527186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="" xmlns:p14="http://schemas.microsoft.com/office/powerpoint/2010/main" val="390375361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620688"/>
            <a:ext cx="8229600" cy="5703912"/>
          </a:xfrm>
        </p:spPr>
        <p:txBody>
          <a:bodyPr>
            <a:normAutofit/>
          </a:bodyPr>
          <a:lstStyle/>
          <a:p>
            <a:pPr>
              <a:buNone/>
            </a:pPr>
            <a:endParaRPr lang="ru-RU" sz="1700" dirty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ru-RU" sz="1700" dirty="0">
              <a:latin typeface="Times New Roman" pitchFamily="18" charset="0"/>
              <a:cs typeface="Times New Roman" pitchFamily="18" charset="0"/>
            </a:endParaRPr>
          </a:p>
          <a:p>
            <a:pPr algn="ctr">
              <a:buNone/>
            </a:pPr>
            <a:r>
              <a:rPr lang="ru-RU" sz="1700" b="1" dirty="0">
                <a:latin typeface="Times New Roman" pitchFamily="18" charset="0"/>
                <a:cs typeface="Times New Roman" pitchFamily="18" charset="0"/>
              </a:rPr>
              <a:t>Отзывы и предложения для повышения качества организации для всех участников образовательного процесса.</a:t>
            </a:r>
          </a:p>
          <a:p>
            <a:pPr>
              <a:buNone/>
            </a:pPr>
            <a:endParaRPr lang="ru-RU" sz="17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1700" dirty="0">
                <a:latin typeface="Times New Roman" pitchFamily="18" charset="0"/>
                <a:cs typeface="Times New Roman" pitchFamily="18" charset="0"/>
              </a:rPr>
              <a:t>Ссылка на анкету для администрации ОО: </a:t>
            </a:r>
            <a:r>
              <a:rPr lang="ru-RU" sz="1700" dirty="0">
                <a:latin typeface="Times New Roman" pitchFamily="18" charset="0"/>
                <a:cs typeface="Times New Roman" pitchFamily="18" charset="0"/>
                <a:hlinkClick r:id="rId2"/>
              </a:rPr>
              <a:t>https://data-collection.fioco.ru/Surveying/Survey/SurveyForm/5ff13d5f-2e58-4266-9d15-be567aa0eb7a</a:t>
            </a:r>
            <a:endParaRPr lang="ru-RU" sz="1700" dirty="0">
              <a:latin typeface="Times New Roman" pitchFamily="18" charset="0"/>
              <a:cs typeface="Times New Roman" pitchFamily="18" charset="0"/>
            </a:endParaRPr>
          </a:p>
          <a:p>
            <a:endParaRPr lang="ru-RU" sz="17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1700" dirty="0">
                <a:latin typeface="Times New Roman" pitchFamily="18" charset="0"/>
                <a:cs typeface="Times New Roman" pitchFamily="18" charset="0"/>
              </a:rPr>
              <a:t>Ссылка на анкету для учителей: </a:t>
            </a:r>
            <a:r>
              <a:rPr lang="ru-RU" sz="1700" dirty="0">
                <a:latin typeface="Times New Roman" pitchFamily="18" charset="0"/>
                <a:cs typeface="Times New Roman" pitchFamily="18" charset="0"/>
                <a:hlinkClick r:id="rId3"/>
              </a:rPr>
              <a:t>https://data-collection.fioco.ru/Surveying/Survey/SurveyForm/b61848bd-c2d0-44e2-84e6-4547626986c9</a:t>
            </a:r>
            <a:endParaRPr lang="ru-RU" sz="1700" dirty="0">
              <a:latin typeface="Times New Roman" pitchFamily="18" charset="0"/>
              <a:cs typeface="Times New Roman" pitchFamily="18" charset="0"/>
            </a:endParaRPr>
          </a:p>
          <a:p>
            <a:endParaRPr lang="ru-RU" sz="17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1700" dirty="0">
                <a:latin typeface="Times New Roman" pitchFamily="18" charset="0"/>
                <a:cs typeface="Times New Roman" pitchFamily="18" charset="0"/>
              </a:rPr>
              <a:t>Ссылка на анкету для родителей (законных представителей): </a:t>
            </a:r>
            <a:r>
              <a:rPr lang="ru-RU" sz="1700" dirty="0">
                <a:latin typeface="Times New Roman" pitchFamily="18" charset="0"/>
                <a:cs typeface="Times New Roman" pitchFamily="18" charset="0"/>
                <a:hlinkClick r:id="rId4"/>
              </a:rPr>
              <a:t>https://data-collection.fioco.ru/Surveying/Survey/SurveyForm/9229e13c-0e5c-4542-ab84-b979df3e33c4</a:t>
            </a:r>
            <a:endParaRPr lang="ru-RU" sz="17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Picture 2" descr="C:\Users\falileeva.KCOKO\Desktop\Logotip_VPR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07504" y="6165304"/>
            <a:ext cx="1314547" cy="525819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1624</TotalTime>
  <Words>138</Words>
  <Application>Microsoft Office PowerPoint</Application>
  <PresentationFormat>Экран (4:3)</PresentationFormat>
  <Paragraphs>28</Paragraphs>
  <Slides>9</Slides>
  <Notes>1</Notes>
  <HiddenSlides>1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0" baseType="lpstr">
      <vt:lpstr>Поток</vt:lpstr>
      <vt:lpstr>Результаты  Всероссийских проверочных работ в Забайкальском крае  в 2025 году</vt:lpstr>
      <vt:lpstr>Цель ВПР:   осуществление мониторинга уровня и качества подготовки обучающихся в соответствии с федеральными государственными образовательными стандартами и федеральными основными общеобразовательными программами. </vt:lpstr>
      <vt:lpstr>4 класс</vt:lpstr>
      <vt:lpstr>5 класс</vt:lpstr>
      <vt:lpstr>6 класс</vt:lpstr>
      <vt:lpstr>7 класс</vt:lpstr>
      <vt:lpstr>8 класс</vt:lpstr>
      <vt:lpstr>10 класс</vt:lpstr>
      <vt:lpstr>Слайд 9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Татьяна С. Фалилеева</dc:creator>
  <cp:lastModifiedBy>falileeva</cp:lastModifiedBy>
  <cp:revision>56</cp:revision>
  <dcterms:created xsi:type="dcterms:W3CDTF">2025-06-19T00:52:56Z</dcterms:created>
  <dcterms:modified xsi:type="dcterms:W3CDTF">2025-06-23T06:27:42Z</dcterms:modified>
</cp:coreProperties>
</file>